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6" r:id="rId2"/>
  </p:sldMasterIdLst>
  <p:notesMasterIdLst>
    <p:notesMasterId r:id="rId51"/>
  </p:notesMasterIdLst>
  <p:sldIdLst>
    <p:sldId id="2037" r:id="rId3"/>
    <p:sldId id="2182" r:id="rId4"/>
    <p:sldId id="1702" r:id="rId5"/>
    <p:sldId id="2231" r:id="rId6"/>
    <p:sldId id="2250" r:id="rId7"/>
    <p:sldId id="2251" r:id="rId8"/>
    <p:sldId id="2252" r:id="rId9"/>
    <p:sldId id="2233" r:id="rId10"/>
    <p:sldId id="2253" r:id="rId11"/>
    <p:sldId id="2239" r:id="rId12"/>
    <p:sldId id="2236" r:id="rId13"/>
    <p:sldId id="2255" r:id="rId14"/>
    <p:sldId id="2254" r:id="rId15"/>
    <p:sldId id="2244" r:id="rId16"/>
    <p:sldId id="2246" r:id="rId17"/>
    <p:sldId id="2256" r:id="rId18"/>
    <p:sldId id="2272" r:id="rId19"/>
    <p:sldId id="2257" r:id="rId20"/>
    <p:sldId id="2258" r:id="rId21"/>
    <p:sldId id="2259" r:id="rId22"/>
    <p:sldId id="2260" r:id="rId23"/>
    <p:sldId id="2261" r:id="rId24"/>
    <p:sldId id="2262" r:id="rId25"/>
    <p:sldId id="2263" r:id="rId26"/>
    <p:sldId id="2264" r:id="rId27"/>
    <p:sldId id="2038" r:id="rId28"/>
    <p:sldId id="2188" r:id="rId29"/>
    <p:sldId id="2184" r:id="rId30"/>
    <p:sldId id="2186" r:id="rId31"/>
    <p:sldId id="2150" r:id="rId32"/>
    <p:sldId id="2027" r:id="rId33"/>
    <p:sldId id="1713" r:id="rId34"/>
    <p:sldId id="1679" r:id="rId35"/>
    <p:sldId id="2003" r:id="rId36"/>
    <p:sldId id="1686" r:id="rId37"/>
    <p:sldId id="1711" r:id="rId38"/>
    <p:sldId id="1681" r:id="rId39"/>
    <p:sldId id="1708" r:id="rId40"/>
    <p:sldId id="1698" r:id="rId41"/>
    <p:sldId id="1999" r:id="rId42"/>
    <p:sldId id="2268" r:id="rId43"/>
    <p:sldId id="2194" r:id="rId44"/>
    <p:sldId id="1984" r:id="rId45"/>
    <p:sldId id="1784" r:id="rId46"/>
    <p:sldId id="962" r:id="rId47"/>
    <p:sldId id="963" r:id="rId48"/>
    <p:sldId id="2042" r:id="rId49"/>
    <p:sldId id="2271" r:id="rId5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BDE5FF"/>
    <a:srgbClr val="2CB4E5"/>
    <a:srgbClr val="588ED0"/>
    <a:srgbClr val="00A4DF"/>
    <a:srgbClr val="0B274C"/>
    <a:srgbClr val="0032A0"/>
    <a:srgbClr val="7AC9FF"/>
    <a:srgbClr val="148FD4"/>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47" autoAdjust="0"/>
    <p:restoredTop sz="94680" autoAdjust="0"/>
  </p:normalViewPr>
  <p:slideViewPr>
    <p:cSldViewPr>
      <p:cViewPr varScale="1">
        <p:scale>
          <a:sx n="122" d="100"/>
          <a:sy n="122" d="100"/>
        </p:scale>
        <p:origin x="512" y="8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EF62C-302D-4ACB-A899-1F2DB4246F62}" type="datetimeFigureOut">
              <a:rPr lang="zh-CN" altLang="en-US" smtClean="0"/>
              <a:pPr/>
              <a:t>2024/12/2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BC72-D3E6-47C6-BEDC-2A5D09DAB54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3</a:t>
            </a:fld>
            <a:endParaRPr lang="zh-CN" altLang="en-US"/>
          </a:p>
        </p:txBody>
      </p:sp>
    </p:spTree>
    <p:extLst>
      <p:ext uri="{BB962C8B-B14F-4D97-AF65-F5344CB8AC3E}">
        <p14:creationId xmlns:p14="http://schemas.microsoft.com/office/powerpoint/2010/main" val="645402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25</a:t>
            </a:fld>
            <a:endParaRPr lang="zh-CN" altLang="en-US"/>
          </a:p>
        </p:txBody>
      </p:sp>
    </p:spTree>
    <p:extLst>
      <p:ext uri="{BB962C8B-B14F-4D97-AF65-F5344CB8AC3E}">
        <p14:creationId xmlns:p14="http://schemas.microsoft.com/office/powerpoint/2010/main" val="1027715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26</a:t>
            </a:fld>
            <a:endParaRPr lang="zh-CN" altLang="en-US"/>
          </a:p>
        </p:txBody>
      </p:sp>
    </p:spTree>
    <p:extLst>
      <p:ext uri="{BB962C8B-B14F-4D97-AF65-F5344CB8AC3E}">
        <p14:creationId xmlns:p14="http://schemas.microsoft.com/office/powerpoint/2010/main" val="1901302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28</a:t>
            </a:fld>
            <a:endParaRPr lang="zh-CN" altLang="en-US"/>
          </a:p>
        </p:txBody>
      </p:sp>
    </p:spTree>
    <p:extLst>
      <p:ext uri="{BB962C8B-B14F-4D97-AF65-F5344CB8AC3E}">
        <p14:creationId xmlns:p14="http://schemas.microsoft.com/office/powerpoint/2010/main" val="2986031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D28BC72-D3E6-47C6-BEDC-2A5D09DAB549}" type="slidenum">
              <a:rPr lang="zh-CN" altLang="en-US" smtClean="0"/>
              <a:pPr/>
              <a:t>40</a:t>
            </a:fld>
            <a:endParaRPr lang="zh-CN" altLang="en-US"/>
          </a:p>
        </p:txBody>
      </p:sp>
    </p:spTree>
    <p:extLst>
      <p:ext uri="{BB962C8B-B14F-4D97-AF65-F5344CB8AC3E}">
        <p14:creationId xmlns:p14="http://schemas.microsoft.com/office/powerpoint/2010/main" val="1594460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41</a:t>
            </a:fld>
            <a:endParaRPr lang="zh-CN" altLang="en-US"/>
          </a:p>
        </p:txBody>
      </p:sp>
    </p:spTree>
    <p:extLst>
      <p:ext uri="{BB962C8B-B14F-4D97-AF65-F5344CB8AC3E}">
        <p14:creationId xmlns:p14="http://schemas.microsoft.com/office/powerpoint/2010/main" val="2250672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FFFFFF"/>
                </a:solidFill>
                <a:effectLst/>
                <a:latin typeface="Roboto" panose="02000000000000000000" pitchFamily="2" charset="0"/>
              </a:rPr>
              <a:t>The ACS Guide to Scholarly Communication provides the instruction and advice scientists need to master the art of scientific communication, from the laboratory to the boardroom. Topics apply broadly across multiple disciplines; multimedia examples make difficult concepts easy to grasp. The new digital-first version continually evolves to reflect the most current information in a rapidly changing publishing and data-sharing landscape.</a:t>
            </a:r>
          </a:p>
          <a:p>
            <a:endParaRPr lang="en-US" b="0" i="0" dirty="0">
              <a:solidFill>
                <a:srgbClr val="FFFFFF"/>
              </a:solidFill>
              <a:effectLst/>
              <a:latin typeface="Roboto" panose="02000000000000000000" pitchFamily="2" charset="0"/>
            </a:endParaRPr>
          </a:p>
          <a:p>
            <a:endParaRPr lang="en-US" b="0" i="0" dirty="0">
              <a:solidFill>
                <a:srgbClr val="FFFFFF"/>
              </a:solidFill>
              <a:effectLst/>
              <a:latin typeface="Roboto" panose="02000000000000000000" pitchFamily="2" charset="0"/>
            </a:endParaRPr>
          </a:p>
          <a:p>
            <a:pPr algn="l"/>
            <a:r>
              <a:rPr lang="en-US" b="1" i="0" dirty="0">
                <a:solidFill>
                  <a:srgbClr val="000000"/>
                </a:solidFill>
                <a:effectLst/>
                <a:latin typeface="Montserrat" panose="00000500000000000000" pitchFamily="2" charset="0"/>
              </a:rPr>
              <a:t>What’s included?</a:t>
            </a:r>
          </a:p>
          <a:p>
            <a:pPr algn="l">
              <a:buFont typeface="Arial" panose="020B0604020202020204" pitchFamily="34" charset="0"/>
              <a:buChar char="•"/>
            </a:pPr>
            <a:r>
              <a:rPr lang="en-US" b="0" i="0" dirty="0">
                <a:solidFill>
                  <a:srgbClr val="131415"/>
                </a:solidFill>
                <a:effectLst/>
                <a:latin typeface="Roboto" panose="02000000000000000000" pitchFamily="2" charset="0"/>
              </a:rPr>
              <a:t>Multimedia examples to clarify complex concepts</a:t>
            </a:r>
          </a:p>
          <a:p>
            <a:pPr algn="l">
              <a:buFont typeface="Arial" panose="020B0604020202020204" pitchFamily="34" charset="0"/>
              <a:buChar char="•"/>
            </a:pPr>
            <a:r>
              <a:rPr lang="en-US" b="0" i="0" dirty="0">
                <a:solidFill>
                  <a:srgbClr val="131415"/>
                </a:solidFill>
                <a:effectLst/>
                <a:latin typeface="Roboto" panose="02000000000000000000" pitchFamily="2" charset="0"/>
              </a:rPr>
              <a:t>Hyperlinking between chapters for easy reference to related topics in scholarly communication</a:t>
            </a:r>
          </a:p>
          <a:p>
            <a:pPr algn="l">
              <a:buFont typeface="Arial" panose="020B0604020202020204" pitchFamily="34" charset="0"/>
              <a:buChar char="•"/>
            </a:pPr>
            <a:r>
              <a:rPr lang="en-US" b="0" i="0" dirty="0">
                <a:solidFill>
                  <a:srgbClr val="131415"/>
                </a:solidFill>
                <a:effectLst/>
                <a:latin typeface="Roboto" panose="02000000000000000000" pitchFamily="2" charset="0"/>
              </a:rPr>
              <a:t>Regular revision and expansion, to include the most up-to-date information on existing and emerging topics</a:t>
            </a:r>
          </a:p>
          <a:p>
            <a:pPr algn="l">
              <a:buFont typeface="Arial" panose="020B0604020202020204" pitchFamily="34" charset="0"/>
              <a:buChar char="•"/>
            </a:pPr>
            <a:r>
              <a:rPr lang="en-US" b="0" i="0" dirty="0">
                <a:solidFill>
                  <a:srgbClr val="131415"/>
                </a:solidFill>
                <a:effectLst/>
                <a:latin typeface="Roboto" panose="02000000000000000000" pitchFamily="2" charset="0"/>
              </a:rPr>
              <a:t>Editors who represent all areas of science and a variety of interests, from journals to industry leaders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D31C-FCCD-8649-A8E5-00B1683EF69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7691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0" i="0" dirty="0">
                <a:solidFill>
                  <a:srgbClr val="FFFFFF"/>
                </a:solidFill>
                <a:effectLst/>
                <a:latin typeface="Roboto" panose="02000000000000000000" pitchFamily="2" charset="0"/>
              </a:rPr>
              <a:t>ACS Reagent Chemicals provides data about general physical properties and analytical uses for all reagent chemicals, as well as guidelines for standard analytical methods. We've made it easier to get the most up-to-date information—with supplements and updates that are fully integrated into an online version. Monographs are continuously under review by the ACS Committee on Analytical Reagents, and updates are released twice per year. The current online edition reflects the version of record.</a:t>
            </a:r>
          </a:p>
          <a:p>
            <a:endParaRPr lang="en-US" b="0" i="0" dirty="0">
              <a:solidFill>
                <a:srgbClr val="FFFFFF"/>
              </a:solidFill>
              <a:effectLst/>
              <a:latin typeface="Roboto" panose="02000000000000000000" pitchFamily="2" charset="0"/>
            </a:endParaRPr>
          </a:p>
          <a:p>
            <a:pPr algn="l"/>
            <a:r>
              <a:rPr lang="en-US" b="1" i="0" dirty="0">
                <a:solidFill>
                  <a:srgbClr val="000000"/>
                </a:solidFill>
                <a:effectLst/>
                <a:latin typeface="Montserrat" panose="00000500000000000000" pitchFamily="2" charset="0"/>
              </a:rPr>
              <a:t>What’s included?</a:t>
            </a:r>
          </a:p>
          <a:p>
            <a:pPr algn="l">
              <a:buFont typeface="Arial" panose="020B0604020202020204" pitchFamily="34" charset="0"/>
              <a:buChar char="•"/>
            </a:pPr>
            <a:r>
              <a:rPr lang="en-US" b="0" i="0" dirty="0">
                <a:solidFill>
                  <a:srgbClr val="131415"/>
                </a:solidFill>
                <a:effectLst/>
                <a:latin typeface="Roboto" panose="02000000000000000000" pitchFamily="2" charset="0"/>
              </a:rPr>
              <a:t> All content is under constant review by the ACS Committee on Analytical Reagents and subscription fees include regular updates and additions that typically take place twice each year</a:t>
            </a:r>
          </a:p>
          <a:p>
            <a:pPr algn="l">
              <a:buFont typeface="Arial" panose="020B0604020202020204" pitchFamily="34" charset="0"/>
              <a:buChar char="•"/>
            </a:pPr>
            <a:r>
              <a:rPr lang="en-US" b="0" i="0" dirty="0">
                <a:solidFill>
                  <a:srgbClr val="131415"/>
                </a:solidFill>
                <a:effectLst/>
                <a:latin typeface="Roboto" panose="02000000000000000000" pitchFamily="2" charset="0"/>
              </a:rPr>
              <a:t> Emergent updates</a:t>
            </a:r>
          </a:p>
          <a:p>
            <a:pPr algn="l">
              <a:buFont typeface="Arial" panose="020B0604020202020204" pitchFamily="34" charset="0"/>
              <a:buChar char="•"/>
            </a:pPr>
            <a:r>
              <a:rPr lang="en-US" b="0" i="0" dirty="0">
                <a:solidFill>
                  <a:srgbClr val="131415"/>
                </a:solidFill>
                <a:effectLst/>
                <a:latin typeface="Roboto" panose="02000000000000000000" pitchFamily="2" charset="0"/>
              </a:rPr>
              <a:t> Free e-alerts notifying users of updated content</a:t>
            </a:r>
          </a:p>
          <a:p>
            <a:pPr algn="l">
              <a:buFont typeface="Arial" panose="020B0604020202020204" pitchFamily="34" charset="0"/>
              <a:buChar char="•"/>
            </a:pPr>
            <a:r>
              <a:rPr lang="en-US" b="0" i="0" dirty="0">
                <a:solidFill>
                  <a:srgbClr val="131415"/>
                </a:solidFill>
                <a:effectLst/>
                <a:latin typeface="Roboto" panose="02000000000000000000" pitchFamily="2" charset="0"/>
              </a:rPr>
              <a:t> Summary of updates and changes going back to 2016 and moving forward.</a:t>
            </a:r>
          </a:p>
          <a:p>
            <a:pPr algn="l">
              <a:buFont typeface="Arial" panose="020B0604020202020204" pitchFamily="34" charset="0"/>
              <a:buChar char="•"/>
            </a:pPr>
            <a:r>
              <a:rPr lang="en-US" b="0" i="0" dirty="0">
                <a:solidFill>
                  <a:srgbClr val="131415"/>
                </a:solidFill>
                <a:effectLst/>
                <a:latin typeface="Roboto" panose="02000000000000000000" pitchFamily="2" charset="0"/>
              </a:rPr>
              <a:t> Mobile-friendly operation</a:t>
            </a:r>
          </a:p>
          <a:p>
            <a:pPr algn="l">
              <a:buFont typeface="Arial" panose="020B0604020202020204" pitchFamily="34" charset="0"/>
              <a:buChar char="•"/>
            </a:pPr>
            <a:r>
              <a:rPr lang="en-US" b="0" i="0" dirty="0">
                <a:solidFill>
                  <a:srgbClr val="131415"/>
                </a:solidFill>
                <a:effectLst/>
                <a:latin typeface="Roboto" panose="02000000000000000000" pitchFamily="2" charset="0"/>
              </a:rPr>
              <a:t> Live links between reagents and methods</a:t>
            </a:r>
          </a:p>
          <a:p>
            <a:pPr algn="l">
              <a:buFont typeface="Arial" panose="020B0604020202020204" pitchFamily="34" charset="0"/>
              <a:buChar char="•"/>
            </a:pPr>
            <a:r>
              <a:rPr lang="en-US" b="0" i="0" dirty="0">
                <a:solidFill>
                  <a:srgbClr val="131415"/>
                </a:solidFill>
                <a:effectLst/>
                <a:latin typeface="Roboto" panose="02000000000000000000" pitchFamily="2" charset="0"/>
              </a:rPr>
              <a:t> HTML or printable PDF formats</a:t>
            </a:r>
          </a:p>
          <a:p>
            <a:pPr algn="l">
              <a:buFont typeface="Arial" panose="020B0604020202020204" pitchFamily="34" charset="0"/>
              <a:buChar char="•"/>
            </a:pPr>
            <a:r>
              <a:rPr lang="en-US" b="0" i="0" dirty="0">
                <a:solidFill>
                  <a:srgbClr val="131415"/>
                </a:solidFill>
                <a:effectLst/>
                <a:latin typeface="Roboto" panose="02000000000000000000" pitchFamily="2" charset="0"/>
              </a:rPr>
              <a:t> Permanent URLs to the current version</a:t>
            </a:r>
          </a:p>
          <a:p>
            <a:pPr algn="l">
              <a:buFont typeface="Arial" panose="020B0604020202020204" pitchFamily="34" charset="0"/>
              <a:buChar char="•"/>
            </a:pPr>
            <a:r>
              <a:rPr lang="en-US" b="0" i="0" dirty="0">
                <a:solidFill>
                  <a:srgbClr val="131415"/>
                </a:solidFill>
                <a:effectLst/>
                <a:latin typeface="Roboto" panose="02000000000000000000" pitchFamily="2" charset="0"/>
              </a:rPr>
              <a:t> A quick-glance summary of historic changes and available versions</a:t>
            </a:r>
          </a:p>
          <a:p>
            <a:pPr algn="l">
              <a:buFont typeface="Arial" panose="020B0604020202020204" pitchFamily="34" charset="0"/>
              <a:buChar char="•"/>
            </a:pPr>
            <a:r>
              <a:rPr lang="en-US" b="0" i="0" dirty="0">
                <a:solidFill>
                  <a:srgbClr val="131415"/>
                </a:solidFill>
                <a:effectLst/>
                <a:latin typeface="Roboto" panose="02000000000000000000" pitchFamily="2" charset="0"/>
              </a:rPr>
              <a:t> Full-text and keyword searching</a:t>
            </a:r>
          </a:p>
          <a:p>
            <a:pPr algn="l">
              <a:buFont typeface="Arial" panose="020B0604020202020204" pitchFamily="34" charset="0"/>
              <a:buChar char="•"/>
            </a:pPr>
            <a:r>
              <a:rPr lang="en-US" b="0" i="0" dirty="0">
                <a:solidFill>
                  <a:srgbClr val="131415"/>
                </a:solidFill>
                <a:effectLst/>
                <a:latin typeface="Roboto" panose="02000000000000000000" pitchFamily="2" charset="0"/>
              </a:rPr>
              <a:t> Highlights for safety issues, handling requirements, and stock solution preparations</a:t>
            </a:r>
          </a:p>
          <a:p>
            <a:pPr algn="l">
              <a:buFont typeface="Arial" panose="020B0604020202020204" pitchFamily="34" charset="0"/>
              <a:buChar char="•"/>
            </a:pPr>
            <a:r>
              <a:rPr lang="en-US" b="0" i="0" dirty="0">
                <a:solidFill>
                  <a:srgbClr val="131415"/>
                </a:solidFill>
                <a:effectLst/>
                <a:latin typeface="Roboto" panose="02000000000000000000" pitchFamily="2" charset="0"/>
              </a:rPr>
              <a:t> Clickable, copiable equations that provide easy transfer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D31C-FCCD-8649-A8E5-00B1683EF69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7500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6D31C-FCCD-8649-A8E5-00B1683EF69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8589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3"/>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2024/12/2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ACS Pubs — 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ED4DF3A-5DE6-7F46-B59D-563DB91D5B42}"/>
              </a:ext>
            </a:extLst>
          </p:cNvPr>
          <p:cNvSpPr/>
          <p:nvPr userDrawn="1"/>
        </p:nvSpPr>
        <p:spPr>
          <a:xfrm flipH="1" flipV="1">
            <a:off x="0" y="0"/>
            <a:ext cx="9144000" cy="447675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70C0"/>
              </a:solidFill>
            </a:endParaRPr>
          </a:p>
        </p:txBody>
      </p:sp>
      <p:sp>
        <p:nvSpPr>
          <p:cNvPr id="6" name="Footer Placeholder 4">
            <a:extLst>
              <a:ext uri="{FF2B5EF4-FFF2-40B4-BE49-F238E27FC236}">
                <a16:creationId xmlns:a16="http://schemas.microsoft.com/office/drawing/2014/main" id="{CA3ABDA9-84DF-4840-B7AE-5A7D3C777509}"/>
              </a:ext>
            </a:extLst>
          </p:cNvPr>
          <p:cNvSpPr>
            <a:spLocks noGrp="1"/>
          </p:cNvSpPr>
          <p:nvPr>
            <p:ph type="ftr" sz="quarter" idx="11"/>
          </p:nvPr>
        </p:nvSpPr>
        <p:spPr/>
        <p:txBody>
          <a:bodyPr/>
          <a:lstStyle>
            <a:lvl1pPr>
              <a:defRPr/>
            </a:lvl1pPr>
          </a:lstStyle>
          <a:p>
            <a:r>
              <a:rPr lang="en-US"/>
              <a:t>Value Added Services from ACS at Institute Name </a:t>
            </a:r>
          </a:p>
        </p:txBody>
      </p:sp>
      <p:sp>
        <p:nvSpPr>
          <p:cNvPr id="7" name="Slide Number Placeholder 5">
            <a:extLst>
              <a:ext uri="{FF2B5EF4-FFF2-40B4-BE49-F238E27FC236}">
                <a16:creationId xmlns:a16="http://schemas.microsoft.com/office/drawing/2014/main" id="{CAC4AABD-91BE-E144-9EC0-96265B96F0D7}"/>
              </a:ext>
            </a:extLst>
          </p:cNvPr>
          <p:cNvSpPr>
            <a:spLocks noGrp="1"/>
          </p:cNvSpPr>
          <p:nvPr>
            <p:ph type="sldNum" sz="quarter" idx="12"/>
          </p:nvPr>
        </p:nvSpPr>
        <p:spPr/>
        <p:txBody>
          <a:bodyPr/>
          <a:lstStyle>
            <a:lvl1pPr>
              <a:defRPr/>
            </a:lvl1pPr>
          </a:lstStyle>
          <a:p>
            <a:fld id="{DF0D8B84-1A4B-414C-B2D5-20F7DD95F941}" type="slidenum">
              <a:rPr lang="en-US" smtClean="0"/>
              <a:pPr/>
              <a:t>‹#›</a:t>
            </a:fld>
            <a:endParaRPr lang="en-US"/>
          </a:p>
        </p:txBody>
      </p:sp>
      <p:sp>
        <p:nvSpPr>
          <p:cNvPr id="13" name="Date Placeholder 3">
            <a:extLst>
              <a:ext uri="{FF2B5EF4-FFF2-40B4-BE49-F238E27FC236}">
                <a16:creationId xmlns:a16="http://schemas.microsoft.com/office/drawing/2014/main" id="{CC50BCCF-D826-9947-B461-37C1F6D210F0}"/>
              </a:ext>
            </a:extLst>
          </p:cNvPr>
          <p:cNvSpPr>
            <a:spLocks noGrp="1"/>
          </p:cNvSpPr>
          <p:nvPr>
            <p:ph type="dt" sz="half" idx="13"/>
          </p:nvPr>
        </p:nvSpPr>
        <p:spPr>
          <a:xfrm>
            <a:off x="7924800" y="4767263"/>
            <a:ext cx="761999" cy="2619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50">
                <a:solidFill>
                  <a:srgbClr val="898989"/>
                </a:solidFill>
              </a:defRPr>
            </a:lvl1pPr>
          </a:lstStyle>
          <a:p>
            <a:pPr>
              <a:defRPr/>
            </a:pPr>
            <a:fld id="{982BFB99-6EF6-6E4E-A264-E551B441CDE6}" type="datetime1">
              <a:rPr lang="en-US" altLang="en-US" smtClean="0"/>
              <a:pPr>
                <a:defRPr/>
              </a:pPr>
              <a:t>12/2/2024</a:t>
            </a:fld>
            <a:endParaRPr lang="en-US" altLang="en-US" dirty="0"/>
          </a:p>
        </p:txBody>
      </p:sp>
    </p:spTree>
    <p:extLst>
      <p:ext uri="{BB962C8B-B14F-4D97-AF65-F5344CB8AC3E}">
        <p14:creationId xmlns:p14="http://schemas.microsoft.com/office/powerpoint/2010/main" val="261100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ACS Pubs — 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ED4DF3A-5DE6-7F46-B59D-563DB91D5B42}"/>
              </a:ext>
            </a:extLst>
          </p:cNvPr>
          <p:cNvSpPr/>
          <p:nvPr userDrawn="1"/>
        </p:nvSpPr>
        <p:spPr>
          <a:xfrm flipH="1" flipV="1">
            <a:off x="0" y="0"/>
            <a:ext cx="9144000" cy="447675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a:ea typeface="+mn-ea"/>
              <a:cs typeface="+mn-cs"/>
            </a:endParaRPr>
          </a:p>
        </p:txBody>
      </p:sp>
      <p:sp>
        <p:nvSpPr>
          <p:cNvPr id="6" name="Footer Placeholder 4">
            <a:extLst>
              <a:ext uri="{FF2B5EF4-FFF2-40B4-BE49-F238E27FC236}">
                <a16:creationId xmlns:a16="http://schemas.microsoft.com/office/drawing/2014/main" id="{CA3ABDA9-84DF-4840-B7AE-5A7D3C777509}"/>
              </a:ext>
            </a:extLst>
          </p:cNvPr>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prstClr val="black">
                    <a:tint val="75000"/>
                  </a:prstClr>
                </a:solidFill>
                <a:effectLst/>
                <a:uLnTx/>
                <a:uFillTx/>
                <a:latin typeface="Arial"/>
                <a:ea typeface="+mn-ea"/>
                <a:cs typeface="+mn-cs"/>
              </a:rPr>
              <a:t>Value Added Services from ACS at Institute Name </a:t>
            </a:r>
          </a:p>
        </p:txBody>
      </p:sp>
      <p:sp>
        <p:nvSpPr>
          <p:cNvPr id="7" name="Slide Number Placeholder 5">
            <a:extLst>
              <a:ext uri="{FF2B5EF4-FFF2-40B4-BE49-F238E27FC236}">
                <a16:creationId xmlns:a16="http://schemas.microsoft.com/office/drawing/2014/main" id="{CAC4AABD-91BE-E144-9EC0-96265B96F0D7}"/>
              </a:ext>
            </a:extLst>
          </p:cNvPr>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F0D8B84-1A4B-414C-B2D5-20F7DD95F941}" type="slidenum">
              <a:rPr kumimoji="0" lang="en-US" sz="750" b="0" i="0" u="none" strike="noStrike" kern="1200" cap="none" spc="0" normalizeH="0" baseline="0" noProof="0" smtClean="0">
                <a:ln>
                  <a:noFill/>
                </a:ln>
                <a:solidFill>
                  <a:srgbClr val="898989"/>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a:ln>
                <a:noFill/>
              </a:ln>
              <a:solidFill>
                <a:srgbClr val="898989"/>
              </a:solidFill>
              <a:effectLst/>
              <a:uLnTx/>
              <a:uFillTx/>
              <a:latin typeface="Arial"/>
              <a:ea typeface="+mn-ea"/>
              <a:cs typeface="+mn-cs"/>
            </a:endParaRPr>
          </a:p>
        </p:txBody>
      </p:sp>
      <p:sp>
        <p:nvSpPr>
          <p:cNvPr id="13" name="Date Placeholder 3">
            <a:extLst>
              <a:ext uri="{FF2B5EF4-FFF2-40B4-BE49-F238E27FC236}">
                <a16:creationId xmlns:a16="http://schemas.microsoft.com/office/drawing/2014/main" id="{CC50BCCF-D826-9947-B461-37C1F6D210F0}"/>
              </a:ext>
            </a:extLst>
          </p:cNvPr>
          <p:cNvSpPr>
            <a:spLocks noGrp="1"/>
          </p:cNvSpPr>
          <p:nvPr>
            <p:ph type="dt" sz="half" idx="13"/>
          </p:nvPr>
        </p:nvSpPr>
        <p:spPr>
          <a:xfrm>
            <a:off x="7924800" y="4767263"/>
            <a:ext cx="761999" cy="2619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50">
                <a:solidFill>
                  <a:srgbClr val="898989"/>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82BFB99-6EF6-6E4E-A264-E551B441CDE6}" type="datetime1">
              <a:rPr kumimoji="0" lang="en-US" altLang="en-US" sz="750" b="0" i="0" u="none" strike="noStrike" kern="1200" cap="none" spc="0" normalizeH="0" baseline="0" noProof="0" smtClean="0">
                <a:ln>
                  <a:noFill/>
                </a:ln>
                <a:solidFill>
                  <a:srgbClr val="89898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12/2/2024</a:t>
            </a:fld>
            <a:endParaRPr kumimoji="0" lang="en-US" altLang="en-US" sz="750" b="0" i="0" u="none" strike="noStrike" kern="1200" cap="none" spc="0" normalizeH="0" baseline="0" noProof="0" dirty="0">
              <a:ln>
                <a:noFill/>
              </a:ln>
              <a:solidFill>
                <a:srgbClr val="898989"/>
              </a:solidFill>
              <a:effectLst/>
              <a:uLnTx/>
              <a:uFillTx/>
              <a:latin typeface="Arial"/>
              <a:ea typeface="+mn-ea"/>
              <a:cs typeface="+mn-cs"/>
            </a:endParaRPr>
          </a:p>
        </p:txBody>
      </p:sp>
    </p:spTree>
    <p:extLst>
      <p:ext uri="{BB962C8B-B14F-4D97-AF65-F5344CB8AC3E}">
        <p14:creationId xmlns:p14="http://schemas.microsoft.com/office/powerpoint/2010/main" val="2268583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2024/12/2</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5F7E5CA-9203-784C-96A1-9A6FB4EB15F4}"/>
              </a:ext>
            </a:extLst>
          </p:cNvPr>
          <p:cNvSpPr>
            <a:spLocks noGrp="1"/>
          </p:cNvSpPr>
          <p:nvPr>
            <p:ph type="title"/>
          </p:nvPr>
        </p:nvSpPr>
        <p:spPr bwMode="auto">
          <a:xfrm>
            <a:off x="533400" y="434975"/>
            <a:ext cx="8153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B656FB3B-AF67-8C49-BB54-1AD7BDF5E735}"/>
              </a:ext>
            </a:extLst>
          </p:cNvPr>
          <p:cNvSpPr>
            <a:spLocks noGrp="1"/>
          </p:cNvSpPr>
          <p:nvPr>
            <p:ph type="body" idx="1"/>
          </p:nvPr>
        </p:nvSpPr>
        <p:spPr bwMode="auto">
          <a:xfrm>
            <a:off x="533400" y="1428750"/>
            <a:ext cx="81534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26ACE17B-A5BB-964F-921C-7FCD478C446D}"/>
              </a:ext>
            </a:extLst>
          </p:cNvPr>
          <p:cNvSpPr>
            <a:spLocks noGrp="1"/>
          </p:cNvSpPr>
          <p:nvPr>
            <p:ph type="ftr" sz="quarter" idx="3"/>
          </p:nvPr>
        </p:nvSpPr>
        <p:spPr>
          <a:xfrm>
            <a:off x="3083072" y="4767263"/>
            <a:ext cx="3927327" cy="261937"/>
          </a:xfrm>
          <a:prstGeom prst="rect">
            <a:avLst/>
          </a:prstGeom>
        </p:spPr>
        <p:txBody>
          <a:bodyPr vert="horz" lIns="91440" tIns="45720" rIns="91440" bIns="45720" rtlCol="0" anchor="ctr"/>
          <a:lstStyle>
            <a:lvl1pPr algn="l" eaLnBrk="1" fontAlgn="auto" hangingPunct="1">
              <a:spcBef>
                <a:spcPts val="0"/>
              </a:spcBef>
              <a:spcAft>
                <a:spcPts val="0"/>
              </a:spcAft>
              <a:defRPr sz="750">
                <a:solidFill>
                  <a:schemeClr val="tx1">
                    <a:tint val="75000"/>
                  </a:schemeClr>
                </a:solidFill>
                <a:latin typeface="+mn-lt"/>
                <a:ea typeface="+mn-ea"/>
                <a:cs typeface="+mn-cs"/>
              </a:defRPr>
            </a:lvl1pPr>
          </a:lstStyle>
          <a:p>
            <a:r>
              <a:rPr lang="en-US"/>
              <a:t>Value Added Services from ACS at Institute Name </a:t>
            </a:r>
            <a:endParaRPr lang="en-US" dirty="0"/>
          </a:p>
        </p:txBody>
      </p:sp>
      <p:sp>
        <p:nvSpPr>
          <p:cNvPr id="6" name="Slide Number Placeholder 5">
            <a:extLst>
              <a:ext uri="{FF2B5EF4-FFF2-40B4-BE49-F238E27FC236}">
                <a16:creationId xmlns:a16="http://schemas.microsoft.com/office/drawing/2014/main" id="{243DE0F8-7185-874F-95BA-A8A25EFB312A}"/>
              </a:ext>
            </a:extLst>
          </p:cNvPr>
          <p:cNvSpPr>
            <a:spLocks noGrp="1"/>
          </p:cNvSpPr>
          <p:nvPr>
            <p:ph type="sldNum" sz="quarter" idx="4"/>
          </p:nvPr>
        </p:nvSpPr>
        <p:spPr>
          <a:xfrm>
            <a:off x="7162800" y="4767263"/>
            <a:ext cx="609600" cy="273050"/>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750">
                <a:solidFill>
                  <a:srgbClr val="898989"/>
                </a:solidFill>
              </a:defRPr>
            </a:lvl1pPr>
          </a:lstStyle>
          <a:p>
            <a:fld id="{DF0D8B84-1A4B-414C-B2D5-20F7DD95F941}" type="slidenum">
              <a:rPr lang="en-US" smtClean="0"/>
              <a:pPr/>
              <a:t>‹#›</a:t>
            </a:fld>
            <a:endParaRPr lang="en-US"/>
          </a:p>
        </p:txBody>
      </p:sp>
      <p:pic>
        <p:nvPicPr>
          <p:cNvPr id="1031" name="Picture 8">
            <a:extLst>
              <a:ext uri="{FF2B5EF4-FFF2-40B4-BE49-F238E27FC236}">
                <a16:creationId xmlns:a16="http://schemas.microsoft.com/office/drawing/2014/main" id="{D69BD5D0-1E3B-9245-BC6D-7CD0FACF8BC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2900" y="4694238"/>
            <a:ext cx="16875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ate Placeholder 3">
            <a:extLst>
              <a:ext uri="{FF2B5EF4-FFF2-40B4-BE49-F238E27FC236}">
                <a16:creationId xmlns:a16="http://schemas.microsoft.com/office/drawing/2014/main" id="{951FADD5-4270-AA4D-9121-E563BA7B9CA2}"/>
              </a:ext>
            </a:extLst>
          </p:cNvPr>
          <p:cNvSpPr>
            <a:spLocks noGrp="1"/>
          </p:cNvSpPr>
          <p:nvPr>
            <p:ph type="dt" sz="half" idx="2"/>
          </p:nvPr>
        </p:nvSpPr>
        <p:spPr>
          <a:xfrm>
            <a:off x="7924800" y="4767263"/>
            <a:ext cx="761999" cy="2619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50">
                <a:solidFill>
                  <a:srgbClr val="898989"/>
                </a:solidFill>
              </a:defRPr>
            </a:lvl1pPr>
          </a:lstStyle>
          <a:p>
            <a:pPr>
              <a:defRPr/>
            </a:pPr>
            <a:fld id="{123316AF-A1BB-BB4A-9675-A1780DB700BB}" type="datetime1">
              <a:rPr lang="en-US" altLang="en-US" smtClean="0"/>
              <a:pPr>
                <a:defRPr/>
              </a:pPr>
              <a:t>12/2/2024</a:t>
            </a:fld>
            <a:endParaRPr lang="en-US" altLang="en-US" dirty="0"/>
          </a:p>
        </p:txBody>
      </p:sp>
    </p:spTree>
    <p:extLst>
      <p:ext uri="{BB962C8B-B14F-4D97-AF65-F5344CB8AC3E}">
        <p14:creationId xmlns:p14="http://schemas.microsoft.com/office/powerpoint/2010/main" val="2808800865"/>
      </p:ext>
    </p:extLst>
  </p:cSld>
  <p:clrMap bg1="lt1" tx1="dk1" bg2="lt2" tx2="dk2" accent1="accent1" accent2="accent2" accent3="accent3" accent4="accent4" accent5="accent5" accent6="accent6" hlink="hlink" folHlink="folHlink"/>
  <p:sldLayoutIdLst>
    <p:sldLayoutId id="2147483747" r:id="rId1"/>
  </p:sldLayoutIdLst>
  <p:hf hdr="0"/>
  <p:txStyles>
    <p:title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p:titleStyle>
    <p:body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66" rtl="0" eaLnBrk="1" latinLnBrk="0" hangingPunct="1">
        <a:defRPr sz="1350" kern="1200">
          <a:solidFill>
            <a:schemeClr val="tx1"/>
          </a:solidFill>
          <a:latin typeface="+mn-lt"/>
          <a:ea typeface="+mn-ea"/>
          <a:cs typeface="+mn-cs"/>
        </a:defRPr>
      </a:lvl1pPr>
      <a:lvl2pPr marL="342866" algn="l" defTabSz="342866" rtl="0" eaLnBrk="1" latinLnBrk="0" hangingPunct="1">
        <a:defRPr sz="1350" kern="1200">
          <a:solidFill>
            <a:schemeClr val="tx1"/>
          </a:solidFill>
          <a:latin typeface="+mn-lt"/>
          <a:ea typeface="+mn-ea"/>
          <a:cs typeface="+mn-cs"/>
        </a:defRPr>
      </a:lvl2pPr>
      <a:lvl3pPr marL="685731" algn="l" defTabSz="342866" rtl="0" eaLnBrk="1" latinLnBrk="0" hangingPunct="1">
        <a:defRPr sz="1350" kern="1200">
          <a:solidFill>
            <a:schemeClr val="tx1"/>
          </a:solidFill>
          <a:latin typeface="+mn-lt"/>
          <a:ea typeface="+mn-ea"/>
          <a:cs typeface="+mn-cs"/>
        </a:defRPr>
      </a:lvl3pPr>
      <a:lvl4pPr marL="1028597" algn="l" defTabSz="342866" rtl="0" eaLnBrk="1" latinLnBrk="0" hangingPunct="1">
        <a:defRPr sz="1350" kern="1200">
          <a:solidFill>
            <a:schemeClr val="tx1"/>
          </a:solidFill>
          <a:latin typeface="+mn-lt"/>
          <a:ea typeface="+mn-ea"/>
          <a:cs typeface="+mn-cs"/>
        </a:defRPr>
      </a:lvl4pPr>
      <a:lvl5pPr marL="1371463" algn="l" defTabSz="342866" rtl="0" eaLnBrk="1" latinLnBrk="0" hangingPunct="1">
        <a:defRPr sz="1350" kern="1200">
          <a:solidFill>
            <a:schemeClr val="tx1"/>
          </a:solidFill>
          <a:latin typeface="+mn-lt"/>
          <a:ea typeface="+mn-ea"/>
          <a:cs typeface="+mn-cs"/>
        </a:defRPr>
      </a:lvl5pPr>
      <a:lvl6pPr marL="1714329" algn="l" defTabSz="342866" rtl="0" eaLnBrk="1" latinLnBrk="0" hangingPunct="1">
        <a:defRPr sz="1350" kern="1200">
          <a:solidFill>
            <a:schemeClr val="tx1"/>
          </a:solidFill>
          <a:latin typeface="+mn-lt"/>
          <a:ea typeface="+mn-ea"/>
          <a:cs typeface="+mn-cs"/>
        </a:defRPr>
      </a:lvl6pPr>
      <a:lvl7pPr marL="2057194" algn="l" defTabSz="342866" rtl="0" eaLnBrk="1" latinLnBrk="0" hangingPunct="1">
        <a:defRPr sz="1350" kern="1200">
          <a:solidFill>
            <a:schemeClr val="tx1"/>
          </a:solidFill>
          <a:latin typeface="+mn-lt"/>
          <a:ea typeface="+mn-ea"/>
          <a:cs typeface="+mn-cs"/>
        </a:defRPr>
      </a:lvl7pPr>
      <a:lvl8pPr marL="2400060" algn="l" defTabSz="342866" rtl="0" eaLnBrk="1" latinLnBrk="0" hangingPunct="1">
        <a:defRPr sz="1350" kern="1200">
          <a:solidFill>
            <a:schemeClr val="tx1"/>
          </a:solidFill>
          <a:latin typeface="+mn-lt"/>
          <a:ea typeface="+mn-ea"/>
          <a:cs typeface="+mn-cs"/>
        </a:defRPr>
      </a:lvl8pPr>
      <a:lvl9pPr marL="2742926" algn="l" defTabSz="3428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image" Target="../media/image27.emf"/><Relationship Id="rId10" Type="http://schemas.openxmlformats.org/officeDocument/2006/relationships/image" Target="../media/image32.emf"/><Relationship Id="rId4" Type="http://schemas.openxmlformats.org/officeDocument/2006/relationships/image" Target="../media/image2.png"/><Relationship Id="rId9" Type="http://schemas.openxmlformats.org/officeDocument/2006/relationships/image" Target="../media/image31.emf"/></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2.jpe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2.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7.emf"/><Relationship Id="rId11" Type="http://schemas.openxmlformats.org/officeDocument/2006/relationships/image" Target="../media/image51.png"/><Relationship Id="rId5" Type="http://schemas.openxmlformats.org/officeDocument/2006/relationships/image" Target="../media/image46.png"/><Relationship Id="rId10" Type="http://schemas.openxmlformats.org/officeDocument/2006/relationships/image" Target="../media/image7.png"/><Relationship Id="rId4" Type="http://schemas.openxmlformats.org/officeDocument/2006/relationships/image" Target="../media/image45.jpg"/><Relationship Id="rId9" Type="http://schemas.openxmlformats.org/officeDocument/2006/relationships/image" Target="../media/image50.jpeg"/><Relationship Id="rId14"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4.jpg"/><Relationship Id="rId5" Type="http://schemas.openxmlformats.org/officeDocument/2006/relationships/image" Target="../media/image7.png"/><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3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jpe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70.jpeg"/><Relationship Id="rId11" Type="http://schemas.openxmlformats.org/officeDocument/2006/relationships/image" Target="../media/image74.jpeg"/><Relationship Id="rId5" Type="http://schemas.openxmlformats.org/officeDocument/2006/relationships/image" Target="../media/image69.png"/><Relationship Id="rId10" Type="http://schemas.openxmlformats.org/officeDocument/2006/relationships/image" Target="../media/image63.png"/><Relationship Id="rId4" Type="http://schemas.openxmlformats.org/officeDocument/2006/relationships/image" Target="../media/image68.png"/><Relationship Id="rId9" Type="http://schemas.openxmlformats.org/officeDocument/2006/relationships/image" Target="../media/image73.jpeg"/></Relationships>
</file>

<file path=ppt/slides/_rels/slide3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69.png"/><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png"/><Relationship Id="rId7" Type="http://schemas.openxmlformats.org/officeDocument/2006/relationships/image" Target="../media/image90.jpeg"/><Relationship Id="rId2" Type="http://schemas.openxmlformats.org/officeDocument/2006/relationships/image" Target="../media/image85.png"/><Relationship Id="rId1" Type="http://schemas.openxmlformats.org/officeDocument/2006/relationships/slideLayout" Target="../slideLayouts/slideLayout1.xml"/><Relationship Id="rId6" Type="http://schemas.openxmlformats.org/officeDocument/2006/relationships/image" Target="../media/image89.png"/><Relationship Id="rId11" Type="http://schemas.openxmlformats.org/officeDocument/2006/relationships/image" Target="../media/image93.png"/><Relationship Id="rId5" Type="http://schemas.openxmlformats.org/officeDocument/2006/relationships/image" Target="../media/image88.png"/><Relationship Id="rId10" Type="http://schemas.openxmlformats.org/officeDocument/2006/relationships/image" Target="../media/image68.png"/><Relationship Id="rId4" Type="http://schemas.openxmlformats.org/officeDocument/2006/relationships/image" Target="../media/image87.png"/><Relationship Id="rId9" Type="http://schemas.openxmlformats.org/officeDocument/2006/relationships/image" Target="../media/image92.jpe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8.png"/><Relationship Id="rId2" Type="http://schemas.openxmlformats.org/officeDocument/2006/relationships/image" Target="../media/image94.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1.xml"/><Relationship Id="rId5" Type="http://schemas.openxmlformats.org/officeDocument/2006/relationships/image" Target="../media/image102.png"/><Relationship Id="rId4" Type="http://schemas.openxmlformats.org/officeDocument/2006/relationships/image" Target="../media/image101.png"/></Relationships>
</file>

<file path=ppt/slides/_rels/slide3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03.jpg"/><Relationship Id="rId1" Type="http://schemas.openxmlformats.org/officeDocument/2006/relationships/slideLayout" Target="../slideLayouts/slideLayout1.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08.jpg"/><Relationship Id="rId1" Type="http://schemas.openxmlformats.org/officeDocument/2006/relationships/slideLayout" Target="../slideLayouts/slideLayout1.xml"/><Relationship Id="rId5" Type="http://schemas.openxmlformats.org/officeDocument/2006/relationships/image" Target="../media/image110.png"/><Relationship Id="rId4" Type="http://schemas.openxmlformats.org/officeDocument/2006/relationships/image" Target="../media/image109.jpg"/></Relationships>
</file>

<file path=ppt/slides/_rels/slide3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2.png"/><Relationship Id="rId1" Type="http://schemas.openxmlformats.org/officeDocument/2006/relationships/slideLayout" Target="../slideLayouts/slideLayout1.xml"/><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8" Type="http://schemas.openxmlformats.org/officeDocument/2006/relationships/image" Target="../media/image115.jpeg"/><Relationship Id="rId13" Type="http://schemas.openxmlformats.org/officeDocument/2006/relationships/image" Target="../media/image120.jpeg"/><Relationship Id="rId18" Type="http://schemas.openxmlformats.org/officeDocument/2006/relationships/image" Target="../media/image125.jpeg"/><Relationship Id="rId3" Type="http://schemas.openxmlformats.org/officeDocument/2006/relationships/image" Target="../media/image12.png"/><Relationship Id="rId7" Type="http://schemas.openxmlformats.org/officeDocument/2006/relationships/image" Target="../media/image114.jpeg"/><Relationship Id="rId12" Type="http://schemas.openxmlformats.org/officeDocument/2006/relationships/image" Target="../media/image119.jpeg"/><Relationship Id="rId17" Type="http://schemas.openxmlformats.org/officeDocument/2006/relationships/image" Target="../media/image124.jpeg"/><Relationship Id="rId2" Type="http://schemas.openxmlformats.org/officeDocument/2006/relationships/notesSlide" Target="../notesSlides/notesSlide5.xml"/><Relationship Id="rId16" Type="http://schemas.openxmlformats.org/officeDocument/2006/relationships/image" Target="../media/image123.jpeg"/><Relationship Id="rId1" Type="http://schemas.openxmlformats.org/officeDocument/2006/relationships/slideLayout" Target="../slideLayouts/slideLayout1.xml"/><Relationship Id="rId6" Type="http://schemas.openxmlformats.org/officeDocument/2006/relationships/image" Target="../media/image113.jpeg"/><Relationship Id="rId11" Type="http://schemas.openxmlformats.org/officeDocument/2006/relationships/image" Target="../media/image118.jpeg"/><Relationship Id="rId5" Type="http://schemas.openxmlformats.org/officeDocument/2006/relationships/image" Target="../media/image112.jpeg"/><Relationship Id="rId15" Type="http://schemas.openxmlformats.org/officeDocument/2006/relationships/image" Target="../media/image122.jpeg"/><Relationship Id="rId10" Type="http://schemas.openxmlformats.org/officeDocument/2006/relationships/image" Target="../media/image117.jpeg"/><Relationship Id="rId19" Type="http://schemas.openxmlformats.org/officeDocument/2006/relationships/image" Target="../media/image126.jpeg"/><Relationship Id="rId4" Type="http://schemas.openxmlformats.org/officeDocument/2006/relationships/image" Target="../media/image8.png"/><Relationship Id="rId9" Type="http://schemas.openxmlformats.org/officeDocument/2006/relationships/image" Target="../media/image116.jpeg"/><Relationship Id="rId14" Type="http://schemas.openxmlformats.org/officeDocument/2006/relationships/image" Target="../media/image121.jpe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7.png"/><Relationship Id="rId5" Type="http://schemas.openxmlformats.org/officeDocument/2006/relationships/image" Target="../media/image7.png"/><Relationship Id="rId4" Type="http://schemas.openxmlformats.org/officeDocument/2006/relationships/image" Target="../media/image45.jpg"/></Relationships>
</file>

<file path=ppt/slides/_rels/slide42.xml.rels><?xml version="1.0" encoding="UTF-8" standalone="yes"?>
<Relationships xmlns="http://schemas.openxmlformats.org/package/2006/relationships"><Relationship Id="rId8" Type="http://schemas.openxmlformats.org/officeDocument/2006/relationships/image" Target="../media/image129.emf"/><Relationship Id="rId3" Type="http://schemas.openxmlformats.org/officeDocument/2006/relationships/image" Target="../media/image9.png"/><Relationship Id="rId7" Type="http://schemas.openxmlformats.org/officeDocument/2006/relationships/image" Target="../media/image47.emf"/><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52.svg"/><Relationship Id="rId11" Type="http://schemas.openxmlformats.org/officeDocument/2006/relationships/image" Target="../media/image131.png"/><Relationship Id="rId5" Type="http://schemas.openxmlformats.org/officeDocument/2006/relationships/image" Target="../media/image128.png"/><Relationship Id="rId10" Type="http://schemas.openxmlformats.org/officeDocument/2006/relationships/image" Target="../media/image131.svg"/><Relationship Id="rId4" Type="http://schemas.openxmlformats.org/officeDocument/2006/relationships/image" Target="../media/image7.png"/><Relationship Id="rId9" Type="http://schemas.openxmlformats.org/officeDocument/2006/relationships/image" Target="../media/image130.png"/></Relationships>
</file>

<file path=ppt/slides/_rels/slide4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5.jpg"/><Relationship Id="rId7" Type="http://schemas.openxmlformats.org/officeDocument/2006/relationships/image" Target="../media/image7.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133.png"/><Relationship Id="rId4" Type="http://schemas.openxmlformats.org/officeDocument/2006/relationships/image" Target="../media/image132.emf"/></Relationships>
</file>

<file path=ppt/slides/_rels/slide4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4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7.emf"/></Relationships>
</file>

<file path=ppt/slides/_rels/slide4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36.png"/><Relationship Id="rId5" Type="http://schemas.openxmlformats.org/officeDocument/2006/relationships/image" Target="../media/image8.png"/><Relationship Id="rId4" Type="http://schemas.openxmlformats.org/officeDocument/2006/relationships/image" Target="../media/image129.emf"/></Relationships>
</file>

<file path=ppt/slides/_rels/slide4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31.svg"/><Relationship Id="rId4" Type="http://schemas.openxmlformats.org/officeDocument/2006/relationships/image" Target="../media/image138.png"/></Relationships>
</file>

<file path=ppt/slides/_rels/slide47.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40.jpg"/><Relationship Id="rId4" Type="http://schemas.openxmlformats.org/officeDocument/2006/relationships/image" Target="../media/image131.png"/></Relationships>
</file>

<file path=ppt/slides/_rels/slide4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id="{2DC55150-EBEC-EBF0-35A8-59724263C7D9}"/>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5" name="Picture 26">
            <a:extLst>
              <a:ext uri="{FF2B5EF4-FFF2-40B4-BE49-F238E27FC236}">
                <a16:creationId xmlns:a16="http://schemas.microsoft.com/office/drawing/2014/main" id="{885CBB14-0356-562C-5D07-092B3FEF7F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9144000" cy="5147732"/>
          </a:xfrm>
          <a:prstGeom prst="rect">
            <a:avLst/>
          </a:prstGeom>
        </p:spPr>
      </p:pic>
      <p:pic>
        <p:nvPicPr>
          <p:cNvPr id="6" name="Picture 47">
            <a:extLst>
              <a:ext uri="{FF2B5EF4-FFF2-40B4-BE49-F238E27FC236}">
                <a16:creationId xmlns:a16="http://schemas.microsoft.com/office/drawing/2014/main" id="{6B22F997-F432-E3C1-3788-C54D5DEB2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9502"/>
            <a:ext cx="1963949" cy="325816"/>
          </a:xfrm>
          <a:prstGeom prst="rect">
            <a:avLst/>
          </a:prstGeom>
        </p:spPr>
      </p:pic>
      <p:sp>
        <p:nvSpPr>
          <p:cNvPr id="2" name="矩形 1">
            <a:extLst>
              <a:ext uri="{FF2B5EF4-FFF2-40B4-BE49-F238E27FC236}">
                <a16:creationId xmlns:a16="http://schemas.microsoft.com/office/drawing/2014/main" id="{092E036E-D7DD-E100-6EB4-9A2B9FDA8496}"/>
              </a:ext>
            </a:extLst>
          </p:cNvPr>
          <p:cNvSpPr/>
          <p:nvPr/>
        </p:nvSpPr>
        <p:spPr>
          <a:xfrm>
            <a:off x="-396552" y="1538433"/>
            <a:ext cx="9865096" cy="864096"/>
          </a:xfrm>
          <a:prstGeom prst="rect">
            <a:avLst/>
          </a:prstGeom>
          <a:solidFill>
            <a:srgbClr val="FFC000">
              <a:alpha val="9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itle 18">
            <a:extLst>
              <a:ext uri="{FF2B5EF4-FFF2-40B4-BE49-F238E27FC236}">
                <a16:creationId xmlns:a16="http://schemas.microsoft.com/office/drawing/2014/main" id="{FDB57BF3-94B5-BBFB-23D4-8F6B7A8C77D8}"/>
              </a:ext>
            </a:extLst>
          </p:cNvPr>
          <p:cNvSpPr txBox="1">
            <a:spLocks/>
          </p:cNvSpPr>
          <p:nvPr/>
        </p:nvSpPr>
        <p:spPr>
          <a:xfrm>
            <a:off x="1547664" y="1563638"/>
            <a:ext cx="6151807" cy="720080"/>
          </a:xfrm>
          <a:prstGeom prst="rect">
            <a:avLst/>
          </a:prstGeom>
        </p:spPr>
        <p:txBody>
          <a:bodyPr lIns="0" tIns="0" rIns="0" bIns="0"/>
          <a:lstStyle>
            <a:lvl1pPr algn="l" rtl="0" eaLnBrk="1" fontAlgn="base" hangingPunct="1">
              <a:spcBef>
                <a:spcPct val="0"/>
              </a:spcBef>
              <a:spcAft>
                <a:spcPct val="0"/>
              </a:spcAft>
              <a:defRPr sz="3000" b="1" kern="1200">
                <a:solidFill>
                  <a:srgbClr val="0A4A8E"/>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gn="ctr">
              <a:lnSpc>
                <a:spcPct val="150000"/>
              </a:lnSpc>
            </a:pPr>
            <a:r>
              <a:rPr lang="en-US" altLang="zh-CN" sz="3200" dirty="0">
                <a:solidFill>
                  <a:schemeClr val="tx1"/>
                </a:solidFill>
                <a:effectLst>
                  <a:outerShdw blurRad="38100" dist="38100" dir="2700000" algn="tl">
                    <a:srgbClr val="000000">
                      <a:alpha val="43137"/>
                    </a:srgbClr>
                  </a:outerShdw>
                </a:effectLst>
                <a:latin typeface="+mn-lt"/>
                <a:ea typeface="+mn-ea"/>
              </a:rPr>
              <a:t>ACS Publications </a:t>
            </a:r>
            <a:r>
              <a:rPr lang="zh-CN" altLang="en-US" sz="3200" dirty="0">
                <a:solidFill>
                  <a:schemeClr val="tx1"/>
                </a:solidFill>
                <a:effectLst>
                  <a:outerShdw blurRad="38100" dist="38100" dir="2700000" algn="tl">
                    <a:srgbClr val="000000">
                      <a:alpha val="43137"/>
                    </a:srgbClr>
                  </a:outerShdw>
                </a:effectLst>
                <a:latin typeface="+mn-lt"/>
                <a:ea typeface="+mn-ea"/>
              </a:rPr>
              <a:t>数据库使用指南</a:t>
            </a:r>
            <a:endParaRPr lang="zh-CN" altLang="zh-CN" sz="3200" dirty="0">
              <a:solidFill>
                <a:schemeClr val="tx1"/>
              </a:solidFill>
              <a:effectLst>
                <a:outerShdw blurRad="38100" dist="38100" dir="2700000" algn="tl">
                  <a:srgbClr val="000000">
                    <a:alpha val="43137"/>
                  </a:srgbClr>
                </a:outerShdw>
              </a:effectLst>
              <a:latin typeface="+mn-lt"/>
              <a:ea typeface="+mn-ea"/>
            </a:endParaRPr>
          </a:p>
        </p:txBody>
      </p:sp>
      <p:pic>
        <p:nvPicPr>
          <p:cNvPr id="8" name="Picture 3">
            <a:extLst>
              <a:ext uri="{FF2B5EF4-FFF2-40B4-BE49-F238E27FC236}">
                <a16:creationId xmlns:a16="http://schemas.microsoft.com/office/drawing/2014/main" id="{FBEEA0AB-3614-8AF2-F4BF-36A228D7166C}"/>
              </a:ext>
            </a:extLst>
          </p:cNvPr>
          <p:cNvPicPr>
            <a:picLocks noChangeAspect="1" noChangeArrowheads="1"/>
          </p:cNvPicPr>
          <p:nvPr/>
        </p:nvPicPr>
        <p:blipFill>
          <a:blip r:embed="rId4" cstate="print"/>
          <a:srcRect/>
          <a:stretch>
            <a:fillRect/>
          </a:stretch>
        </p:blipFill>
        <p:spPr bwMode="auto">
          <a:xfrm>
            <a:off x="7092280" y="4299942"/>
            <a:ext cx="1714500" cy="682625"/>
          </a:xfrm>
          <a:prstGeom prst="rect">
            <a:avLst/>
          </a:prstGeom>
          <a:noFill/>
          <a:ln w="9525">
            <a:noFill/>
            <a:miter lim="800000"/>
            <a:headEnd/>
            <a:tailEnd/>
          </a:ln>
        </p:spPr>
      </p:pic>
    </p:spTree>
    <p:extLst>
      <p:ext uri="{BB962C8B-B14F-4D97-AF65-F5344CB8AC3E}">
        <p14:creationId xmlns:p14="http://schemas.microsoft.com/office/powerpoint/2010/main" val="3719119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2127"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sp>
        <p:nvSpPr>
          <p:cNvPr id="7" name="Rectangle 15">
            <a:extLst>
              <a:ext uri="{FF2B5EF4-FFF2-40B4-BE49-F238E27FC236}">
                <a16:creationId xmlns:a16="http://schemas.microsoft.com/office/drawing/2014/main" id="{608B434F-DA6C-60FC-7174-BC56EC5D82B8}"/>
              </a:ext>
            </a:extLst>
          </p:cNvPr>
          <p:cNvSpPr/>
          <p:nvPr/>
        </p:nvSpPr>
        <p:spPr>
          <a:xfrm>
            <a:off x="0" y="0"/>
            <a:ext cx="9144000" cy="1448486"/>
          </a:xfrm>
          <a:prstGeom prst="rect">
            <a:avLst/>
          </a:prstGeom>
          <a:solidFill>
            <a:srgbClr val="148F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 name="矩形 1">
            <a:extLst>
              <a:ext uri="{FF2B5EF4-FFF2-40B4-BE49-F238E27FC236}">
                <a16:creationId xmlns:a16="http://schemas.microsoft.com/office/drawing/2014/main" id="{14425BDD-C1AF-FBA3-6527-DE548CAC9BB8}"/>
              </a:ext>
            </a:extLst>
          </p:cNvPr>
          <p:cNvSpPr/>
          <p:nvPr/>
        </p:nvSpPr>
        <p:spPr>
          <a:xfrm>
            <a:off x="2771800" y="2818038"/>
            <a:ext cx="3384376" cy="1337888"/>
          </a:xfrm>
          <a:prstGeom prst="rect">
            <a:avLst/>
          </a:prstGeom>
          <a:solidFill>
            <a:srgbClr val="BDE5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Content Placeholder 12">
            <a:extLst>
              <a:ext uri="{FF2B5EF4-FFF2-40B4-BE49-F238E27FC236}">
                <a16:creationId xmlns:a16="http://schemas.microsoft.com/office/drawing/2014/main" id="{8F88ED92-24A6-F56C-B30D-640A309C317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983" t="9188" r="29474" b="17932"/>
          <a:stretch/>
        </p:blipFill>
        <p:spPr>
          <a:xfrm>
            <a:off x="971600" y="239175"/>
            <a:ext cx="3254927" cy="4194322"/>
          </a:xfrm>
          <a:prstGeom prst="rect">
            <a:avLst/>
          </a:prstGeom>
        </p:spPr>
      </p:pic>
      <p:sp>
        <p:nvSpPr>
          <p:cNvPr id="9" name="Title 1">
            <a:extLst>
              <a:ext uri="{FF2B5EF4-FFF2-40B4-BE49-F238E27FC236}">
                <a16:creationId xmlns:a16="http://schemas.microsoft.com/office/drawing/2014/main" id="{5A141667-DC89-87CA-5E73-9A2F10ED1297}"/>
              </a:ext>
            </a:extLst>
          </p:cNvPr>
          <p:cNvSpPr txBox="1">
            <a:spLocks/>
          </p:cNvSpPr>
          <p:nvPr/>
        </p:nvSpPr>
        <p:spPr>
          <a:xfrm>
            <a:off x="4788024" y="295618"/>
            <a:ext cx="4978254"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Is the World’s Largest Scientific Society</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图片 10">
            <a:extLst>
              <a:ext uri="{FF2B5EF4-FFF2-40B4-BE49-F238E27FC236}">
                <a16:creationId xmlns:a16="http://schemas.microsoft.com/office/drawing/2014/main" id="{EAAE4312-ACE4-C941-1E1D-A17D8C4A2D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TextBox 18">
            <a:extLst>
              <a:ext uri="{FF2B5EF4-FFF2-40B4-BE49-F238E27FC236}">
                <a16:creationId xmlns:a16="http://schemas.microsoft.com/office/drawing/2014/main" id="{4F6B5A0D-E50B-6EF3-8278-D7D1DA764B99}"/>
              </a:ext>
            </a:extLst>
          </p:cNvPr>
          <p:cNvSpPr txBox="1"/>
          <p:nvPr/>
        </p:nvSpPr>
        <p:spPr>
          <a:xfrm>
            <a:off x="4716016" y="1639922"/>
            <a:ext cx="4968552" cy="986680"/>
          </a:xfrm>
          <a:prstGeom prst="rect">
            <a:avLst/>
          </a:prstGeom>
          <a:noFill/>
        </p:spPr>
        <p:txBody>
          <a:bodyPr wrap="square" lIns="0" tIns="0" rtlCol="0" anchor="t">
            <a:spAutoFit/>
          </a:bodyPr>
          <a:lstStyle/>
          <a:p>
            <a:pPr marL="171450" indent="-171450">
              <a:lnSpc>
                <a:spcPct val="150000"/>
              </a:lnSpc>
              <a:spcAft>
                <a:spcPts val="600"/>
              </a:spcAft>
              <a:buSzPct val="85000"/>
              <a:buBlip>
                <a:blip r:embed="rId4"/>
              </a:buBlip>
            </a:pPr>
            <a:r>
              <a:rPr lang="zh-CN" altLang="en-US" sz="2000" b="1" kern="0" dirty="0">
                <a:solidFill>
                  <a:schemeClr val="bg1"/>
                </a:solidFill>
                <a:latin typeface="Arial" panose="020B0604020202020204" pitchFamily="34" charset="0"/>
                <a:cs typeface="Arial" panose="020B0604020202020204" pitchFamily="34" charset="0"/>
              </a:rPr>
              <a:t>   出版</a:t>
            </a:r>
            <a:r>
              <a:rPr kumimoji="0" lang="zh-CN" altLang="en-US" sz="2000" b="1" i="0" u="none" strike="noStrike" kern="1200" cap="none" spc="0" normalizeH="0" baseline="0" noProof="0" dirty="0">
                <a:ln>
                  <a:noFill/>
                </a:ln>
                <a:solidFill>
                  <a:schemeClr val="bg1"/>
                </a:solidFill>
                <a:uLnTx/>
                <a:uFillTx/>
                <a:latin typeface="Arial" panose="020B0604020202020204" pitchFamily="34" charset="0"/>
                <a:cs typeface="Arial" panose="020B0604020202020204" pitchFamily="34" charset="0"/>
              </a:rPr>
              <a:t>高品质的</a:t>
            </a:r>
            <a:r>
              <a:rPr lang="zh-CN" altLang="en-US" sz="2000" b="1" dirty="0">
                <a:solidFill>
                  <a:schemeClr val="bg1"/>
                </a:solidFill>
                <a:latin typeface="Arial" panose="020B0604020202020204" pitchFamily="34" charset="0"/>
                <a:cs typeface="Arial" panose="020B0604020202020204" pitchFamily="34" charset="0"/>
              </a:rPr>
              <a:t>专业科学期刊</a:t>
            </a:r>
            <a:endParaRPr lang="en-US" altLang="zh-CN" sz="2000" b="1" kern="0" dirty="0">
              <a:solidFill>
                <a:schemeClr val="bg1"/>
              </a:solidFill>
              <a:latin typeface="Arial" panose="020B0604020202020204" pitchFamily="34" charset="0"/>
              <a:cs typeface="Arial" panose="020B0604020202020204" pitchFamily="34" charset="0"/>
            </a:endParaRPr>
          </a:p>
          <a:p>
            <a:pPr marL="171450" indent="-171450">
              <a:lnSpc>
                <a:spcPct val="150000"/>
              </a:lnSpc>
              <a:spcAft>
                <a:spcPts val="600"/>
              </a:spcAft>
              <a:buSzPct val="85000"/>
              <a:buBlip>
                <a:blip r:embed="rId4"/>
              </a:buBlip>
            </a:pPr>
            <a:r>
              <a:rPr lang="zh-CN" altLang="en-US" sz="2000" b="1" kern="0"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促进化学及相关学科的交流与发展</a:t>
            </a:r>
            <a:endParaRPr lang="en-US" altLang="zh-CN" sz="2000" b="1" dirty="0">
              <a:solidFill>
                <a:schemeClr val="bg1"/>
              </a:solidFill>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EEB05862-9828-9CDE-605A-9D13413AD731}"/>
              </a:ext>
            </a:extLst>
          </p:cNvPr>
          <p:cNvSpPr txBox="1"/>
          <p:nvPr/>
        </p:nvSpPr>
        <p:spPr>
          <a:xfrm>
            <a:off x="4207653" y="3100961"/>
            <a:ext cx="2018318" cy="707886"/>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ACS</a:t>
            </a:r>
            <a:r>
              <a:rPr lang="zh-CN" altLang="en-US" sz="2000" b="1" dirty="0">
                <a:solidFill>
                  <a:schemeClr val="bg1"/>
                </a:solidFill>
              </a:rPr>
              <a:t>美国化学会</a:t>
            </a:r>
            <a:endParaRPr lang="en-US" altLang="zh-CN" sz="2000" b="1" dirty="0">
              <a:solidFill>
                <a:schemeClr val="bg1"/>
              </a:solidFill>
            </a:endParaRPr>
          </a:p>
          <a:p>
            <a:r>
              <a:rPr lang="zh-CN" altLang="en-US" sz="2000" b="1" dirty="0">
                <a:solidFill>
                  <a:schemeClr val="bg1"/>
                </a:solidFill>
              </a:rPr>
              <a:t>成立于</a:t>
            </a:r>
            <a:r>
              <a:rPr lang="en-US" altLang="zh-CN" sz="2000" b="1" dirty="0">
                <a:solidFill>
                  <a:schemeClr val="bg1"/>
                </a:solidFill>
                <a:latin typeface="Arial" panose="020B0604020202020204" pitchFamily="34" charset="0"/>
                <a:cs typeface="Arial" panose="020B0604020202020204" pitchFamily="34" charset="0"/>
              </a:rPr>
              <a:t>1876</a:t>
            </a:r>
            <a:r>
              <a:rPr lang="zh-CN" altLang="en-US" sz="2000" b="1" dirty="0">
                <a:solidFill>
                  <a:schemeClr val="bg1"/>
                </a:solidFill>
                <a:latin typeface="Arial" panose="020B0604020202020204" pitchFamily="34" charset="0"/>
                <a:cs typeface="Arial" panose="020B0604020202020204" pitchFamily="34" charset="0"/>
              </a:rPr>
              <a:t>年</a:t>
            </a:r>
          </a:p>
        </p:txBody>
      </p:sp>
      <p:sp>
        <p:nvSpPr>
          <p:cNvPr id="6" name="椭圆 5">
            <a:extLst>
              <a:ext uri="{FF2B5EF4-FFF2-40B4-BE49-F238E27FC236}">
                <a16:creationId xmlns:a16="http://schemas.microsoft.com/office/drawing/2014/main" id="{267077AC-BF44-9281-2DB7-DFDF4658B5AC}"/>
              </a:ext>
            </a:extLst>
          </p:cNvPr>
          <p:cNvSpPr/>
          <p:nvPr/>
        </p:nvSpPr>
        <p:spPr>
          <a:xfrm>
            <a:off x="6260868" y="2856042"/>
            <a:ext cx="1251609" cy="1213675"/>
          </a:xfrm>
          <a:prstGeom prst="ellipse">
            <a:avLst/>
          </a:prstGeom>
          <a:solidFill>
            <a:srgbClr val="148FD4">
              <a:alpha val="64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a:extLst>
              <a:ext uri="{FF2B5EF4-FFF2-40B4-BE49-F238E27FC236}">
                <a16:creationId xmlns:a16="http://schemas.microsoft.com/office/drawing/2014/main" id="{629BCFAD-2BD3-2566-F76D-82F46EA2311F}"/>
              </a:ext>
            </a:extLst>
          </p:cNvPr>
          <p:cNvSpPr/>
          <p:nvPr/>
        </p:nvSpPr>
        <p:spPr>
          <a:xfrm>
            <a:off x="7579930" y="2743945"/>
            <a:ext cx="1524704" cy="1411981"/>
          </a:xfrm>
          <a:prstGeom prst="ellipse">
            <a:avLst/>
          </a:prstGeom>
          <a:solidFill>
            <a:schemeClr val="tx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id="{BC556477-4E21-A468-EDD3-52951FEAB48F}"/>
              </a:ext>
            </a:extLst>
          </p:cNvPr>
          <p:cNvSpPr txBox="1"/>
          <p:nvPr/>
        </p:nvSpPr>
        <p:spPr>
          <a:xfrm>
            <a:off x="6432725" y="2946890"/>
            <a:ext cx="1047263" cy="584775"/>
          </a:xfrm>
          <a:prstGeom prst="rect">
            <a:avLst/>
          </a:prstGeom>
          <a:noFill/>
        </p:spPr>
        <p:txBody>
          <a:bodyPr wrap="square" rtlCol="0">
            <a:spAutoFit/>
          </a:bodyPr>
          <a:lstStyle/>
          <a:p>
            <a:r>
              <a:rPr lang="en-US" altLang="zh-CN" sz="3200" b="1" dirty="0">
                <a:latin typeface="Arial" panose="020B0604020202020204" pitchFamily="34" charset="0"/>
                <a:cs typeface="Arial" panose="020B0604020202020204" pitchFamily="34" charset="0"/>
              </a:rPr>
              <a:t>140</a:t>
            </a:r>
            <a:endParaRPr lang="zh-CN" altLang="en-US" sz="3200" b="1" dirty="0">
              <a:latin typeface="Arial" panose="020B0604020202020204" pitchFamily="34" charset="0"/>
              <a:cs typeface="Arial" panose="020B0604020202020204" pitchFamily="34" charset="0"/>
            </a:endParaRPr>
          </a:p>
        </p:txBody>
      </p:sp>
      <p:sp>
        <p:nvSpPr>
          <p:cNvPr id="17" name="文本框 16">
            <a:extLst>
              <a:ext uri="{FF2B5EF4-FFF2-40B4-BE49-F238E27FC236}">
                <a16:creationId xmlns:a16="http://schemas.microsoft.com/office/drawing/2014/main" id="{6B2AA646-B4E5-F372-A605-7EF2797BB911}"/>
              </a:ext>
            </a:extLst>
          </p:cNvPr>
          <p:cNvSpPr txBox="1"/>
          <p:nvPr/>
        </p:nvSpPr>
        <p:spPr>
          <a:xfrm>
            <a:off x="6360507" y="3462879"/>
            <a:ext cx="1203145" cy="369332"/>
          </a:xfrm>
          <a:prstGeom prst="rect">
            <a:avLst/>
          </a:prstGeom>
          <a:noFill/>
        </p:spPr>
        <p:txBody>
          <a:bodyPr wrap="square" rtlCol="0">
            <a:spAutoFit/>
          </a:bodyPr>
          <a:lstStyle/>
          <a:p>
            <a:r>
              <a:rPr lang="zh-CN" altLang="en-US" b="1" dirty="0"/>
              <a:t>多个国家</a:t>
            </a:r>
          </a:p>
        </p:txBody>
      </p:sp>
      <p:sp>
        <p:nvSpPr>
          <p:cNvPr id="19" name="文本框 18">
            <a:extLst>
              <a:ext uri="{FF2B5EF4-FFF2-40B4-BE49-F238E27FC236}">
                <a16:creationId xmlns:a16="http://schemas.microsoft.com/office/drawing/2014/main" id="{AF46CBB0-9122-DC12-D05B-FA2478C0ECBE}"/>
              </a:ext>
            </a:extLst>
          </p:cNvPr>
          <p:cNvSpPr txBox="1"/>
          <p:nvPr/>
        </p:nvSpPr>
        <p:spPr>
          <a:xfrm>
            <a:off x="7512477" y="3020636"/>
            <a:ext cx="1778990" cy="523220"/>
          </a:xfrm>
          <a:prstGeom prst="rect">
            <a:avLst/>
          </a:prstGeom>
          <a:noFill/>
        </p:spPr>
        <p:txBody>
          <a:bodyPr wrap="square" rtlCol="0">
            <a:spAutoFit/>
          </a:bodyPr>
          <a:lstStyle/>
          <a:p>
            <a:r>
              <a:rPr lang="en-US" altLang="zh-CN" sz="2800" b="1" dirty="0">
                <a:solidFill>
                  <a:srgbClr val="7AC9FF"/>
                </a:solidFill>
                <a:latin typeface="Arial" panose="020B0604020202020204" pitchFamily="34" charset="0"/>
                <a:cs typeface="Arial" panose="020B0604020202020204" pitchFamily="34" charset="0"/>
              </a:rPr>
              <a:t>150,000+</a:t>
            </a:r>
            <a:endParaRPr lang="zh-CN" altLang="en-US" sz="2800" b="1" dirty="0">
              <a:solidFill>
                <a:srgbClr val="7AC9FF"/>
              </a:solidFill>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id="{8120BEA5-8B1B-36E5-04A6-B3F94C2870B0}"/>
              </a:ext>
            </a:extLst>
          </p:cNvPr>
          <p:cNvSpPr txBox="1"/>
          <p:nvPr/>
        </p:nvSpPr>
        <p:spPr>
          <a:xfrm>
            <a:off x="8027874" y="3530512"/>
            <a:ext cx="758120" cy="369332"/>
          </a:xfrm>
          <a:prstGeom prst="rect">
            <a:avLst/>
          </a:prstGeom>
          <a:noFill/>
        </p:spPr>
        <p:txBody>
          <a:bodyPr wrap="square" rtlCol="0">
            <a:spAutoFit/>
          </a:bodyPr>
          <a:lstStyle/>
          <a:p>
            <a:r>
              <a:rPr lang="zh-CN" altLang="en-US" b="1" dirty="0">
                <a:solidFill>
                  <a:srgbClr val="7AC9FF"/>
                </a:solidFill>
              </a:rPr>
              <a:t>会员</a:t>
            </a:r>
          </a:p>
        </p:txBody>
      </p:sp>
    </p:spTree>
    <p:extLst>
      <p:ext uri="{BB962C8B-B14F-4D97-AF65-F5344CB8AC3E}">
        <p14:creationId xmlns:p14="http://schemas.microsoft.com/office/powerpoint/2010/main" val="66838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Picture 26">
            <a:extLst>
              <a:ext uri="{FF2B5EF4-FFF2-40B4-BE49-F238E27FC236}">
                <a16:creationId xmlns:a16="http://schemas.microsoft.com/office/drawing/2014/main" id="{7555E74E-E3C8-1582-1FFC-5D7BDF2855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6" name="矩形 5">
            <a:extLst>
              <a:ext uri="{FF2B5EF4-FFF2-40B4-BE49-F238E27FC236}">
                <a16:creationId xmlns:a16="http://schemas.microsoft.com/office/drawing/2014/main" id="{376DDFA8-EDB4-260A-2505-26BB44690B6A}"/>
              </a:ext>
            </a:extLst>
          </p:cNvPr>
          <p:cNvSpPr/>
          <p:nvPr/>
        </p:nvSpPr>
        <p:spPr>
          <a:xfrm>
            <a:off x="-2318" y="2258109"/>
            <a:ext cx="3638214" cy="648072"/>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
            <a:extLst>
              <a:ext uri="{FF2B5EF4-FFF2-40B4-BE49-F238E27FC236}">
                <a16:creationId xmlns:a16="http://schemas.microsoft.com/office/drawing/2014/main" id="{203FBED9-6A38-D6D4-17CF-0CE366FB3BFD}"/>
              </a:ext>
            </a:extLst>
          </p:cNvPr>
          <p:cNvSpPr txBox="1"/>
          <p:nvPr/>
        </p:nvSpPr>
        <p:spPr>
          <a:xfrm>
            <a:off x="467544" y="2283718"/>
            <a:ext cx="2880320" cy="584775"/>
          </a:xfrm>
          <a:prstGeom prst="rect">
            <a:avLst/>
          </a:prstGeom>
          <a:noFill/>
        </p:spPr>
        <p:txBody>
          <a:bodyPr wrap="square" rtlCol="0">
            <a:spAutoFit/>
          </a:bodyPr>
          <a:lstStyle/>
          <a:p>
            <a:r>
              <a:rPr lang="zh-CN"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平台功能一览</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Picture 47">
            <a:extLst>
              <a:ext uri="{FF2B5EF4-FFF2-40B4-BE49-F238E27FC236}">
                <a16:creationId xmlns:a16="http://schemas.microsoft.com/office/drawing/2014/main" id="{3AA54A8C-9C04-4460-3AAD-50D7C800B9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339502"/>
            <a:ext cx="1963949" cy="325816"/>
          </a:xfrm>
          <a:prstGeom prst="rect">
            <a:avLst/>
          </a:prstGeom>
        </p:spPr>
      </p:pic>
      <p:pic>
        <p:nvPicPr>
          <p:cNvPr id="2" name="图片 1" descr="手机屏幕的截图&#10;&#10;低可信度描述已自动生成">
            <a:extLst>
              <a:ext uri="{FF2B5EF4-FFF2-40B4-BE49-F238E27FC236}">
                <a16:creationId xmlns:a16="http://schemas.microsoft.com/office/drawing/2014/main" id="{54548AD9-E765-E47E-1B5B-42DD3B6CB8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7668" y="195486"/>
            <a:ext cx="391892" cy="469832"/>
          </a:xfrm>
          <a:prstGeom prst="rect">
            <a:avLst/>
          </a:prstGeom>
        </p:spPr>
      </p:pic>
    </p:spTree>
    <p:extLst>
      <p:ext uri="{BB962C8B-B14F-4D97-AF65-F5344CB8AC3E}">
        <p14:creationId xmlns:p14="http://schemas.microsoft.com/office/powerpoint/2010/main" val="282129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BEB9924-C4D5-249C-4119-E8C681035F9A}"/>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0" name="矩形 9">
            <a:extLst>
              <a:ext uri="{FF2B5EF4-FFF2-40B4-BE49-F238E27FC236}">
                <a16:creationId xmlns:a16="http://schemas.microsoft.com/office/drawing/2014/main" id="{ED6487BA-E616-E573-07AD-E25635970B35}"/>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9407DA53-D019-AA43-F653-9E32B396A9EB}"/>
              </a:ext>
            </a:extLst>
          </p:cNvPr>
          <p:cNvSpPr txBox="1">
            <a:spLocks/>
          </p:cNvSpPr>
          <p:nvPr/>
        </p:nvSpPr>
        <p:spPr>
          <a:xfrm>
            <a:off x="467544" y="333040"/>
            <a:ext cx="453650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rPr>
              <a:t>ACS </a:t>
            </a:r>
            <a:r>
              <a:rPr kumimoji="0" lang="zh-CN" altLang="en-US" sz="2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数据库主页 </a:t>
            </a:r>
            <a:r>
              <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rPr>
              <a:t>pubs.acs.org</a:t>
            </a:r>
            <a:r>
              <a:rPr kumimoji="0" lang="zh-CN" altLang="en-US" sz="2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 </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15" name="图片 14">
            <a:extLst>
              <a:ext uri="{FF2B5EF4-FFF2-40B4-BE49-F238E27FC236}">
                <a16:creationId xmlns:a16="http://schemas.microsoft.com/office/drawing/2014/main" id="{4A9AD7CF-7356-D5B6-F502-5B0F9FED0207}"/>
              </a:ext>
            </a:extLst>
          </p:cNvPr>
          <p:cNvPicPr>
            <a:picLocks noChangeAspect="1"/>
          </p:cNvPicPr>
          <p:nvPr/>
        </p:nvPicPr>
        <p:blipFill>
          <a:blip r:embed="rId3"/>
          <a:stretch>
            <a:fillRect/>
          </a:stretch>
        </p:blipFill>
        <p:spPr>
          <a:xfrm>
            <a:off x="614372" y="1203598"/>
            <a:ext cx="6867832" cy="3088335"/>
          </a:xfrm>
          <a:prstGeom prst="rect">
            <a:avLst/>
          </a:prstGeom>
        </p:spPr>
      </p:pic>
      <p:sp>
        <p:nvSpPr>
          <p:cNvPr id="17" name="Speech Bubble: Rectangle 21">
            <a:extLst>
              <a:ext uri="{FF2B5EF4-FFF2-40B4-BE49-F238E27FC236}">
                <a16:creationId xmlns:a16="http://schemas.microsoft.com/office/drawing/2014/main" id="{0C6A4BB2-E7E2-D888-981E-444538988D28}"/>
              </a:ext>
            </a:extLst>
          </p:cNvPr>
          <p:cNvSpPr/>
          <p:nvPr/>
        </p:nvSpPr>
        <p:spPr>
          <a:xfrm>
            <a:off x="7124283" y="2931790"/>
            <a:ext cx="1435545" cy="617655"/>
          </a:xfrm>
          <a:prstGeom prst="wedgeRectCallout">
            <a:avLst>
              <a:gd name="adj1" fmla="val -73167"/>
              <a:gd name="adj2" fmla="val 17977"/>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浏览所有 </a:t>
            </a: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ACS </a:t>
            </a: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期刊</a:t>
            </a:r>
            <a:endPar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及其出版物</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矩形 2">
            <a:extLst>
              <a:ext uri="{FF2B5EF4-FFF2-40B4-BE49-F238E27FC236}">
                <a16:creationId xmlns:a16="http://schemas.microsoft.com/office/drawing/2014/main" id="{53114FC7-06B2-BD0D-B6ED-B55CEE4FE975}"/>
              </a:ext>
            </a:extLst>
          </p:cNvPr>
          <p:cNvSpPr/>
          <p:nvPr/>
        </p:nvSpPr>
        <p:spPr>
          <a:xfrm>
            <a:off x="6876256" y="247771"/>
            <a:ext cx="1962447" cy="1286845"/>
          </a:xfrm>
          <a:prstGeom prst="rect">
            <a:avLst/>
          </a:prstGeom>
          <a:solidFill>
            <a:srgbClr val="FFC000"/>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zh-CN" altLang="en-US" sz="1200" dirty="0">
                <a:solidFill>
                  <a:schemeClr val="bg1"/>
                </a:solidFill>
                <a:cs typeface="宋体" panose="02010600030101010101" pitchFamily="2" charset="-122"/>
              </a:rPr>
              <a:t>在</a:t>
            </a:r>
            <a:r>
              <a:rPr lang="en-US" altLang="zh-CN" sz="1200" dirty="0">
                <a:solidFill>
                  <a:schemeClr val="bg1"/>
                </a:solidFill>
                <a:cs typeface="宋体" panose="02010600030101010101" pitchFamily="2" charset="-122"/>
              </a:rPr>
              <a:t>ACS</a:t>
            </a:r>
            <a:r>
              <a:rPr lang="zh-CN" altLang="en-US" sz="1200" dirty="0">
                <a:solidFill>
                  <a:schemeClr val="bg1"/>
                </a:solidFill>
                <a:cs typeface="宋体" panose="02010600030101010101" pitchFamily="2" charset="-122"/>
              </a:rPr>
              <a:t>平台首页</a:t>
            </a:r>
            <a:r>
              <a:rPr lang="zh-CN" altLang="zh-CN" sz="1200" dirty="0">
                <a:solidFill>
                  <a:schemeClr val="bg1"/>
                </a:solidFill>
                <a:cs typeface="宋体" panose="02010600030101010101" pitchFamily="2" charset="-122"/>
              </a:rPr>
              <a:t>可按分析化学、应用化学、生物化学、材料科学和工程、有机和无机化学</a:t>
            </a:r>
            <a:r>
              <a:rPr lang="zh-CN" altLang="en-US" sz="1200" dirty="0">
                <a:solidFill>
                  <a:schemeClr val="bg1"/>
                </a:solidFill>
                <a:cs typeface="宋体" panose="02010600030101010101" pitchFamily="2" charset="-122"/>
              </a:rPr>
              <a:t>、</a:t>
            </a:r>
            <a:r>
              <a:rPr lang="zh-CN" altLang="zh-CN" sz="1200" dirty="0">
                <a:solidFill>
                  <a:schemeClr val="bg1"/>
                </a:solidFill>
                <a:cs typeface="宋体" panose="02010600030101010101" pitchFamily="2" charset="-122"/>
              </a:rPr>
              <a:t>物理化学六大学科分类浏览出版物。</a:t>
            </a:r>
            <a:endParaRPr lang="zh-CN" altLang="en-US" sz="1200" dirty="0">
              <a:solidFill>
                <a:schemeClr val="bg1"/>
              </a:solidFill>
            </a:endParaRPr>
          </a:p>
        </p:txBody>
      </p:sp>
    </p:spTree>
    <p:extLst>
      <p:ext uri="{BB962C8B-B14F-4D97-AF65-F5344CB8AC3E}">
        <p14:creationId xmlns:p14="http://schemas.microsoft.com/office/powerpoint/2010/main" val="3801446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BEB9924-C4D5-249C-4119-E8C681035F9A}"/>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0" name="矩形 9">
            <a:extLst>
              <a:ext uri="{FF2B5EF4-FFF2-40B4-BE49-F238E27FC236}">
                <a16:creationId xmlns:a16="http://schemas.microsoft.com/office/drawing/2014/main" id="{ED6487BA-E616-E573-07AD-E25635970B35}"/>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9407DA53-D019-AA43-F653-9E32B396A9EB}"/>
              </a:ext>
            </a:extLst>
          </p:cNvPr>
          <p:cNvSpPr txBox="1">
            <a:spLocks/>
          </p:cNvSpPr>
          <p:nvPr/>
        </p:nvSpPr>
        <p:spPr>
          <a:xfrm>
            <a:off x="467544" y="333040"/>
            <a:ext cx="453650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rPr>
              <a:t>ACS </a:t>
            </a:r>
            <a:r>
              <a:rPr kumimoji="0" lang="zh-CN" altLang="en-US" sz="2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数据库主页 </a:t>
            </a:r>
            <a:r>
              <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rPr>
              <a:t>pubs.acs.org</a:t>
            </a:r>
            <a:r>
              <a:rPr kumimoji="0" lang="zh-CN" altLang="en-US" sz="2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 </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2" name="图片 1">
            <a:extLst>
              <a:ext uri="{FF2B5EF4-FFF2-40B4-BE49-F238E27FC236}">
                <a16:creationId xmlns:a16="http://schemas.microsoft.com/office/drawing/2014/main" id="{106AEF07-AFDB-D7B9-4A85-CFFC4C2683D5}"/>
              </a:ext>
            </a:extLst>
          </p:cNvPr>
          <p:cNvPicPr>
            <a:picLocks noChangeAspect="1"/>
          </p:cNvPicPr>
          <p:nvPr/>
        </p:nvPicPr>
        <p:blipFill rotWithShape="1">
          <a:blip r:embed="rId3"/>
          <a:srcRect t="19673" r="4858"/>
          <a:stretch/>
        </p:blipFill>
        <p:spPr>
          <a:xfrm>
            <a:off x="710300" y="1013207"/>
            <a:ext cx="6794829" cy="3431827"/>
          </a:xfrm>
          <a:prstGeom prst="rect">
            <a:avLst/>
          </a:prstGeom>
        </p:spPr>
      </p:pic>
      <p:sp>
        <p:nvSpPr>
          <p:cNvPr id="3" name="矩形 2">
            <a:extLst>
              <a:ext uri="{FF2B5EF4-FFF2-40B4-BE49-F238E27FC236}">
                <a16:creationId xmlns:a16="http://schemas.microsoft.com/office/drawing/2014/main" id="{53114FC7-06B2-BD0D-B6ED-B55CEE4FE975}"/>
              </a:ext>
            </a:extLst>
          </p:cNvPr>
          <p:cNvSpPr/>
          <p:nvPr/>
        </p:nvSpPr>
        <p:spPr>
          <a:xfrm>
            <a:off x="6655866" y="429654"/>
            <a:ext cx="2168905" cy="794403"/>
          </a:xfrm>
          <a:prstGeom prst="rect">
            <a:avLst/>
          </a:prstGeom>
          <a:solidFill>
            <a:srgbClr val="FFC000"/>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zh-CN" altLang="en-US" sz="1400" dirty="0">
                <a:solidFill>
                  <a:schemeClr val="bg1"/>
                </a:solidFill>
                <a:cs typeface="宋体" panose="02010600030101010101" pitchFamily="2" charset="-122"/>
              </a:rPr>
              <a:t>鼠标悬置于期刊标题即可了解其关注的研究方向。</a:t>
            </a:r>
            <a:endParaRPr lang="zh-CN" altLang="en-US" sz="1400" dirty="0">
              <a:solidFill>
                <a:schemeClr val="bg1"/>
              </a:solidFill>
            </a:endParaRPr>
          </a:p>
        </p:txBody>
      </p:sp>
    </p:spTree>
    <p:extLst>
      <p:ext uri="{BB962C8B-B14F-4D97-AF65-F5344CB8AC3E}">
        <p14:creationId xmlns:p14="http://schemas.microsoft.com/office/powerpoint/2010/main" val="2808944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BEB9924-C4D5-249C-4119-E8C681035F9A}"/>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a:extLst>
              <a:ext uri="{FF2B5EF4-FFF2-40B4-BE49-F238E27FC236}">
                <a16:creationId xmlns:a16="http://schemas.microsoft.com/office/drawing/2014/main" id="{49C1F58D-9A9B-D201-CF4F-463A339010D5}"/>
              </a:ext>
            </a:extLst>
          </p:cNvPr>
          <p:cNvPicPr>
            <a:picLocks noChangeAspect="1"/>
          </p:cNvPicPr>
          <p:nvPr/>
        </p:nvPicPr>
        <p:blipFill>
          <a:blip r:embed="rId2"/>
          <a:stretch>
            <a:fillRect/>
          </a:stretch>
        </p:blipFill>
        <p:spPr>
          <a:xfrm>
            <a:off x="38182" y="0"/>
            <a:ext cx="9144000" cy="5143500"/>
          </a:xfrm>
          <a:prstGeom prst="rect">
            <a:avLst/>
          </a:prstGeom>
        </p:spPr>
      </p:pic>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0" name="矩形 9">
            <a:extLst>
              <a:ext uri="{FF2B5EF4-FFF2-40B4-BE49-F238E27FC236}">
                <a16:creationId xmlns:a16="http://schemas.microsoft.com/office/drawing/2014/main" id="{ED6487BA-E616-E573-07AD-E25635970B35}"/>
              </a:ext>
            </a:extLst>
          </p:cNvPr>
          <p:cNvSpPr/>
          <p:nvPr/>
        </p:nvSpPr>
        <p:spPr>
          <a:xfrm>
            <a:off x="216000" y="279141"/>
            <a:ext cx="2771824"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9407DA53-D019-AA43-F653-9E32B396A9EB}"/>
              </a:ext>
            </a:extLst>
          </p:cNvPr>
          <p:cNvSpPr txBox="1">
            <a:spLocks/>
          </p:cNvSpPr>
          <p:nvPr/>
        </p:nvSpPr>
        <p:spPr>
          <a:xfrm>
            <a:off x="467544" y="333040"/>
            <a:ext cx="252028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rPr>
              <a:t>Publish with ACS</a:t>
            </a:r>
          </a:p>
        </p:txBody>
      </p:sp>
      <p:pic>
        <p:nvPicPr>
          <p:cNvPr id="11" name="图片 10">
            <a:extLst>
              <a:ext uri="{FF2B5EF4-FFF2-40B4-BE49-F238E27FC236}">
                <a16:creationId xmlns:a16="http://schemas.microsoft.com/office/drawing/2014/main" id="{47FE0E7E-F0C8-20A5-3F0E-7DDA31F74CC9}"/>
              </a:ext>
            </a:extLst>
          </p:cNvPr>
          <p:cNvPicPr>
            <a:picLocks noChangeAspect="1"/>
          </p:cNvPicPr>
          <p:nvPr/>
        </p:nvPicPr>
        <p:blipFill>
          <a:blip r:embed="rId4"/>
          <a:stretch>
            <a:fillRect/>
          </a:stretch>
        </p:blipFill>
        <p:spPr>
          <a:xfrm>
            <a:off x="683568" y="917968"/>
            <a:ext cx="6624736" cy="3572419"/>
          </a:xfrm>
          <a:prstGeom prst="rect">
            <a:avLst/>
          </a:prstGeom>
        </p:spPr>
      </p:pic>
      <p:sp>
        <p:nvSpPr>
          <p:cNvPr id="3" name="矩形 2">
            <a:extLst>
              <a:ext uri="{FF2B5EF4-FFF2-40B4-BE49-F238E27FC236}">
                <a16:creationId xmlns:a16="http://schemas.microsoft.com/office/drawing/2014/main" id="{53114FC7-06B2-BD0D-B6ED-B55CEE4FE975}"/>
              </a:ext>
            </a:extLst>
          </p:cNvPr>
          <p:cNvSpPr/>
          <p:nvPr/>
        </p:nvSpPr>
        <p:spPr>
          <a:xfrm>
            <a:off x="6439866" y="279141"/>
            <a:ext cx="2488134" cy="1840843"/>
          </a:xfrm>
          <a:prstGeom prst="rect">
            <a:avLst/>
          </a:prstGeom>
          <a:solidFill>
            <a:srgbClr val="FFC000"/>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zh-CN" altLang="en-US" sz="1200" dirty="0">
                <a:solidFill>
                  <a:schemeClr val="bg1"/>
                </a:solidFill>
                <a:latin typeface="Times New Roman" panose="02020603050405020304" pitchFamily="18" charset="0"/>
                <a:cs typeface="Times New Roman" panose="02020603050405020304" pitchFamily="18" charset="0"/>
              </a:rPr>
              <a:t>点击数据库首页“</a:t>
            </a:r>
            <a:r>
              <a:rPr lang="en-US" altLang="zh-CN" sz="1200" dirty="0">
                <a:solidFill>
                  <a:schemeClr val="bg1"/>
                </a:solidFill>
                <a:latin typeface="Times New Roman" panose="02020603050405020304" pitchFamily="18" charset="0"/>
                <a:cs typeface="Times New Roman" panose="02020603050405020304" pitchFamily="18" charset="0"/>
              </a:rPr>
              <a:t>Publish with ACS”</a:t>
            </a:r>
            <a:r>
              <a:rPr lang="zh-CN" altLang="en-US" sz="1200" dirty="0">
                <a:solidFill>
                  <a:schemeClr val="bg1"/>
                </a:solidFill>
                <a:latin typeface="Times New Roman" panose="02020603050405020304" pitchFamily="18" charset="0"/>
                <a:cs typeface="Times New Roman" panose="02020603050405020304" pitchFamily="18" charset="0"/>
              </a:rPr>
              <a:t>可直接进入</a:t>
            </a:r>
            <a:r>
              <a:rPr lang="en-US" altLang="zh-CN" sz="1200" dirty="0">
                <a:solidFill>
                  <a:schemeClr val="bg1"/>
                </a:solidFill>
                <a:latin typeface="Times New Roman" panose="02020603050405020304" pitchFamily="18" charset="0"/>
                <a:cs typeface="Times New Roman" panose="02020603050405020304" pitchFamily="18" charset="0"/>
              </a:rPr>
              <a:t>ACS Publishing Center</a:t>
            </a:r>
            <a:r>
              <a:rPr lang="zh-CN" altLang="en-US" sz="1200" dirty="0">
                <a:solidFill>
                  <a:schemeClr val="bg1"/>
                </a:solidFill>
                <a:latin typeface="Times New Roman" panose="02020603050405020304" pitchFamily="18" charset="0"/>
                <a:cs typeface="Times New Roman" panose="02020603050405020304" pitchFamily="18" charset="0"/>
              </a:rPr>
              <a:t>，再点击右上角菜单栏一次性</a:t>
            </a:r>
            <a:r>
              <a:rPr lang="en-US" altLang="zh-CN" sz="1200" dirty="0">
                <a:solidFill>
                  <a:schemeClr val="bg1"/>
                </a:solidFill>
                <a:latin typeface="Times New Roman" panose="02020603050405020304" pitchFamily="18" charset="0"/>
                <a:cs typeface="Times New Roman" panose="02020603050405020304" pitchFamily="18" charset="0"/>
              </a:rPr>
              <a:t>get</a:t>
            </a:r>
            <a:r>
              <a:rPr lang="zh-CN" altLang="en-US" sz="1200" dirty="0">
                <a:solidFill>
                  <a:schemeClr val="bg1"/>
                </a:solidFill>
                <a:latin typeface="Times New Roman" panose="02020603050405020304" pitchFamily="18" charset="0"/>
                <a:cs typeface="Times New Roman" panose="02020603050405020304" pitchFamily="18" charset="0"/>
              </a:rPr>
              <a:t>写作指导、发文政策和投稿平台（</a:t>
            </a:r>
            <a:r>
              <a:rPr lang="en-US" altLang="zh-CN" sz="1200" dirty="0">
                <a:solidFill>
                  <a:schemeClr val="bg1"/>
                </a:solidFill>
                <a:latin typeface="Times New Roman" panose="02020603050405020304" pitchFamily="18" charset="0"/>
                <a:cs typeface="Times New Roman" panose="02020603050405020304" pitchFamily="18" charset="0"/>
              </a:rPr>
              <a:t>ACS Paragon Plus</a:t>
            </a:r>
            <a:r>
              <a:rPr lang="zh-CN" altLang="en-US" sz="1200" dirty="0">
                <a:solidFill>
                  <a:schemeClr val="bg1"/>
                </a:solidFill>
                <a:latin typeface="Times New Roman" panose="02020603050405020304" pitchFamily="18" charset="0"/>
                <a:cs typeface="Times New Roman" panose="02020603050405020304" pitchFamily="18" charset="0"/>
              </a:rPr>
              <a:t>）入口。</a:t>
            </a:r>
            <a:endParaRPr lang="en-US" altLang="zh-CN" sz="1200" dirty="0">
              <a:solidFill>
                <a:schemeClr val="bg1"/>
              </a:solidFill>
              <a:latin typeface="Times New Roman" panose="02020603050405020304" pitchFamily="18" charset="0"/>
              <a:cs typeface="Times New Roman" panose="02020603050405020304" pitchFamily="18" charset="0"/>
            </a:endParaRPr>
          </a:p>
          <a:p>
            <a:r>
              <a:rPr lang="zh-CN" altLang="en-US" sz="1200" dirty="0">
                <a:solidFill>
                  <a:schemeClr val="bg1"/>
                </a:solidFill>
                <a:latin typeface="Times New Roman" panose="02020603050405020304" pitchFamily="18" charset="0"/>
                <a:cs typeface="Times New Roman" panose="02020603050405020304" pitchFamily="18" charset="0"/>
              </a:rPr>
              <a:t>具体操作请见短视频指南：</a:t>
            </a:r>
            <a:r>
              <a:rPr lang="en-US" altLang="zh-CN" sz="1200" u="sng" dirty="0">
                <a:solidFill>
                  <a:schemeClr val="bg1"/>
                </a:solidFill>
                <a:latin typeface="Times New Roman" panose="02020603050405020304" pitchFamily="18" charset="0"/>
                <a:cs typeface="Times New Roman" panose="02020603050405020304" pitchFamily="18" charset="0"/>
              </a:rPr>
              <a:t>https://www.bilibili.com/video/BV1QS4y1s7Eo</a:t>
            </a:r>
          </a:p>
        </p:txBody>
      </p:sp>
      <p:sp>
        <p:nvSpPr>
          <p:cNvPr id="13" name="箭头: 左 12">
            <a:extLst>
              <a:ext uri="{FF2B5EF4-FFF2-40B4-BE49-F238E27FC236}">
                <a16:creationId xmlns:a16="http://schemas.microsoft.com/office/drawing/2014/main" id="{5C0575BF-BE01-22BB-DC9C-0CEBBA8418DC}"/>
              </a:ext>
            </a:extLst>
          </p:cNvPr>
          <p:cNvSpPr/>
          <p:nvPr/>
        </p:nvSpPr>
        <p:spPr>
          <a:xfrm>
            <a:off x="3984598" y="3031200"/>
            <a:ext cx="432048" cy="287760"/>
          </a:xfrm>
          <a:prstGeom prst="lef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31196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BEB9924-C4D5-249C-4119-E8C681035F9A}"/>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a:extLst>
              <a:ext uri="{FF2B5EF4-FFF2-40B4-BE49-F238E27FC236}">
                <a16:creationId xmlns:a16="http://schemas.microsoft.com/office/drawing/2014/main" id="{49C1F58D-9A9B-D201-CF4F-463A339010D5}"/>
              </a:ext>
            </a:extLst>
          </p:cNvPr>
          <p:cNvPicPr>
            <a:picLocks noChangeAspect="1"/>
          </p:cNvPicPr>
          <p:nvPr/>
        </p:nvPicPr>
        <p:blipFill>
          <a:blip r:embed="rId2"/>
          <a:stretch>
            <a:fillRect/>
          </a:stretch>
        </p:blipFill>
        <p:spPr>
          <a:xfrm>
            <a:off x="38182" y="0"/>
            <a:ext cx="9144000" cy="5143500"/>
          </a:xfrm>
          <a:prstGeom prst="rect">
            <a:avLst/>
          </a:prstGeom>
        </p:spPr>
      </p:pic>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0" name="矩形 9">
            <a:extLst>
              <a:ext uri="{FF2B5EF4-FFF2-40B4-BE49-F238E27FC236}">
                <a16:creationId xmlns:a16="http://schemas.microsoft.com/office/drawing/2014/main" id="{ED6487BA-E616-E573-07AD-E25635970B35}"/>
              </a:ext>
            </a:extLst>
          </p:cNvPr>
          <p:cNvSpPr/>
          <p:nvPr/>
        </p:nvSpPr>
        <p:spPr>
          <a:xfrm>
            <a:off x="216000" y="279141"/>
            <a:ext cx="356391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Title 12">
            <a:extLst>
              <a:ext uri="{FF2B5EF4-FFF2-40B4-BE49-F238E27FC236}">
                <a16:creationId xmlns:a16="http://schemas.microsoft.com/office/drawing/2014/main" id="{9407DA53-D019-AA43-F653-9E32B396A9EB}"/>
              </a:ext>
            </a:extLst>
          </p:cNvPr>
          <p:cNvSpPr txBox="1">
            <a:spLocks/>
          </p:cNvSpPr>
          <p:nvPr/>
        </p:nvSpPr>
        <p:spPr>
          <a:xfrm>
            <a:off x="539552" y="331816"/>
            <a:ext cx="309634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rPr>
              <a:t>ACS </a:t>
            </a:r>
            <a:r>
              <a:rPr kumimoji="0" lang="zh-CN" altLang="en-US" sz="2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数据库</a:t>
            </a:r>
            <a:r>
              <a:rPr lang="zh-CN" altLang="en-US" sz="2600" dirty="0">
                <a:solidFill>
                  <a:prstClr val="black"/>
                </a:solidFill>
                <a:latin typeface="宋体" panose="02010600030101010101" pitchFamily="2" charset="-122"/>
                <a:ea typeface="宋体" panose="02010600030101010101" pitchFamily="2" charset="-122"/>
              </a:rPr>
              <a:t>内部特色</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
        <p:nvSpPr>
          <p:cNvPr id="2" name="矩形 1">
            <a:extLst>
              <a:ext uri="{FF2B5EF4-FFF2-40B4-BE49-F238E27FC236}">
                <a16:creationId xmlns:a16="http://schemas.microsoft.com/office/drawing/2014/main" id="{284D6809-F935-A546-5465-D6484A6AA21C}"/>
              </a:ext>
            </a:extLst>
          </p:cNvPr>
          <p:cNvSpPr>
            <a:spLocks noChangeArrowheads="1"/>
          </p:cNvSpPr>
          <p:nvPr/>
        </p:nvSpPr>
        <p:spPr bwMode="auto">
          <a:xfrm>
            <a:off x="1164705" y="517342"/>
            <a:ext cx="6814590" cy="4108817"/>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409575" eaLnBrk="0" hangingPunct="0">
              <a:lnSpc>
                <a:spcPct val="90000"/>
              </a:lnSpc>
            </a:pP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r>
              <a:rPr lang="zh-CN" altLang="en-US" dirty="0">
                <a:latin typeface="+mj-lt"/>
                <a:ea typeface="+mj-ea"/>
                <a:cs typeface="Times New Roman" pitchFamily="18" charset="0"/>
              </a:rPr>
              <a:t>各期刊主页的导航栏简洁明了，方便用户查看提前上线的文章 </a:t>
            </a:r>
            <a:r>
              <a:rPr lang="en-US" altLang="zh-CN" dirty="0">
                <a:latin typeface="+mj-lt"/>
                <a:ea typeface="+mj-ea"/>
                <a:cs typeface="Times New Roman" pitchFamily="18" charset="0"/>
              </a:rPr>
              <a:t>(ASAP)</a:t>
            </a:r>
            <a:r>
              <a:rPr lang="zh-CN" altLang="en-US" dirty="0">
                <a:latin typeface="+mj-lt"/>
                <a:ea typeface="+mj-ea"/>
                <a:cs typeface="Times New Roman" pitchFamily="18" charset="0"/>
              </a:rPr>
              <a:t>、历年卷期、期刊基本信息和编辑团队。</a:t>
            </a: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r>
              <a:rPr lang="zh-CN" altLang="en-US" dirty="0">
                <a:latin typeface="+mj-lt"/>
                <a:ea typeface="+mj-ea"/>
                <a:cs typeface="Times New Roman" pitchFamily="18" charset="0"/>
              </a:rPr>
              <a:t>各期刊主页列出特刊 </a:t>
            </a:r>
            <a:r>
              <a:rPr lang="en-US" altLang="zh-CN" dirty="0">
                <a:latin typeface="+mj-lt"/>
                <a:ea typeface="+mj-ea"/>
                <a:cs typeface="Times New Roman" pitchFamily="18" charset="0"/>
              </a:rPr>
              <a:t>(Virtual Issue/Special Issue) </a:t>
            </a:r>
            <a:r>
              <a:rPr lang="zh-CN" altLang="en-US" dirty="0">
                <a:latin typeface="+mj-lt"/>
                <a:ea typeface="+mj-ea"/>
                <a:cs typeface="Times New Roman" pitchFamily="18" charset="0"/>
              </a:rPr>
              <a:t>或各类专栏（包括编辑的话、展望、新闻等）入口，用户可一次性查看推荐文章和期刊动态。</a:t>
            </a: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endParaRPr lang="zh-CN" altLang="en-US" dirty="0">
              <a:latin typeface="+mj-lt"/>
              <a:ea typeface="+mj-ea"/>
              <a:cs typeface="Times New Roman" pitchFamily="18" charset="0"/>
            </a:endParaRPr>
          </a:p>
          <a:p>
            <a:pPr marL="342900" indent="-342900" defTabSz="409575" eaLnBrk="0" hangingPunct="0">
              <a:lnSpc>
                <a:spcPct val="90000"/>
              </a:lnSpc>
              <a:buFont typeface="+mj-lt"/>
              <a:buAutoNum type="arabicPeriod"/>
            </a:pPr>
            <a:r>
              <a:rPr lang="zh-CN" altLang="en-US" dirty="0">
                <a:latin typeface="+mj-lt"/>
                <a:ea typeface="+mj-ea"/>
                <a:cs typeface="Times New Roman" pitchFamily="18" charset="0"/>
              </a:rPr>
              <a:t>可在期刊</a:t>
            </a:r>
            <a:r>
              <a:rPr lang="en-US" altLang="zh-CN" dirty="0">
                <a:latin typeface="+mj-lt"/>
                <a:ea typeface="+mj-ea"/>
                <a:cs typeface="Times New Roman" pitchFamily="18" charset="0"/>
              </a:rPr>
              <a:t>/</a:t>
            </a:r>
            <a:r>
              <a:rPr lang="zh-CN" altLang="en-US" dirty="0">
                <a:latin typeface="+mj-lt"/>
                <a:ea typeface="+mj-ea"/>
                <a:cs typeface="Times New Roman" pitchFamily="18" charset="0"/>
              </a:rPr>
              <a:t>电子图书的目录页预览摘要文字和插图。</a:t>
            </a: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endParaRPr lang="zh-CN" altLang="en-US" dirty="0">
              <a:latin typeface="+mj-lt"/>
              <a:ea typeface="+mj-ea"/>
              <a:cs typeface="Times New Roman" pitchFamily="18" charset="0"/>
            </a:endParaRPr>
          </a:p>
          <a:p>
            <a:pPr marL="342900" indent="-342900" defTabSz="409575" eaLnBrk="0" hangingPunct="0">
              <a:lnSpc>
                <a:spcPct val="90000"/>
              </a:lnSpc>
              <a:buFont typeface="+mj-lt"/>
              <a:buAutoNum type="arabicPeriod"/>
            </a:pPr>
            <a:r>
              <a:rPr lang="zh-CN" altLang="en-US" dirty="0">
                <a:latin typeface="+mj-lt"/>
                <a:ea typeface="+mj-ea"/>
                <a:cs typeface="Times New Roman" pitchFamily="18" charset="0"/>
              </a:rPr>
              <a:t>直观的全文页面：在网页版全文中，文章的被访问、转发</a:t>
            </a:r>
            <a:r>
              <a:rPr lang="en-US" altLang="zh-CN" dirty="0">
                <a:latin typeface="+mj-lt"/>
                <a:ea typeface="+mj-ea"/>
                <a:cs typeface="Times New Roman" pitchFamily="18" charset="0"/>
              </a:rPr>
              <a:t>/</a:t>
            </a:r>
            <a:r>
              <a:rPr lang="zh-CN" altLang="en-US" dirty="0">
                <a:latin typeface="+mj-lt"/>
                <a:ea typeface="+mj-ea"/>
                <a:cs typeface="Times New Roman" pitchFamily="18" charset="0"/>
              </a:rPr>
              <a:t>收藏和引用次数一目了然，插图、参考文献列表和 </a:t>
            </a:r>
            <a:r>
              <a:rPr lang="en-US" altLang="zh-CN" dirty="0">
                <a:latin typeface="+mj-lt"/>
                <a:ea typeface="+mj-ea"/>
                <a:cs typeface="Times New Roman" pitchFamily="18" charset="0"/>
              </a:rPr>
              <a:t>Supporting Information</a:t>
            </a:r>
            <a:r>
              <a:rPr lang="zh-CN" altLang="en-US" dirty="0">
                <a:latin typeface="+mj-lt"/>
                <a:ea typeface="+mj-ea"/>
                <a:cs typeface="Times New Roman" pitchFamily="18" charset="0"/>
              </a:rPr>
              <a:t>统一归入侧栏。</a:t>
            </a: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endParaRPr lang="en-US" altLang="zh-CN" dirty="0">
              <a:latin typeface="+mj-lt"/>
              <a:ea typeface="+mj-ea"/>
              <a:cs typeface="Times New Roman" pitchFamily="18" charset="0"/>
            </a:endParaRPr>
          </a:p>
          <a:p>
            <a:pPr marL="342900" indent="-342900" defTabSz="409575" eaLnBrk="0" hangingPunct="0">
              <a:lnSpc>
                <a:spcPct val="90000"/>
              </a:lnSpc>
              <a:buFont typeface="+mj-lt"/>
              <a:buAutoNum type="arabicPeriod"/>
            </a:pPr>
            <a:r>
              <a:rPr lang="zh-CN" altLang="en-US" dirty="0">
                <a:latin typeface="+mj-lt"/>
                <a:ea typeface="+mj-ea"/>
                <a:cs typeface="Times New Roman" pitchFamily="18" charset="0"/>
              </a:rPr>
              <a:t>移动设备自适应：用移动设备打开数据库，网页自动适应，无需安装</a:t>
            </a:r>
            <a:r>
              <a:rPr lang="en-US" altLang="zh-CN" dirty="0">
                <a:latin typeface="+mj-lt"/>
                <a:ea typeface="+mj-ea"/>
                <a:cs typeface="Times New Roman" pitchFamily="18" charset="0"/>
              </a:rPr>
              <a:t>APP</a:t>
            </a:r>
            <a:r>
              <a:rPr lang="zh-CN" altLang="en-US" dirty="0">
                <a:latin typeface="+mj-lt"/>
                <a:ea typeface="+mj-ea"/>
                <a:cs typeface="Times New Roman" pitchFamily="18" charset="0"/>
              </a:rPr>
              <a:t>。</a:t>
            </a:r>
            <a:endParaRPr lang="zh-CN" altLang="zh-CN" sz="2000" b="1" dirty="0">
              <a:latin typeface="+mj-lt"/>
              <a:ea typeface="+mj-ea"/>
              <a:cs typeface="Times New Roman" pitchFamily="18" charset="0"/>
            </a:endParaRPr>
          </a:p>
        </p:txBody>
      </p:sp>
      <p:sp>
        <p:nvSpPr>
          <p:cNvPr id="5" name="文本框 4">
            <a:extLst>
              <a:ext uri="{FF2B5EF4-FFF2-40B4-BE49-F238E27FC236}">
                <a16:creationId xmlns:a16="http://schemas.microsoft.com/office/drawing/2014/main" id="{540A4333-7ED2-B05D-C7B7-FC8120BFC706}"/>
              </a:ext>
            </a:extLst>
          </p:cNvPr>
          <p:cNvSpPr txBox="1"/>
          <p:nvPr/>
        </p:nvSpPr>
        <p:spPr>
          <a:xfrm>
            <a:off x="683568" y="1203598"/>
            <a:ext cx="8208912" cy="3083921"/>
          </a:xfrm>
          <a:prstGeom prst="rect">
            <a:avLst/>
          </a:prstGeom>
          <a:noFill/>
        </p:spPr>
        <p:txBody>
          <a:bodyPr wrap="square" rtlCol="0">
            <a:spAutoFit/>
          </a:bodyPr>
          <a:lstStyle/>
          <a:p>
            <a:pPr defTabSz="409575" eaLnBrk="0" hangingPunct="0">
              <a:lnSpc>
                <a:spcPct val="90000"/>
              </a:lnSpc>
            </a:pPr>
            <a:r>
              <a:rPr lang="zh-CN" altLang="en-US" dirty="0">
                <a:solidFill>
                  <a:schemeClr val="bg1"/>
                </a:solidFill>
                <a:latin typeface="Arial" panose="020B0604020202020204" pitchFamily="34" charset="0"/>
                <a:cs typeface="Arial" panose="020B0604020202020204" pitchFamily="34" charset="0"/>
              </a:rPr>
              <a:t>各期刊主页的导航栏简洁明了，方便用户查看提前上线的文章 </a:t>
            </a:r>
            <a:r>
              <a:rPr lang="en-US" altLang="zh-CN" dirty="0">
                <a:solidFill>
                  <a:schemeClr val="bg1"/>
                </a:solidFill>
                <a:latin typeface="Arial" panose="020B0604020202020204" pitchFamily="34" charset="0"/>
                <a:cs typeface="Arial" panose="020B0604020202020204" pitchFamily="34" charset="0"/>
              </a:rPr>
              <a:t>(ASAP)</a:t>
            </a:r>
            <a:r>
              <a:rPr lang="zh-CN" altLang="en-US" dirty="0">
                <a:solidFill>
                  <a:schemeClr val="bg1"/>
                </a:solidFill>
                <a:latin typeface="Arial" panose="020B0604020202020204" pitchFamily="34" charset="0"/>
                <a:cs typeface="Arial" panose="020B0604020202020204" pitchFamily="34" charset="0"/>
              </a:rPr>
              <a:t>、历年卷期、期刊基本信息和编辑团队。</a:t>
            </a:r>
            <a:endParaRPr lang="en-US" altLang="zh-CN" dirty="0">
              <a:solidFill>
                <a:schemeClr val="bg1"/>
              </a:solidFill>
              <a:latin typeface="Arial" panose="020B0604020202020204" pitchFamily="34" charset="0"/>
              <a:cs typeface="Arial" panose="020B0604020202020204" pitchFamily="34" charset="0"/>
            </a:endParaRPr>
          </a:p>
          <a:p>
            <a:pPr marL="342900" indent="-342900" defTabSz="409575" eaLnBrk="0" hangingPunct="0">
              <a:lnSpc>
                <a:spcPct val="90000"/>
              </a:lnSpc>
              <a:buFont typeface="+mj-lt"/>
              <a:buAutoNum type="arabicPeriod"/>
            </a:pPr>
            <a:endParaRPr lang="en-US" altLang="zh-CN" dirty="0">
              <a:solidFill>
                <a:schemeClr val="bg1"/>
              </a:solidFill>
              <a:latin typeface="Arial" panose="020B0604020202020204" pitchFamily="34" charset="0"/>
              <a:cs typeface="Arial" panose="020B0604020202020204" pitchFamily="34" charset="0"/>
            </a:endParaRPr>
          </a:p>
          <a:p>
            <a:pPr defTabSz="409575" eaLnBrk="0" hangingPunct="0">
              <a:lnSpc>
                <a:spcPct val="90000"/>
              </a:lnSpc>
            </a:pPr>
            <a:r>
              <a:rPr lang="zh-CN" altLang="en-US" dirty="0">
                <a:solidFill>
                  <a:schemeClr val="bg1"/>
                </a:solidFill>
                <a:latin typeface="Arial" panose="020B0604020202020204" pitchFamily="34" charset="0"/>
                <a:cs typeface="Arial" panose="020B0604020202020204" pitchFamily="34" charset="0"/>
              </a:rPr>
              <a:t>各期刊主页列出特刊 </a:t>
            </a:r>
            <a:r>
              <a:rPr lang="en-US" altLang="zh-CN" dirty="0">
                <a:solidFill>
                  <a:schemeClr val="bg1"/>
                </a:solidFill>
                <a:latin typeface="Arial" panose="020B0604020202020204" pitchFamily="34" charset="0"/>
                <a:cs typeface="Arial" panose="020B0604020202020204" pitchFamily="34" charset="0"/>
              </a:rPr>
              <a:t>(Virtual Issue/Special Issue) </a:t>
            </a:r>
            <a:r>
              <a:rPr lang="zh-CN" altLang="en-US" dirty="0">
                <a:solidFill>
                  <a:schemeClr val="bg1"/>
                </a:solidFill>
                <a:latin typeface="Arial" panose="020B0604020202020204" pitchFamily="34" charset="0"/>
                <a:cs typeface="Arial" panose="020B0604020202020204" pitchFamily="34" charset="0"/>
              </a:rPr>
              <a:t>或各类专栏（包括编辑的话、展望、新闻等）入口，用户可一次性查看推荐文章和期刊动态。</a:t>
            </a:r>
            <a:endParaRPr lang="en-US" altLang="zh-CN" dirty="0">
              <a:solidFill>
                <a:schemeClr val="bg1"/>
              </a:solidFill>
              <a:latin typeface="Arial" panose="020B0604020202020204" pitchFamily="34" charset="0"/>
              <a:cs typeface="Arial" panose="020B0604020202020204" pitchFamily="34" charset="0"/>
            </a:endParaRPr>
          </a:p>
          <a:p>
            <a:pPr marL="342900" indent="-342900" defTabSz="409575" eaLnBrk="0" hangingPunct="0">
              <a:lnSpc>
                <a:spcPct val="90000"/>
              </a:lnSpc>
              <a:buFont typeface="+mj-lt"/>
              <a:buAutoNum type="arabicPeriod"/>
            </a:pPr>
            <a:endParaRPr lang="zh-CN" altLang="en-US" dirty="0">
              <a:solidFill>
                <a:schemeClr val="bg1"/>
              </a:solidFill>
              <a:latin typeface="Arial" panose="020B0604020202020204" pitchFamily="34" charset="0"/>
              <a:cs typeface="Arial" panose="020B0604020202020204" pitchFamily="34" charset="0"/>
            </a:endParaRPr>
          </a:p>
          <a:p>
            <a:pPr defTabSz="409575" eaLnBrk="0" hangingPunct="0">
              <a:lnSpc>
                <a:spcPct val="90000"/>
              </a:lnSpc>
            </a:pPr>
            <a:r>
              <a:rPr lang="zh-CN" altLang="en-US" dirty="0">
                <a:solidFill>
                  <a:schemeClr val="bg1"/>
                </a:solidFill>
                <a:latin typeface="Arial" panose="020B0604020202020204" pitchFamily="34" charset="0"/>
                <a:cs typeface="Arial" panose="020B0604020202020204" pitchFamily="34" charset="0"/>
              </a:rPr>
              <a:t>可在期刊</a:t>
            </a:r>
            <a:r>
              <a:rPr lang="en-US" altLang="zh-CN" dirty="0">
                <a:solidFill>
                  <a:schemeClr val="bg1"/>
                </a:solidFill>
                <a:latin typeface="Arial" panose="020B0604020202020204" pitchFamily="34" charset="0"/>
                <a:cs typeface="Arial" panose="020B0604020202020204" pitchFamily="34" charset="0"/>
              </a:rPr>
              <a:t>/</a:t>
            </a:r>
            <a:r>
              <a:rPr lang="zh-CN" altLang="en-US" dirty="0">
                <a:solidFill>
                  <a:schemeClr val="bg1"/>
                </a:solidFill>
                <a:latin typeface="Arial" panose="020B0604020202020204" pitchFamily="34" charset="0"/>
                <a:cs typeface="Arial" panose="020B0604020202020204" pitchFamily="34" charset="0"/>
              </a:rPr>
              <a:t>电子图书的目录页预览摘要文字和插图。</a:t>
            </a:r>
            <a:endParaRPr lang="en-US" altLang="zh-CN" dirty="0">
              <a:solidFill>
                <a:schemeClr val="bg1"/>
              </a:solidFill>
              <a:latin typeface="Arial" panose="020B0604020202020204" pitchFamily="34" charset="0"/>
              <a:cs typeface="Arial" panose="020B0604020202020204" pitchFamily="34" charset="0"/>
            </a:endParaRPr>
          </a:p>
          <a:p>
            <a:pPr marL="342900" indent="-342900" defTabSz="409575" eaLnBrk="0" hangingPunct="0">
              <a:lnSpc>
                <a:spcPct val="90000"/>
              </a:lnSpc>
              <a:buFont typeface="+mj-lt"/>
              <a:buAutoNum type="arabicPeriod"/>
            </a:pPr>
            <a:endParaRPr lang="zh-CN" altLang="en-US" dirty="0">
              <a:solidFill>
                <a:schemeClr val="bg1"/>
              </a:solidFill>
              <a:latin typeface="Arial" panose="020B0604020202020204" pitchFamily="34" charset="0"/>
              <a:cs typeface="Arial" panose="020B0604020202020204" pitchFamily="34" charset="0"/>
            </a:endParaRPr>
          </a:p>
          <a:p>
            <a:pPr defTabSz="409575" eaLnBrk="0" hangingPunct="0">
              <a:lnSpc>
                <a:spcPct val="90000"/>
              </a:lnSpc>
            </a:pPr>
            <a:r>
              <a:rPr lang="zh-CN" altLang="en-US" dirty="0">
                <a:solidFill>
                  <a:schemeClr val="bg1"/>
                </a:solidFill>
                <a:latin typeface="Arial" panose="020B0604020202020204" pitchFamily="34" charset="0"/>
                <a:cs typeface="Arial" panose="020B0604020202020204" pitchFamily="34" charset="0"/>
              </a:rPr>
              <a:t>直观的全文页面：在网页版全文中，文章的被访问、转发</a:t>
            </a:r>
            <a:r>
              <a:rPr lang="en-US" altLang="zh-CN" dirty="0">
                <a:solidFill>
                  <a:schemeClr val="bg1"/>
                </a:solidFill>
                <a:latin typeface="Arial" panose="020B0604020202020204" pitchFamily="34" charset="0"/>
                <a:cs typeface="Arial" panose="020B0604020202020204" pitchFamily="34" charset="0"/>
              </a:rPr>
              <a:t>/</a:t>
            </a:r>
            <a:r>
              <a:rPr lang="zh-CN" altLang="en-US" dirty="0">
                <a:solidFill>
                  <a:schemeClr val="bg1"/>
                </a:solidFill>
                <a:latin typeface="Arial" panose="020B0604020202020204" pitchFamily="34" charset="0"/>
                <a:cs typeface="Arial" panose="020B0604020202020204" pitchFamily="34" charset="0"/>
              </a:rPr>
              <a:t>收藏和引用次数一目了然，插图、参考文献列表和 </a:t>
            </a:r>
            <a:r>
              <a:rPr lang="en-US" altLang="zh-CN" dirty="0">
                <a:solidFill>
                  <a:schemeClr val="bg1"/>
                </a:solidFill>
                <a:latin typeface="Arial" panose="020B0604020202020204" pitchFamily="34" charset="0"/>
                <a:cs typeface="Arial" panose="020B0604020202020204" pitchFamily="34" charset="0"/>
              </a:rPr>
              <a:t>Supporting Information</a:t>
            </a:r>
            <a:r>
              <a:rPr lang="zh-CN" altLang="en-US" dirty="0">
                <a:solidFill>
                  <a:schemeClr val="bg1"/>
                </a:solidFill>
                <a:latin typeface="Arial" panose="020B0604020202020204" pitchFamily="34" charset="0"/>
                <a:cs typeface="Arial" panose="020B0604020202020204" pitchFamily="34" charset="0"/>
              </a:rPr>
              <a:t>统一归入侧栏。</a:t>
            </a:r>
            <a:endParaRPr lang="en-US" altLang="zh-CN" dirty="0">
              <a:solidFill>
                <a:schemeClr val="bg1"/>
              </a:solidFill>
              <a:latin typeface="Arial" panose="020B0604020202020204" pitchFamily="34" charset="0"/>
              <a:cs typeface="Arial" panose="020B0604020202020204" pitchFamily="34" charset="0"/>
            </a:endParaRPr>
          </a:p>
          <a:p>
            <a:pPr marL="342900" indent="-342900" defTabSz="409575" eaLnBrk="0" hangingPunct="0">
              <a:lnSpc>
                <a:spcPct val="90000"/>
              </a:lnSpc>
              <a:buFont typeface="+mj-lt"/>
              <a:buAutoNum type="arabicPeriod"/>
            </a:pPr>
            <a:endParaRPr lang="en-US" altLang="zh-CN" dirty="0">
              <a:solidFill>
                <a:schemeClr val="bg1"/>
              </a:solidFill>
              <a:latin typeface="Arial" panose="020B0604020202020204" pitchFamily="34" charset="0"/>
              <a:cs typeface="Arial" panose="020B0604020202020204" pitchFamily="34" charset="0"/>
            </a:endParaRPr>
          </a:p>
          <a:p>
            <a:pPr defTabSz="409575" eaLnBrk="0" hangingPunct="0">
              <a:lnSpc>
                <a:spcPct val="90000"/>
              </a:lnSpc>
            </a:pPr>
            <a:r>
              <a:rPr lang="zh-CN" altLang="en-US" dirty="0">
                <a:solidFill>
                  <a:schemeClr val="bg1"/>
                </a:solidFill>
                <a:latin typeface="Arial" panose="020B0604020202020204" pitchFamily="34" charset="0"/>
                <a:cs typeface="Arial" panose="020B0604020202020204" pitchFamily="34" charset="0"/>
              </a:rPr>
              <a:t>移动设备自适应：用移动设备打开数据库，网页自动适应，无需安装</a:t>
            </a:r>
            <a:r>
              <a:rPr lang="en-US" altLang="zh-CN" dirty="0">
                <a:solidFill>
                  <a:schemeClr val="bg1"/>
                </a:solidFill>
                <a:latin typeface="Arial" panose="020B0604020202020204" pitchFamily="34" charset="0"/>
                <a:cs typeface="Arial" panose="020B0604020202020204" pitchFamily="34" charset="0"/>
              </a:rPr>
              <a:t>APP</a:t>
            </a:r>
            <a:r>
              <a:rPr lang="zh-CN" altLang="en-US" dirty="0">
                <a:solidFill>
                  <a:schemeClr val="bg1"/>
                </a:solidFill>
                <a:latin typeface="Arial" panose="020B0604020202020204" pitchFamily="34" charset="0"/>
                <a:cs typeface="Arial" panose="020B0604020202020204" pitchFamily="34" charset="0"/>
              </a:rPr>
              <a:t>。</a:t>
            </a:r>
            <a:endParaRPr lang="zh-CN" altLang="zh-CN" b="1" dirty="0">
              <a:solidFill>
                <a:schemeClr val="bg1"/>
              </a:solidFill>
              <a:latin typeface="Arial" panose="020B0604020202020204" pitchFamily="34" charset="0"/>
              <a:cs typeface="Arial" panose="020B0604020202020204" pitchFamily="34" charset="0"/>
            </a:endParaRPr>
          </a:p>
        </p:txBody>
      </p:sp>
      <p:sp>
        <p:nvSpPr>
          <p:cNvPr id="14" name="矩形 13">
            <a:extLst>
              <a:ext uri="{FF2B5EF4-FFF2-40B4-BE49-F238E27FC236}">
                <a16:creationId xmlns:a16="http://schemas.microsoft.com/office/drawing/2014/main" id="{38304F96-0077-4043-274A-36D0439E69B0}"/>
              </a:ext>
            </a:extLst>
          </p:cNvPr>
          <p:cNvSpPr/>
          <p:nvPr/>
        </p:nvSpPr>
        <p:spPr>
          <a:xfrm>
            <a:off x="528925" y="1265857"/>
            <a:ext cx="180000" cy="180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8E27CC9D-8809-E573-F87F-456AEA54E99E}"/>
              </a:ext>
            </a:extLst>
          </p:cNvPr>
          <p:cNvSpPr/>
          <p:nvPr/>
        </p:nvSpPr>
        <p:spPr>
          <a:xfrm>
            <a:off x="529200" y="2056605"/>
            <a:ext cx="180000" cy="180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a16="http://schemas.microsoft.com/office/drawing/2014/main" id="{0031D302-1681-7DE4-8D13-5D8089FA33E1}"/>
              </a:ext>
            </a:extLst>
          </p:cNvPr>
          <p:cNvSpPr/>
          <p:nvPr/>
        </p:nvSpPr>
        <p:spPr>
          <a:xfrm>
            <a:off x="529200" y="2744044"/>
            <a:ext cx="180000" cy="180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EEFB593E-A73D-89D0-3AF7-D7503A8E7DE5}"/>
              </a:ext>
            </a:extLst>
          </p:cNvPr>
          <p:cNvSpPr/>
          <p:nvPr/>
        </p:nvSpPr>
        <p:spPr>
          <a:xfrm>
            <a:off x="529200" y="3287984"/>
            <a:ext cx="180000" cy="180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4222D66C-55C0-2A51-84DC-8137CA1B47FC}"/>
              </a:ext>
            </a:extLst>
          </p:cNvPr>
          <p:cNvSpPr/>
          <p:nvPr/>
        </p:nvSpPr>
        <p:spPr>
          <a:xfrm>
            <a:off x="528925" y="4015865"/>
            <a:ext cx="180000" cy="180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8624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10B7-6B4A-F1B7-FE54-8751CFFB2398}"/>
            </a:ext>
          </a:extLst>
        </p:cNvPr>
        <p:cNvGrpSpPr/>
        <p:nvPr/>
      </p:nvGrpSpPr>
      <p:grpSpPr>
        <a:xfrm>
          <a:off x="0" y="0"/>
          <a:ext cx="0" cy="0"/>
          <a:chOff x="0" y="0"/>
          <a:chExt cx="0" cy="0"/>
        </a:xfrm>
      </p:grpSpPr>
      <p:sp>
        <p:nvSpPr>
          <p:cNvPr id="7" name="矩形 6">
            <a:extLst>
              <a:ext uri="{FF2B5EF4-FFF2-40B4-BE49-F238E27FC236}">
                <a16:creationId xmlns:a16="http://schemas.microsoft.com/office/drawing/2014/main" id="{5EC6F268-1107-8E26-5CB2-62F0A47B0D27}"/>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17054"/>
            <a:ext cx="9180512" cy="4030960"/>
          </a:xfrm>
          <a:prstGeom prst="rect">
            <a:avLst/>
          </a:prstGeom>
        </p:spPr>
      </p:pic>
      <p:pic>
        <p:nvPicPr>
          <p:cNvPr id="6" name="图片 5">
            <a:extLst>
              <a:ext uri="{FF2B5EF4-FFF2-40B4-BE49-F238E27FC236}">
                <a16:creationId xmlns:a16="http://schemas.microsoft.com/office/drawing/2014/main" id="{3F21DAAB-E431-D459-36CF-5316B9AC23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矩形 2">
            <a:extLst>
              <a:ext uri="{FF2B5EF4-FFF2-40B4-BE49-F238E27FC236}">
                <a16:creationId xmlns:a16="http://schemas.microsoft.com/office/drawing/2014/main" id="{1BAAD7A3-8473-6DBC-9F5A-214772021E8D}"/>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09534D3A-5641-6311-9A9E-ECA8BC26543E}"/>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Journal Homepages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期刊页面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
        <p:nvSpPr>
          <p:cNvPr id="16" name="Speech Bubble: Rectangle 11">
            <a:extLst>
              <a:ext uri="{FF2B5EF4-FFF2-40B4-BE49-F238E27FC236}">
                <a16:creationId xmlns:a16="http://schemas.microsoft.com/office/drawing/2014/main" id="{941C13F4-04FB-C0C7-30A7-38B3D81A8103}"/>
              </a:ext>
            </a:extLst>
          </p:cNvPr>
          <p:cNvSpPr/>
          <p:nvPr/>
        </p:nvSpPr>
        <p:spPr>
          <a:xfrm>
            <a:off x="2843808" y="1995686"/>
            <a:ext cx="2129408" cy="363376"/>
          </a:xfrm>
          <a:prstGeom prst="wedgeRectCallout">
            <a:avLst>
              <a:gd name="adj1" fmla="val -20902"/>
              <a:gd name="adj2" fmla="val -7831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期刊影响因子 </a:t>
            </a: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&amp; </a:t>
            </a: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被引用次数</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970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10B7-6B4A-F1B7-FE54-8751CFFB2398}"/>
            </a:ext>
          </a:extLst>
        </p:cNvPr>
        <p:cNvGrpSpPr/>
        <p:nvPr/>
      </p:nvGrpSpPr>
      <p:grpSpPr>
        <a:xfrm>
          <a:off x="0" y="0"/>
          <a:ext cx="0" cy="0"/>
          <a:chOff x="0" y="0"/>
          <a:chExt cx="0" cy="0"/>
        </a:xfrm>
      </p:grpSpPr>
      <p:sp>
        <p:nvSpPr>
          <p:cNvPr id="7" name="矩形 6">
            <a:extLst>
              <a:ext uri="{FF2B5EF4-FFF2-40B4-BE49-F238E27FC236}">
                <a16:creationId xmlns:a16="http://schemas.microsoft.com/office/drawing/2014/main" id="{5EC6F268-1107-8E26-5CB2-62F0A47B0D27}"/>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17054"/>
            <a:ext cx="9180512" cy="4030960"/>
          </a:xfrm>
          <a:prstGeom prst="rect">
            <a:avLst/>
          </a:prstGeom>
        </p:spPr>
      </p:pic>
      <p:pic>
        <p:nvPicPr>
          <p:cNvPr id="6" name="图片 5">
            <a:extLst>
              <a:ext uri="{FF2B5EF4-FFF2-40B4-BE49-F238E27FC236}">
                <a16:creationId xmlns:a16="http://schemas.microsoft.com/office/drawing/2014/main" id="{3F21DAAB-E431-D459-36CF-5316B9AC23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矩形 2">
            <a:extLst>
              <a:ext uri="{FF2B5EF4-FFF2-40B4-BE49-F238E27FC236}">
                <a16:creationId xmlns:a16="http://schemas.microsoft.com/office/drawing/2014/main" id="{1BAAD7A3-8473-6DBC-9F5A-214772021E8D}"/>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09534D3A-5641-6311-9A9E-ECA8BC26543E}"/>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Journal Homepages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期刊页面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
        <p:nvSpPr>
          <p:cNvPr id="15" name="Speech Bubble: Rectangle 10">
            <a:extLst>
              <a:ext uri="{FF2B5EF4-FFF2-40B4-BE49-F238E27FC236}">
                <a16:creationId xmlns:a16="http://schemas.microsoft.com/office/drawing/2014/main" id="{F13CF61F-AC20-AC54-E546-20ED9F0EBFAA}"/>
              </a:ext>
            </a:extLst>
          </p:cNvPr>
          <p:cNvSpPr/>
          <p:nvPr/>
        </p:nvSpPr>
        <p:spPr>
          <a:xfrm>
            <a:off x="7327951" y="2032923"/>
            <a:ext cx="1448272" cy="363376"/>
          </a:xfrm>
          <a:prstGeom prst="wedgeRectCallout">
            <a:avLst>
              <a:gd name="adj1" fmla="val -20419"/>
              <a:gd name="adj2" fmla="val 79696"/>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期刊介绍</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Speech Bubble: Rectangle 10">
            <a:extLst>
              <a:ext uri="{FF2B5EF4-FFF2-40B4-BE49-F238E27FC236}">
                <a16:creationId xmlns:a16="http://schemas.microsoft.com/office/drawing/2014/main" id="{8055FB0F-67AB-C715-AA1D-9E01A6D3833D}"/>
              </a:ext>
            </a:extLst>
          </p:cNvPr>
          <p:cNvSpPr/>
          <p:nvPr/>
        </p:nvSpPr>
        <p:spPr>
          <a:xfrm>
            <a:off x="360120" y="2758662"/>
            <a:ext cx="1499936" cy="455456"/>
          </a:xfrm>
          <a:prstGeom prst="wedgeRectCallout">
            <a:avLst>
              <a:gd name="adj1" fmla="val 20384"/>
              <a:gd name="adj2" fmla="val -81886"/>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List of issues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年卷</a:t>
            </a: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期列表</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9" name="Speech Bubble: Rectangle 10">
            <a:extLst>
              <a:ext uri="{FF2B5EF4-FFF2-40B4-BE49-F238E27FC236}">
                <a16:creationId xmlns:a16="http://schemas.microsoft.com/office/drawing/2014/main" id="{8023FF1F-BD1C-4F4A-D95C-D2EE18384BCA}"/>
              </a:ext>
            </a:extLst>
          </p:cNvPr>
          <p:cNvSpPr/>
          <p:nvPr/>
        </p:nvSpPr>
        <p:spPr>
          <a:xfrm>
            <a:off x="2123728" y="1874247"/>
            <a:ext cx="1728192" cy="363376"/>
          </a:xfrm>
          <a:prstGeom prst="wedgeRectCallout">
            <a:avLst>
              <a:gd name="adj1" fmla="val -20419"/>
              <a:gd name="adj2" fmla="val 79696"/>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提前上线的</a:t>
            </a:r>
            <a:r>
              <a:rPr lang="zh-CN" altLang="en-US" sz="1200" b="1" dirty="0">
                <a:solidFill>
                  <a:prstClr val="black"/>
                </a:solidFill>
                <a:latin typeface="Arial" panose="020B0604020202020204" pitchFamily="34" charset="0"/>
                <a:ea typeface="宋体" panose="02010600030101010101" pitchFamily="2" charset="-122"/>
                <a:cs typeface="Arial" panose="020B0604020202020204" pitchFamily="34" charset="0"/>
              </a:rPr>
              <a:t>待刊</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文章</a:t>
            </a: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(ASAP)</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0" name="矩形 9">
            <a:extLst>
              <a:ext uri="{FF2B5EF4-FFF2-40B4-BE49-F238E27FC236}">
                <a16:creationId xmlns:a16="http://schemas.microsoft.com/office/drawing/2014/main" id="{87E5856F-5AA3-E6FB-B9F9-3CDC1C84FB69}"/>
              </a:ext>
            </a:extLst>
          </p:cNvPr>
          <p:cNvSpPr/>
          <p:nvPr/>
        </p:nvSpPr>
        <p:spPr>
          <a:xfrm>
            <a:off x="3851920" y="1851670"/>
            <a:ext cx="2880320" cy="1877776"/>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171450" indent="-114300" algn="just" defTabSz="457200" eaLnBrk="0" hangingPunct="0">
              <a:spcBef>
                <a:spcPct val="20000"/>
              </a:spcBef>
              <a:buFont typeface="Arial" pitchFamily="34" charset="0"/>
              <a:buChar char="•"/>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ASAP (</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待刊文章</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t>
            </a:r>
          </a:p>
          <a:p>
            <a:pPr marL="171450" indent="-114300" algn="just" defTabSz="457200" eaLnBrk="0" hangingPunct="0">
              <a:spcBef>
                <a:spcPct val="20000"/>
              </a:spcBef>
              <a:buFont typeface="Arial" pitchFamily="34" charset="0"/>
              <a:buChar char="•"/>
              <a:defRPr/>
            </a:pPr>
            <a:endParaRPr lang="en-US" altLang="zh-CN" sz="1200" dirty="0">
              <a:solidFill>
                <a:schemeClr val="bg1"/>
              </a:solidFill>
              <a:uFill>
                <a:solidFill>
                  <a:srgbClr val="0039A6"/>
                </a:solidFill>
              </a:uFill>
              <a:latin typeface="Arial" panose="020B0604020202020204" pitchFamily="34" charset="0"/>
              <a:cs typeface="Arial" panose="020B0604020202020204" pitchFamily="34" charset="0"/>
            </a:endParaRPr>
          </a:p>
          <a:p>
            <a:pPr marL="171450" indent="-114300" algn="just" defTabSz="457200" eaLnBrk="0" hangingPunct="0">
              <a:spcBef>
                <a:spcPct val="20000"/>
              </a:spcBef>
              <a:buFont typeface="Arial" pitchFamily="34" charset="0"/>
              <a:buChar char="•"/>
              <a:defRPr/>
            </a:pPr>
            <a:r>
              <a:rPr lang="zh-CN" altLang="en-US" sz="1200" dirty="0">
                <a:solidFill>
                  <a:schemeClr val="bg1"/>
                </a:solidFill>
                <a:latin typeface="Arial" panose="020B0604020202020204" pitchFamily="34" charset="0"/>
                <a:cs typeface="Arial" panose="020B0604020202020204" pitchFamily="34" charset="0"/>
              </a:rPr>
              <a:t>已经过同行评审和作者修改</a:t>
            </a:r>
            <a:endParaRPr lang="en-US" altLang="zh-CN" sz="1200" dirty="0">
              <a:solidFill>
                <a:schemeClr val="bg1"/>
              </a:solidFill>
              <a:latin typeface="Arial" panose="020B0604020202020204" pitchFamily="34" charset="0"/>
              <a:cs typeface="Arial" panose="020B0604020202020204" pitchFamily="34" charset="0"/>
            </a:endParaRPr>
          </a:p>
          <a:p>
            <a:pPr marL="171450" indent="-114300" algn="just" defTabSz="457200" eaLnBrk="0" hangingPunct="0">
              <a:spcBef>
                <a:spcPct val="20000"/>
              </a:spcBef>
              <a:buFont typeface="Arial" pitchFamily="34" charset="0"/>
              <a:buChar char="•"/>
              <a:defRPr/>
            </a:pPr>
            <a:r>
              <a:rPr lang="zh-CN" altLang="en-US" sz="1200" dirty="0">
                <a:solidFill>
                  <a:schemeClr val="bg1"/>
                </a:solidFill>
                <a:latin typeface="Arial" panose="020B0604020202020204" pitchFamily="34" charset="0"/>
                <a:cs typeface="Arial" panose="020B0604020202020204" pitchFamily="34" charset="0"/>
              </a:rPr>
              <a:t>技术编排和作者最终确认后立刻上线</a:t>
            </a:r>
            <a:endParaRPr lang="en-US" altLang="zh-CN" sz="1200" dirty="0">
              <a:solidFill>
                <a:schemeClr val="bg1"/>
              </a:solidFill>
              <a:latin typeface="Arial" panose="020B0604020202020204" pitchFamily="34" charset="0"/>
              <a:cs typeface="Arial" panose="020B0604020202020204" pitchFamily="34" charset="0"/>
            </a:endParaRPr>
          </a:p>
          <a:p>
            <a:pPr marL="171450" indent="-114300" algn="just" defTabSz="457200" eaLnBrk="0" hangingPunct="0">
              <a:spcBef>
                <a:spcPct val="20000"/>
              </a:spcBef>
              <a:buFont typeface="Arial" pitchFamily="34" charset="0"/>
              <a:buChar char="•"/>
              <a:defRPr/>
            </a:pPr>
            <a:r>
              <a:rPr lang="zh-CN" altLang="en-US" sz="1200" dirty="0">
                <a:solidFill>
                  <a:schemeClr val="bg1"/>
                </a:solidFill>
                <a:latin typeface="Arial" panose="020B0604020202020204" pitchFamily="34" charset="0"/>
                <a:cs typeface="Arial" panose="020B0604020202020204" pitchFamily="34" charset="0"/>
              </a:rPr>
              <a:t>尚无卷期页，但可通过</a:t>
            </a:r>
            <a:r>
              <a:rPr lang="en-US" altLang="zh-CN" sz="1200" dirty="0">
                <a:solidFill>
                  <a:schemeClr val="bg1"/>
                </a:solidFill>
                <a:latin typeface="Arial" panose="020B0604020202020204" pitchFamily="34" charset="0"/>
                <a:cs typeface="Arial" panose="020B0604020202020204" pitchFamily="34" charset="0"/>
              </a:rPr>
              <a:t>DOI</a:t>
            </a:r>
            <a:r>
              <a:rPr lang="zh-CN" altLang="en-US" sz="1200" dirty="0">
                <a:solidFill>
                  <a:schemeClr val="bg1"/>
                </a:solidFill>
                <a:latin typeface="Arial" panose="020B0604020202020204" pitchFamily="34" charset="0"/>
                <a:cs typeface="Arial" panose="020B0604020202020204" pitchFamily="34" charset="0"/>
              </a:rPr>
              <a:t>号引用</a:t>
            </a:r>
            <a:endParaRPr lang="en-US" altLang="zh-CN" sz="1200" dirty="0">
              <a:solidFill>
                <a:schemeClr val="bg1"/>
              </a:solidFill>
              <a:latin typeface="Arial" panose="020B0604020202020204" pitchFamily="34" charset="0"/>
              <a:cs typeface="Arial" panose="020B0604020202020204" pitchFamily="34" charset="0"/>
            </a:endParaRPr>
          </a:p>
          <a:p>
            <a:pPr marL="171450" indent="-114300" algn="just" defTabSz="457200" eaLnBrk="0" hangingPunct="0">
              <a:spcBef>
                <a:spcPct val="20000"/>
              </a:spcBef>
              <a:buFont typeface="Arial" pitchFamily="34" charset="0"/>
              <a:buChar char="•"/>
              <a:defRPr/>
            </a:pPr>
            <a:endParaRPr lang="en-US" altLang="zh-CN" sz="1200" b="1" dirty="0">
              <a:latin typeface="Arial" panose="020B0604020202020204" pitchFamily="34" charset="0"/>
              <a:cs typeface="Arial" panose="020B0604020202020204" pitchFamily="34" charset="0"/>
            </a:endParaRPr>
          </a:p>
          <a:p>
            <a:pPr marL="57150" algn="just" defTabSz="457200" eaLnBrk="0" hangingPunct="0">
              <a:spcBef>
                <a:spcPct val="20000"/>
              </a:spcBef>
              <a:defRPr/>
            </a:pPr>
            <a:r>
              <a:rPr lang="en-US" altLang="zh-CN" sz="1200" dirty="0">
                <a:solidFill>
                  <a:srgbClr val="0070C0"/>
                </a:solidFill>
                <a:latin typeface="Arial" panose="020B0604020202020204" pitchFamily="34" charset="0"/>
                <a:cs typeface="Arial" panose="020B0604020202020204" pitchFamily="34" charset="0"/>
              </a:rPr>
              <a:t>* ASAP</a:t>
            </a:r>
            <a:r>
              <a:rPr lang="zh-CN" altLang="en-US" sz="1200" dirty="0">
                <a:solidFill>
                  <a:srgbClr val="0070C0"/>
                </a:solidFill>
                <a:latin typeface="Arial" panose="020B0604020202020204" pitchFamily="34" charset="0"/>
                <a:cs typeface="Arial" panose="020B0604020202020204" pitchFamily="34" charset="0"/>
              </a:rPr>
              <a:t>文章现仅开放给订购用户</a:t>
            </a:r>
            <a:endParaRPr lang="en-US" altLang="zh-CN" sz="12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9090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7EA74A65-851C-FE6A-949B-152A237577A6}"/>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pic>
        <p:nvPicPr>
          <p:cNvPr id="7" name="图片 6">
            <a:extLst>
              <a:ext uri="{FF2B5EF4-FFF2-40B4-BE49-F238E27FC236}">
                <a16:creationId xmlns:a16="http://schemas.microsoft.com/office/drawing/2014/main" id="{954BD52B-D61F-D962-0B81-B79B6F8CD3E8}"/>
              </a:ext>
            </a:extLst>
          </p:cNvPr>
          <p:cNvPicPr>
            <a:picLocks noChangeAspect="1"/>
          </p:cNvPicPr>
          <p:nvPr/>
        </p:nvPicPr>
        <p:blipFill>
          <a:blip r:embed="rId3"/>
          <a:stretch>
            <a:fillRect/>
          </a:stretch>
        </p:blipFill>
        <p:spPr>
          <a:xfrm>
            <a:off x="765518" y="971550"/>
            <a:ext cx="7612964" cy="3423988"/>
          </a:xfrm>
          <a:prstGeom prst="rect">
            <a:avLst/>
          </a:prstGeom>
          <a:ln w="6350">
            <a:solidFill>
              <a:schemeClr val="bg1">
                <a:lumMod val="75000"/>
                <a:lumOff val="25000"/>
              </a:schemeClr>
            </a:solidFill>
          </a:ln>
        </p:spPr>
      </p:pic>
      <p:sp>
        <p:nvSpPr>
          <p:cNvPr id="15" name="Speech Bubble: Rectangle 10">
            <a:extLst>
              <a:ext uri="{FF2B5EF4-FFF2-40B4-BE49-F238E27FC236}">
                <a16:creationId xmlns:a16="http://schemas.microsoft.com/office/drawing/2014/main" id="{22703EF3-0619-383D-E76E-25FFA2CC4731}"/>
              </a:ext>
            </a:extLst>
          </p:cNvPr>
          <p:cNvSpPr/>
          <p:nvPr/>
        </p:nvSpPr>
        <p:spPr>
          <a:xfrm>
            <a:off x="381000" y="1377157"/>
            <a:ext cx="1499936" cy="415324"/>
          </a:xfrm>
          <a:prstGeom prst="wedgeRectCallout">
            <a:avLst>
              <a:gd name="adj1" fmla="val 21292"/>
              <a:gd name="adj2" fmla="val -96916"/>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Current Issue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最新卷期</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Speech Bubble: Rectangle 10">
            <a:extLst>
              <a:ext uri="{FF2B5EF4-FFF2-40B4-BE49-F238E27FC236}">
                <a16:creationId xmlns:a16="http://schemas.microsoft.com/office/drawing/2014/main" id="{D04D12C8-D347-AA4F-8DD2-956A12A59624}"/>
              </a:ext>
            </a:extLst>
          </p:cNvPr>
          <p:cNvSpPr/>
          <p:nvPr/>
        </p:nvSpPr>
        <p:spPr>
          <a:xfrm>
            <a:off x="381000" y="3105150"/>
            <a:ext cx="1499936" cy="415324"/>
          </a:xfrm>
          <a:prstGeom prst="wedgeRectCallout">
            <a:avLst>
              <a:gd name="adj1" fmla="val 21292"/>
              <a:gd name="adj2" fmla="val -96916"/>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Most Read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热门文章</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8" name="矩形 7">
            <a:extLst>
              <a:ext uri="{FF2B5EF4-FFF2-40B4-BE49-F238E27FC236}">
                <a16:creationId xmlns:a16="http://schemas.microsoft.com/office/drawing/2014/main" id="{76FD41BD-AECF-8F17-A0C3-FA87DD1FD087}"/>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itle 12">
            <a:extLst>
              <a:ext uri="{FF2B5EF4-FFF2-40B4-BE49-F238E27FC236}">
                <a16:creationId xmlns:a16="http://schemas.microsoft.com/office/drawing/2014/main" id="{10148DFC-81CE-81D3-2EFD-79E5D2DD8FFC}"/>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Journal Homepages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期刊页面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
        <p:nvSpPr>
          <p:cNvPr id="3" name="矩形 2">
            <a:extLst>
              <a:ext uri="{FF2B5EF4-FFF2-40B4-BE49-F238E27FC236}">
                <a16:creationId xmlns:a16="http://schemas.microsoft.com/office/drawing/2014/main" id="{D81EDD70-F175-1C8E-FDFE-C219633251F6}"/>
              </a:ext>
            </a:extLst>
          </p:cNvPr>
          <p:cNvSpPr/>
          <p:nvPr/>
        </p:nvSpPr>
        <p:spPr>
          <a:xfrm>
            <a:off x="5882680" y="550981"/>
            <a:ext cx="2880320" cy="732848"/>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可在期刊首页查看最新卷期的文章，以及近期的热门文章</a:t>
            </a:r>
            <a:endParaRPr lang="en-US" altLang="zh-CN"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8543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D491-AFE2-8DD0-601A-491009D99452}"/>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C219B54C-983E-66A0-3FEF-A72931BB4A00}"/>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C82BFEA1-E05C-5C49-4897-BA477D906F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3" name="矩形 12">
            <a:extLst>
              <a:ext uri="{FF2B5EF4-FFF2-40B4-BE49-F238E27FC236}">
                <a16:creationId xmlns:a16="http://schemas.microsoft.com/office/drawing/2014/main" id="{5EAE2A80-2615-3A9E-029A-F52E9C5061CB}"/>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8795B8E5-E441-094E-6BDC-B2C122AC3111}"/>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Journal Homepages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期刊页面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7" name="图片 6">
            <a:extLst>
              <a:ext uri="{FF2B5EF4-FFF2-40B4-BE49-F238E27FC236}">
                <a16:creationId xmlns:a16="http://schemas.microsoft.com/office/drawing/2014/main" id="{1CE5C694-5F02-0C18-A091-EF7C004121FF}"/>
              </a:ext>
            </a:extLst>
          </p:cNvPr>
          <p:cNvPicPr>
            <a:picLocks noChangeAspect="1"/>
          </p:cNvPicPr>
          <p:nvPr/>
        </p:nvPicPr>
        <p:blipFill>
          <a:blip r:embed="rId3"/>
          <a:stretch>
            <a:fillRect/>
          </a:stretch>
        </p:blipFill>
        <p:spPr>
          <a:xfrm>
            <a:off x="765518" y="971561"/>
            <a:ext cx="7612964" cy="3423393"/>
          </a:xfrm>
          <a:prstGeom prst="rect">
            <a:avLst/>
          </a:prstGeom>
          <a:ln>
            <a:solidFill>
              <a:schemeClr val="bg1">
                <a:lumMod val="50000"/>
                <a:lumOff val="50000"/>
              </a:schemeClr>
            </a:solidFill>
          </a:ln>
        </p:spPr>
      </p:pic>
      <p:sp>
        <p:nvSpPr>
          <p:cNvPr id="11" name="Speech Bubble: Rectangle 10">
            <a:extLst>
              <a:ext uri="{FF2B5EF4-FFF2-40B4-BE49-F238E27FC236}">
                <a16:creationId xmlns:a16="http://schemas.microsoft.com/office/drawing/2014/main" id="{2E6CEBC3-12BB-8AE0-71D9-6B9C501D2464}"/>
              </a:ext>
            </a:extLst>
          </p:cNvPr>
          <p:cNvSpPr/>
          <p:nvPr/>
        </p:nvSpPr>
        <p:spPr>
          <a:xfrm>
            <a:off x="360120" y="2931790"/>
            <a:ext cx="1499936" cy="450972"/>
          </a:xfrm>
          <a:prstGeom prst="wedgeRectCallout">
            <a:avLst>
              <a:gd name="adj1" fmla="val 20974"/>
              <a:gd name="adj2" fmla="val -87411"/>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Featured Content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期刊特色资源</a:t>
            </a:r>
            <a:endPar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3" name="矩形 2">
            <a:extLst>
              <a:ext uri="{FF2B5EF4-FFF2-40B4-BE49-F238E27FC236}">
                <a16:creationId xmlns:a16="http://schemas.microsoft.com/office/drawing/2014/main" id="{0237A533-398D-F9CE-4D3D-C23363870A40}"/>
              </a:ext>
            </a:extLst>
          </p:cNvPr>
          <p:cNvSpPr/>
          <p:nvPr/>
        </p:nvSpPr>
        <p:spPr>
          <a:xfrm>
            <a:off x="5888550" y="804136"/>
            <a:ext cx="2880320" cy="732848"/>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每本期刊都设置了各类专栏和特刊及其征稿信息，可在期刊首页查看</a:t>
            </a:r>
            <a:endParaRPr lang="en-US" altLang="zh-CN"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210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D491-AFE2-8DD0-601A-491009D99452}"/>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C219B54C-983E-66A0-3FEF-A72931BB4A00}"/>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C82BFEA1-E05C-5C49-4897-BA477D906F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3" name="矩形 12">
            <a:extLst>
              <a:ext uri="{FF2B5EF4-FFF2-40B4-BE49-F238E27FC236}">
                <a16:creationId xmlns:a16="http://schemas.microsoft.com/office/drawing/2014/main" id="{5EAE2A80-2615-3A9E-029A-F52E9C5061CB}"/>
              </a:ext>
            </a:extLst>
          </p:cNvPr>
          <p:cNvSpPr/>
          <p:nvPr/>
        </p:nvSpPr>
        <p:spPr>
          <a:xfrm>
            <a:off x="216000" y="279141"/>
            <a:ext cx="464403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8795B8E5-E441-094E-6BDC-B2C122AC3111}"/>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Journal Homepages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期刊页面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2" name="图片 1">
            <a:extLst>
              <a:ext uri="{FF2B5EF4-FFF2-40B4-BE49-F238E27FC236}">
                <a16:creationId xmlns:a16="http://schemas.microsoft.com/office/drawing/2014/main" id="{94C5C773-334F-A8C0-0E07-AF2DA581972D}"/>
              </a:ext>
            </a:extLst>
          </p:cNvPr>
          <p:cNvPicPr>
            <a:picLocks noChangeAspect="1"/>
          </p:cNvPicPr>
          <p:nvPr/>
        </p:nvPicPr>
        <p:blipFill>
          <a:blip r:embed="rId3"/>
          <a:stretch>
            <a:fillRect/>
          </a:stretch>
        </p:blipFill>
        <p:spPr>
          <a:xfrm>
            <a:off x="863836" y="2067694"/>
            <a:ext cx="7416328" cy="2092950"/>
          </a:xfrm>
          <a:prstGeom prst="rect">
            <a:avLst/>
          </a:prstGeom>
          <a:ln>
            <a:noFill/>
          </a:ln>
          <a:effectLst>
            <a:outerShdw blurRad="292100" dist="139700" dir="2700000" algn="tl" rotWithShape="0">
              <a:srgbClr val="333333">
                <a:alpha val="65000"/>
              </a:srgbClr>
            </a:outerShdw>
          </a:effectLst>
        </p:spPr>
      </p:pic>
      <p:sp>
        <p:nvSpPr>
          <p:cNvPr id="3" name="矩形 2">
            <a:extLst>
              <a:ext uri="{FF2B5EF4-FFF2-40B4-BE49-F238E27FC236}">
                <a16:creationId xmlns:a16="http://schemas.microsoft.com/office/drawing/2014/main" id="{0237A533-398D-F9CE-4D3D-C23363870A40}"/>
              </a:ext>
            </a:extLst>
          </p:cNvPr>
          <p:cNvSpPr/>
          <p:nvPr/>
        </p:nvSpPr>
        <p:spPr>
          <a:xfrm>
            <a:off x="5868144" y="651742"/>
            <a:ext cx="2880320" cy="1471511"/>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在</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ACS</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期刊主页，还有学科筛选栏，可选择学科大类、细分及与之相关的研究主题。例如学科大类选择“材料科学”，细分选择“材料性质”，点击最右的</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See All</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即可查看某刊中所有关于材料性质的文章。</a:t>
            </a:r>
          </a:p>
        </p:txBody>
      </p:sp>
    </p:spTree>
    <p:extLst>
      <p:ext uri="{BB962C8B-B14F-4D97-AF65-F5344CB8AC3E}">
        <p14:creationId xmlns:p14="http://schemas.microsoft.com/office/powerpoint/2010/main" val="1960664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D491-AFE2-8DD0-601A-491009D99452}"/>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C219B54C-983E-66A0-3FEF-A72931BB4A00}"/>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a:extLst>
              <a:ext uri="{FF2B5EF4-FFF2-40B4-BE49-F238E27FC236}">
                <a16:creationId xmlns:a16="http://schemas.microsoft.com/office/drawing/2014/main" id="{C82BFEA1-E05C-5C49-4897-BA477D906F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3" name="矩形 12">
            <a:extLst>
              <a:ext uri="{FF2B5EF4-FFF2-40B4-BE49-F238E27FC236}">
                <a16:creationId xmlns:a16="http://schemas.microsoft.com/office/drawing/2014/main" id="{5EAE2A80-2615-3A9E-029A-F52E9C5061CB}"/>
              </a:ext>
            </a:extLst>
          </p:cNvPr>
          <p:cNvSpPr/>
          <p:nvPr/>
        </p:nvSpPr>
        <p:spPr>
          <a:xfrm>
            <a:off x="216000" y="279141"/>
            <a:ext cx="428399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itle 12">
            <a:extLst>
              <a:ext uri="{FF2B5EF4-FFF2-40B4-BE49-F238E27FC236}">
                <a16:creationId xmlns:a16="http://schemas.microsoft.com/office/drawing/2014/main" id="{8795B8E5-E441-094E-6BDC-B2C122AC3111}"/>
              </a:ext>
            </a:extLst>
          </p:cNvPr>
          <p:cNvSpPr txBox="1">
            <a:spLocks/>
          </p:cNvSpPr>
          <p:nvPr/>
        </p:nvSpPr>
        <p:spPr>
          <a:xfrm>
            <a:off x="251795" y="342134"/>
            <a:ext cx="4104456"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ctr"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期刊</a:t>
            </a: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电子图书目录</a:t>
            </a:r>
            <a:r>
              <a:rPr kumimoji="0" lang="zh-CN" altLang="en-US" sz="2600" b="1" i="0" u="none" strike="noStrike" kern="1200" cap="none" spc="0" normalizeH="0" baseline="0" noProof="0" dirty="0" smtClean="0">
                <a:ln>
                  <a:noFill/>
                </a:ln>
                <a:solidFill>
                  <a:prstClr val="black"/>
                </a:solidFill>
                <a:effectLst/>
                <a:uLnTx/>
                <a:uFillTx/>
                <a:latin typeface="Calibri"/>
                <a:ea typeface="宋体" panose="02010600030101010101" pitchFamily="2" charset="-122"/>
              </a:rPr>
              <a:t>页</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9" name="图片 8">
            <a:extLst>
              <a:ext uri="{FF2B5EF4-FFF2-40B4-BE49-F238E27FC236}">
                <a16:creationId xmlns:a16="http://schemas.microsoft.com/office/drawing/2014/main" id="{86DE99C8-7ABA-350B-51D8-1A0A03BB8072}"/>
              </a:ext>
            </a:extLst>
          </p:cNvPr>
          <p:cNvPicPr>
            <a:picLocks noChangeAspect="1"/>
          </p:cNvPicPr>
          <p:nvPr/>
        </p:nvPicPr>
        <p:blipFill>
          <a:blip r:embed="rId3"/>
          <a:stretch>
            <a:fillRect/>
          </a:stretch>
        </p:blipFill>
        <p:spPr>
          <a:xfrm>
            <a:off x="1494436" y="861100"/>
            <a:ext cx="6185643" cy="3684278"/>
          </a:xfrm>
          <a:prstGeom prst="rect">
            <a:avLst/>
          </a:prstGeom>
          <a:ln w="12700">
            <a:solidFill>
              <a:schemeClr val="accent1">
                <a:shade val="15000"/>
              </a:schemeClr>
            </a:solidFill>
          </a:ln>
        </p:spPr>
      </p:pic>
      <p:sp>
        <p:nvSpPr>
          <p:cNvPr id="11" name="Speech Bubble: Rectangle 10">
            <a:extLst>
              <a:ext uri="{FF2B5EF4-FFF2-40B4-BE49-F238E27FC236}">
                <a16:creationId xmlns:a16="http://schemas.microsoft.com/office/drawing/2014/main" id="{2E6CEBC3-12BB-8AE0-71D9-6B9C501D2464}"/>
              </a:ext>
            </a:extLst>
          </p:cNvPr>
          <p:cNvSpPr/>
          <p:nvPr/>
        </p:nvSpPr>
        <p:spPr>
          <a:xfrm>
            <a:off x="216000" y="2275560"/>
            <a:ext cx="1226744" cy="800245"/>
          </a:xfrm>
          <a:prstGeom prst="wedgeRectCallout">
            <a:avLst>
              <a:gd name="adj1" fmla="val 74379"/>
              <a:gd name="adj2" fmla="val -59816"/>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1200" b="1" dirty="0" smtClean="0">
                <a:solidFill>
                  <a:prstClr val="black"/>
                </a:solidFill>
                <a:latin typeface="Calibri"/>
                <a:ea typeface="宋体" panose="02010600030101010101" pitchFamily="2" charset="-122"/>
              </a:rPr>
              <a:t>Abstract</a:t>
            </a:r>
          </a:p>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200" b="1" dirty="0">
                <a:solidFill>
                  <a:prstClr val="black"/>
                </a:solidFill>
                <a:latin typeface="Calibri"/>
                <a:ea typeface="宋体" panose="02010600030101010101" pitchFamily="2" charset="-122"/>
              </a:rPr>
              <a:t>打开</a:t>
            </a:r>
            <a:r>
              <a:rPr lang="zh-CN" altLang="en-US" sz="1200" b="1" dirty="0" smtClean="0">
                <a:solidFill>
                  <a:prstClr val="black"/>
                </a:solidFill>
                <a:latin typeface="Calibri"/>
                <a:ea typeface="宋体" panose="02010600030101010101" pitchFamily="2" charset="-122"/>
              </a:rPr>
              <a:t>摘要</a:t>
            </a:r>
            <a:r>
              <a:rPr lang="zh-CN" altLang="en-US" sz="1200" b="1" dirty="0" smtClean="0">
                <a:solidFill>
                  <a:prstClr val="black"/>
                </a:solidFill>
                <a:latin typeface="Calibri"/>
                <a:ea typeface="宋体" panose="02010600030101010101" pitchFamily="2" charset="-122"/>
              </a:rPr>
              <a:t>页</a:t>
            </a:r>
            <a:endParaRPr lang="en-US" altLang="zh-CN" sz="1200" b="1" dirty="0" smtClean="0">
              <a:solidFill>
                <a:prstClr val="black"/>
              </a:solidFill>
              <a:latin typeface="Calibri"/>
              <a:ea typeface="宋体" panose="02010600030101010101" pitchFamily="2" charset="-122"/>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en-US" sz="900" b="1" dirty="0" smtClean="0">
                <a:solidFill>
                  <a:prstClr val="black"/>
                </a:solidFill>
                <a:latin typeface="Calibri"/>
                <a:ea typeface="宋体" panose="02010600030101010101" pitchFamily="2" charset="-122"/>
              </a:rPr>
              <a:t>（</a:t>
            </a:r>
            <a:r>
              <a:rPr lang="zh-CN" altLang="en-US" sz="900" b="1" dirty="0" smtClean="0">
                <a:solidFill>
                  <a:prstClr val="black"/>
                </a:solidFill>
                <a:latin typeface="Calibri"/>
                <a:ea typeface="宋体" panose="02010600030101010101" pitchFamily="2" charset="-122"/>
              </a:rPr>
              <a:t>不计入全文下载量）</a:t>
            </a:r>
            <a:endParaRPr kumimoji="0" lang="en-US" altLang="zh-CN" sz="9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sp>
        <p:nvSpPr>
          <p:cNvPr id="3" name="矩形 2">
            <a:extLst>
              <a:ext uri="{FF2B5EF4-FFF2-40B4-BE49-F238E27FC236}">
                <a16:creationId xmlns:a16="http://schemas.microsoft.com/office/drawing/2014/main" id="{0237A533-398D-F9CE-4D3D-C23363870A40}"/>
              </a:ext>
            </a:extLst>
          </p:cNvPr>
          <p:cNvSpPr/>
          <p:nvPr/>
        </p:nvSpPr>
        <p:spPr>
          <a:xfrm>
            <a:off x="5868144" y="492262"/>
            <a:ext cx="2880320" cy="732848"/>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可在期刊目录页查看每篇文章的摘要和摘要图，以便了解该文的大致内容</a:t>
            </a:r>
            <a:endParaRPr lang="en-US" altLang="zh-CN" sz="1200" dirty="0">
              <a:solidFill>
                <a:schemeClr val="bg1"/>
              </a:solidFill>
              <a:latin typeface="Arial" panose="020B0604020202020204" pitchFamily="34" charset="0"/>
              <a:cs typeface="Arial" panose="020B0604020202020204" pitchFamily="34" charset="0"/>
            </a:endParaRPr>
          </a:p>
        </p:txBody>
      </p:sp>
      <p:sp>
        <p:nvSpPr>
          <p:cNvPr id="10" name="Speech Bubble: Rectangle 10">
            <a:extLst>
              <a:ext uri="{FF2B5EF4-FFF2-40B4-BE49-F238E27FC236}">
                <a16:creationId xmlns:a16="http://schemas.microsoft.com/office/drawing/2014/main" id="{F7D0EE56-36FB-19E2-831A-FCC3FEDB457F}"/>
              </a:ext>
            </a:extLst>
          </p:cNvPr>
          <p:cNvSpPr/>
          <p:nvPr/>
        </p:nvSpPr>
        <p:spPr>
          <a:xfrm>
            <a:off x="6660232" y="2703239"/>
            <a:ext cx="827504" cy="432048"/>
          </a:xfrm>
          <a:prstGeom prst="wedgeRectCallout">
            <a:avLst>
              <a:gd name="adj1" fmla="val 20974"/>
              <a:gd name="adj2" fmla="val -87411"/>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200" b="1" dirty="0">
                <a:solidFill>
                  <a:prstClr val="black"/>
                </a:solidFill>
                <a:latin typeface="Calibri"/>
                <a:ea typeface="宋体" panose="02010600030101010101" pitchFamily="2" charset="-122"/>
              </a:rPr>
              <a:t>摘要图</a:t>
            </a:r>
            <a:endPar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92745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01DA6E09-E6D8-DA3D-5B33-CB33433DDD4E}"/>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a:extLst>
              <a:ext uri="{FF2B5EF4-FFF2-40B4-BE49-F238E27FC236}">
                <a16:creationId xmlns:a16="http://schemas.microsoft.com/office/drawing/2014/main" id="{D08A0E2D-B751-7AAC-B511-DA553530B279}"/>
              </a:ext>
            </a:extLst>
          </p:cNvPr>
          <p:cNvPicPr>
            <a:picLocks noChangeAspect="1"/>
          </p:cNvPicPr>
          <p:nvPr/>
        </p:nvPicPr>
        <p:blipFill>
          <a:blip r:embed="rId2"/>
          <a:stretch>
            <a:fillRect/>
          </a:stretch>
        </p:blipFill>
        <p:spPr>
          <a:xfrm>
            <a:off x="38182" y="0"/>
            <a:ext cx="9144000" cy="5143500"/>
          </a:xfrm>
          <a:prstGeom prst="rect">
            <a:avLst/>
          </a:prstGeom>
        </p:spPr>
      </p:pic>
      <p:pic>
        <p:nvPicPr>
          <p:cNvPr id="20" name="图片 19">
            <a:extLst>
              <a:ext uri="{FF2B5EF4-FFF2-40B4-BE49-F238E27FC236}">
                <a16:creationId xmlns:a16="http://schemas.microsoft.com/office/drawing/2014/main" id="{14C56E14-9505-4435-544E-DB3B1432F47F}"/>
              </a:ext>
            </a:extLst>
          </p:cNvPr>
          <p:cNvPicPr>
            <a:picLocks noChangeAspect="1"/>
          </p:cNvPicPr>
          <p:nvPr/>
        </p:nvPicPr>
        <p:blipFill>
          <a:blip r:embed="rId3"/>
          <a:stretch>
            <a:fillRect/>
          </a:stretch>
        </p:blipFill>
        <p:spPr>
          <a:xfrm>
            <a:off x="1403648" y="887981"/>
            <a:ext cx="7147330" cy="3674910"/>
          </a:xfrm>
          <a:prstGeom prst="rect">
            <a:avLst/>
          </a:prstGeom>
        </p:spPr>
      </p:pic>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1" name="矩形 10">
            <a:extLst>
              <a:ext uri="{FF2B5EF4-FFF2-40B4-BE49-F238E27FC236}">
                <a16:creationId xmlns:a16="http://schemas.microsoft.com/office/drawing/2014/main" id="{F2E887E0-2BB0-BE7F-7BD1-D6F94E548FC2}"/>
              </a:ext>
            </a:extLst>
          </p:cNvPr>
          <p:cNvSpPr/>
          <p:nvPr/>
        </p:nvSpPr>
        <p:spPr>
          <a:xfrm>
            <a:off x="216000" y="279141"/>
            <a:ext cx="3635920"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itle 12">
            <a:extLst>
              <a:ext uri="{FF2B5EF4-FFF2-40B4-BE49-F238E27FC236}">
                <a16:creationId xmlns:a16="http://schemas.microsoft.com/office/drawing/2014/main" id="{485B6590-5EA4-ABA6-B4B7-88F65C3C4BAD}"/>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Article 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文章页面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
        <p:nvSpPr>
          <p:cNvPr id="15" name="Speech Bubble: Rectangle 19">
            <a:extLst>
              <a:ext uri="{FF2B5EF4-FFF2-40B4-BE49-F238E27FC236}">
                <a16:creationId xmlns:a16="http://schemas.microsoft.com/office/drawing/2014/main" id="{C95AF702-5228-2888-8E36-EB010212B7BA}"/>
              </a:ext>
            </a:extLst>
          </p:cNvPr>
          <p:cNvSpPr/>
          <p:nvPr/>
        </p:nvSpPr>
        <p:spPr>
          <a:xfrm>
            <a:off x="309351" y="2569685"/>
            <a:ext cx="959024" cy="464452"/>
          </a:xfrm>
          <a:prstGeom prst="wedgeRectCallout">
            <a:avLst>
              <a:gd name="adj1" fmla="val 67105"/>
              <a:gd name="adj2" fmla="val -2371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200" b="1" dirty="0">
                <a:solidFill>
                  <a:prstClr val="black"/>
                </a:solidFill>
                <a:latin typeface="Calibri"/>
                <a:ea typeface="宋体" panose="02010600030101010101" pitchFamily="2" charset="-122"/>
              </a:rPr>
              <a:t>查看</a:t>
            </a:r>
            <a:r>
              <a:rPr kumimoji="0" lang="zh-CN" altLang="en-US"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 </a:t>
            </a:r>
            <a:r>
              <a:rPr kumimoji="0" lang="en-US" altLang="zh-CN"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PDF</a:t>
            </a:r>
            <a:r>
              <a:rPr kumimoji="0" lang="zh-CN" altLang="en-US"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格式全文</a:t>
            </a:r>
            <a:endPar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2" name="Speech Bubble: Rectangle 18">
            <a:extLst>
              <a:ext uri="{FF2B5EF4-FFF2-40B4-BE49-F238E27FC236}">
                <a16:creationId xmlns:a16="http://schemas.microsoft.com/office/drawing/2014/main" id="{B73F9F9F-2082-F5FB-88A6-A0C592101C1B}"/>
              </a:ext>
            </a:extLst>
          </p:cNvPr>
          <p:cNvSpPr/>
          <p:nvPr/>
        </p:nvSpPr>
        <p:spPr>
          <a:xfrm>
            <a:off x="311357" y="3429309"/>
            <a:ext cx="959024" cy="515674"/>
          </a:xfrm>
          <a:prstGeom prst="wedgeRectCallout">
            <a:avLst>
              <a:gd name="adj1" fmla="val 68431"/>
              <a:gd name="adj2" fmla="val -22185"/>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Abstract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摘要</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Speech Bubble: Rectangle 11">
            <a:extLst>
              <a:ext uri="{FF2B5EF4-FFF2-40B4-BE49-F238E27FC236}">
                <a16:creationId xmlns:a16="http://schemas.microsoft.com/office/drawing/2014/main" id="{AE127756-956F-4511-3026-387690834ABE}"/>
              </a:ext>
            </a:extLst>
          </p:cNvPr>
          <p:cNvSpPr/>
          <p:nvPr/>
        </p:nvSpPr>
        <p:spPr>
          <a:xfrm>
            <a:off x="6995459" y="3749225"/>
            <a:ext cx="1656184" cy="694330"/>
          </a:xfrm>
          <a:prstGeom prst="wedgeRectCallout">
            <a:avLst>
              <a:gd name="adj1" fmla="val -22372"/>
              <a:gd name="adj2" fmla="val -80064"/>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论文</a:t>
            </a:r>
            <a:r>
              <a:rPr kumimoji="0" lang="zh-CN" altLang="en-US"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的全文浏览次数</a:t>
            </a:r>
            <a:endPar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论文影响力指标评价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论文的被引次数</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peech Bubble: Rectangle 18">
            <a:extLst>
              <a:ext uri="{FF2B5EF4-FFF2-40B4-BE49-F238E27FC236}">
                <a16:creationId xmlns:a16="http://schemas.microsoft.com/office/drawing/2014/main" id="{7D34F1E2-7EF3-FFF4-2A2C-D6E9EE36605C}"/>
              </a:ext>
            </a:extLst>
          </p:cNvPr>
          <p:cNvSpPr/>
          <p:nvPr/>
        </p:nvSpPr>
        <p:spPr>
          <a:xfrm>
            <a:off x="309351" y="1995686"/>
            <a:ext cx="959024" cy="473911"/>
          </a:xfrm>
          <a:prstGeom prst="wedgeRectCallout">
            <a:avLst>
              <a:gd name="adj1" fmla="val 69379"/>
              <a:gd name="adj2" fmla="val -24297"/>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Author</a:t>
            </a:r>
            <a:br>
              <a:rPr kumimoji="0" lang="en-US" altLang="zh-CN"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br>
            <a:r>
              <a:rPr kumimoji="0" lang="zh-CN" altLang="en-US"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作者</a:t>
            </a:r>
            <a:endPar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7" name="Speech Bubble: Rectangle 11">
            <a:extLst>
              <a:ext uri="{FF2B5EF4-FFF2-40B4-BE49-F238E27FC236}">
                <a16:creationId xmlns:a16="http://schemas.microsoft.com/office/drawing/2014/main" id="{688C4FCD-D03C-BCD7-350C-6EDD6CFE2D03}"/>
              </a:ext>
            </a:extLst>
          </p:cNvPr>
          <p:cNvSpPr/>
          <p:nvPr/>
        </p:nvSpPr>
        <p:spPr>
          <a:xfrm>
            <a:off x="8039759" y="2350038"/>
            <a:ext cx="949093" cy="360040"/>
          </a:xfrm>
          <a:prstGeom prst="wedgeRectCallout">
            <a:avLst>
              <a:gd name="adj1" fmla="val -49349"/>
              <a:gd name="adj2" fmla="val -146822"/>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1200" b="1" dirty="0" smtClean="0">
                <a:solidFill>
                  <a:prstClr val="black"/>
                </a:solidFill>
                <a:latin typeface="Calibri"/>
                <a:ea typeface="宋体" panose="02010600030101010101" pitchFamily="2" charset="-122"/>
              </a:rPr>
              <a:t>上线和正式发布日期</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Speech Bubble: Rectangle 11">
            <a:extLst>
              <a:ext uri="{FF2B5EF4-FFF2-40B4-BE49-F238E27FC236}">
                <a16:creationId xmlns:a16="http://schemas.microsoft.com/office/drawing/2014/main" id="{F467238C-808D-2A0C-936C-983F9596C7E8}"/>
              </a:ext>
            </a:extLst>
          </p:cNvPr>
          <p:cNvSpPr/>
          <p:nvPr/>
        </p:nvSpPr>
        <p:spPr>
          <a:xfrm>
            <a:off x="3563888" y="2710078"/>
            <a:ext cx="1422577" cy="510593"/>
          </a:xfrm>
          <a:prstGeom prst="wedgeRectCallout">
            <a:avLst>
              <a:gd name="adj1" fmla="val -48137"/>
              <a:gd name="adj2" fmla="val -76334"/>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1200" b="1" dirty="0" smtClean="0">
                <a:solidFill>
                  <a:prstClr val="black"/>
                </a:solidFill>
                <a:latin typeface="Calibri"/>
                <a:ea typeface="宋体" panose="02010600030101010101" pitchFamily="2" charset="-122"/>
              </a:rPr>
              <a:t>点击跳转至</a:t>
            </a:r>
            <a:endParaRPr lang="en-US" altLang="zh-CN" sz="1200" b="1" dirty="0" smtClean="0">
              <a:solidFill>
                <a:prstClr val="black"/>
              </a:solidFill>
              <a:latin typeface="Calibri"/>
              <a:ea typeface="宋体" panose="02010600030101010101"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支持</a:t>
            </a:r>
            <a:r>
              <a:rPr kumimoji="0" lang="zh-CN" altLang="en-US" sz="1200" b="1" i="0" u="none" strike="noStrike" kern="1200" cap="none" spc="0" normalizeH="0" baseline="0" noProof="0" dirty="0" smtClean="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信息</a:t>
            </a:r>
            <a:r>
              <a:rPr kumimoji="0" lang="en-US" altLang="zh-CN" sz="1200" b="1" i="0" u="none" strike="noStrike" kern="1200" cap="none" spc="0" normalizeH="0" baseline="0" noProof="0" dirty="0" smtClean="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(SI)</a:t>
            </a:r>
            <a:r>
              <a:rPr kumimoji="0" lang="zh-CN" altLang="en-US" sz="1200" b="1" i="0" u="none" strike="noStrike" kern="1200" cap="none" spc="0" normalizeH="0" baseline="0" noProof="0" dirty="0" smtClean="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文档</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矩形 2">
            <a:extLst>
              <a:ext uri="{FF2B5EF4-FFF2-40B4-BE49-F238E27FC236}">
                <a16:creationId xmlns:a16="http://schemas.microsoft.com/office/drawing/2014/main" id="{CD29925C-ADAD-DF62-BEC5-FCFA69372519}"/>
              </a:ext>
            </a:extLst>
          </p:cNvPr>
          <p:cNvSpPr/>
          <p:nvPr/>
        </p:nvSpPr>
        <p:spPr>
          <a:xfrm>
            <a:off x="4788023" y="438857"/>
            <a:ext cx="3096345" cy="917513"/>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在文章的全文页面可以查看该文的基本信息、插图、参考文献列表、支持信息，以及文章的被访问、转发</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收藏和引用次数等</a:t>
            </a:r>
            <a:endParaRPr lang="en-US" altLang="zh-CN" sz="1200" dirty="0">
              <a:solidFill>
                <a:schemeClr val="bg1"/>
              </a:solidFill>
              <a:latin typeface="Arial" panose="020B0604020202020204" pitchFamily="34" charset="0"/>
              <a:cs typeface="Arial" panose="020B0604020202020204" pitchFamily="34" charset="0"/>
            </a:endParaRPr>
          </a:p>
        </p:txBody>
      </p:sp>
      <p:sp>
        <p:nvSpPr>
          <p:cNvPr id="13" name="Speech Bubble: Rectangle 18">
            <a:extLst>
              <a:ext uri="{FF2B5EF4-FFF2-40B4-BE49-F238E27FC236}">
                <a16:creationId xmlns:a16="http://schemas.microsoft.com/office/drawing/2014/main" id="{2194F0BF-D140-0B09-C5C9-6E1A3BCCF7AE}"/>
              </a:ext>
            </a:extLst>
          </p:cNvPr>
          <p:cNvSpPr/>
          <p:nvPr/>
        </p:nvSpPr>
        <p:spPr>
          <a:xfrm>
            <a:off x="5148064" y="3987990"/>
            <a:ext cx="959024" cy="360040"/>
          </a:xfrm>
          <a:prstGeom prst="wedgeRectCallout">
            <a:avLst>
              <a:gd name="adj1" fmla="val 68431"/>
              <a:gd name="adj2" fmla="val -22185"/>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相关文献</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42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C0A9EB68-E3AF-2A58-4050-4EFC6D750B86}"/>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a:extLst>
              <a:ext uri="{FF2B5EF4-FFF2-40B4-BE49-F238E27FC236}">
                <a16:creationId xmlns:a16="http://schemas.microsoft.com/office/drawing/2014/main" id="{1EA2CA4D-DDC9-179E-F258-E436CF279BDD}"/>
              </a:ext>
            </a:extLst>
          </p:cNvPr>
          <p:cNvPicPr>
            <a:picLocks noChangeAspect="1"/>
          </p:cNvPicPr>
          <p:nvPr/>
        </p:nvPicPr>
        <p:blipFill>
          <a:blip r:embed="rId2"/>
          <a:stretch>
            <a:fillRect/>
          </a:stretch>
        </p:blipFill>
        <p:spPr>
          <a:xfrm>
            <a:off x="38182" y="0"/>
            <a:ext cx="9144000" cy="5143500"/>
          </a:xfrm>
          <a:prstGeom prst="rect">
            <a:avLst/>
          </a:prstGeom>
        </p:spPr>
      </p:pic>
      <p:pic>
        <p:nvPicPr>
          <p:cNvPr id="6" name="图片 5">
            <a:extLst>
              <a:ext uri="{FF2B5EF4-FFF2-40B4-BE49-F238E27FC236}">
                <a16:creationId xmlns:a16="http://schemas.microsoft.com/office/drawing/2014/main" id="{8CDF8CE1-1CA3-05FB-7795-47CF44530B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7" name="矩形 6">
            <a:extLst>
              <a:ext uri="{FF2B5EF4-FFF2-40B4-BE49-F238E27FC236}">
                <a16:creationId xmlns:a16="http://schemas.microsoft.com/office/drawing/2014/main" id="{AD33E45C-03DF-A30A-0FC8-664B529B39E4}"/>
              </a:ext>
            </a:extLst>
          </p:cNvPr>
          <p:cNvSpPr/>
          <p:nvPr/>
        </p:nvSpPr>
        <p:spPr>
          <a:xfrm>
            <a:off x="216000" y="279141"/>
            <a:ext cx="3635920"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itle 12">
            <a:extLst>
              <a:ext uri="{FF2B5EF4-FFF2-40B4-BE49-F238E27FC236}">
                <a16:creationId xmlns:a16="http://schemas.microsoft.com/office/drawing/2014/main" id="{3C3F092D-0082-EA68-BA8D-002F6E4CB7D0}"/>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Article 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文章页面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15" name="图片 14">
            <a:extLst>
              <a:ext uri="{FF2B5EF4-FFF2-40B4-BE49-F238E27FC236}">
                <a16:creationId xmlns:a16="http://schemas.microsoft.com/office/drawing/2014/main" id="{F923F5E5-F13F-8062-0CEE-D58D824C5D0E}"/>
              </a:ext>
            </a:extLst>
          </p:cNvPr>
          <p:cNvPicPr>
            <a:picLocks noChangeAspect="1"/>
          </p:cNvPicPr>
          <p:nvPr/>
        </p:nvPicPr>
        <p:blipFill>
          <a:blip r:embed="rId4"/>
          <a:stretch>
            <a:fillRect/>
          </a:stretch>
        </p:blipFill>
        <p:spPr>
          <a:xfrm>
            <a:off x="1259632" y="895090"/>
            <a:ext cx="6963702" cy="3701522"/>
          </a:xfrm>
          <a:prstGeom prst="rect">
            <a:avLst/>
          </a:prstGeom>
        </p:spPr>
      </p:pic>
      <p:sp>
        <p:nvSpPr>
          <p:cNvPr id="11" name="Speech Bubble: Rectangle 18">
            <a:extLst>
              <a:ext uri="{FF2B5EF4-FFF2-40B4-BE49-F238E27FC236}">
                <a16:creationId xmlns:a16="http://schemas.microsoft.com/office/drawing/2014/main" id="{08327614-F71C-31C7-6954-784434AAB2AC}"/>
              </a:ext>
            </a:extLst>
          </p:cNvPr>
          <p:cNvSpPr/>
          <p:nvPr/>
        </p:nvSpPr>
        <p:spPr>
          <a:xfrm>
            <a:off x="6716893" y="1981788"/>
            <a:ext cx="1592889" cy="1412135"/>
          </a:xfrm>
          <a:prstGeom prst="wedgeRectCallout">
            <a:avLst>
              <a:gd name="adj1" fmla="val -66091"/>
              <a:gd name="adj2" fmla="val -73409"/>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prstClr val="black"/>
                </a:solidFill>
                <a:effectLst/>
                <a:uLnTx/>
                <a:uFillTx/>
                <a:latin typeface="Calibri"/>
                <a:ea typeface="+mn-ea"/>
                <a:cs typeface="+mn-cs"/>
              </a:rPr>
              <a:t>Figures</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下载高</a:t>
            </a:r>
            <a:r>
              <a:rPr kumimoji="0" lang="zh-CN" altLang="en-US" sz="10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清插图和图表</a:t>
            </a:r>
            <a:endParaRPr kumimoji="0" lang="en-US" altLang="zh-CN"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参考文献链接</a:t>
            </a:r>
            <a:endParaRPr kumimoji="0" lang="en-US" altLang="zh-CN"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Supporting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下载支持</a:t>
            </a:r>
            <a:r>
              <a:rPr kumimoji="0" lang="zh-CN" altLang="en-US" sz="1000" b="1" i="0" u="none" strike="noStrike" kern="1200" cap="none" spc="0" normalizeH="0" baseline="0" noProof="0" dirty="0" smtClean="0">
                <a:ln>
                  <a:noFill/>
                </a:ln>
                <a:solidFill>
                  <a:prstClr val="black"/>
                </a:solidFill>
                <a:effectLst/>
                <a:uLnTx/>
                <a:uFillTx/>
                <a:latin typeface="Calibri"/>
                <a:ea typeface="宋体" panose="02010600030101010101" pitchFamily="2" charset="-122"/>
                <a:cs typeface="+mn-cs"/>
              </a:rPr>
              <a:t>信息的 </a:t>
            </a:r>
            <a:r>
              <a:rPr kumimoji="0" lang="en-US" altLang="zh-CN"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PDF </a:t>
            </a:r>
            <a:r>
              <a:rPr kumimoji="0" lang="zh-CN" altLang="en-US"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文件</a:t>
            </a:r>
            <a:endParaRPr kumimoji="0" lang="en-US" altLang="zh-CN" sz="1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3" name="矩形 2">
            <a:extLst>
              <a:ext uri="{FF2B5EF4-FFF2-40B4-BE49-F238E27FC236}">
                <a16:creationId xmlns:a16="http://schemas.microsoft.com/office/drawing/2014/main" id="{FE885B7A-9269-2C48-F8EE-F9E59D6825E0}"/>
              </a:ext>
            </a:extLst>
          </p:cNvPr>
          <p:cNvSpPr/>
          <p:nvPr/>
        </p:nvSpPr>
        <p:spPr>
          <a:xfrm>
            <a:off x="5042092" y="345954"/>
            <a:ext cx="3096345" cy="917513"/>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在文章的全文页面可以查看该文的基本信息、插图、参考文献列表、支持信息，以及文章的被访问、转发</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收藏和引用次数等</a:t>
            </a:r>
            <a:endParaRPr lang="en-US" altLang="zh-CN"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088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8" name="图片 7">
            <a:extLst>
              <a:ext uri="{FF2B5EF4-FFF2-40B4-BE49-F238E27FC236}">
                <a16:creationId xmlns:a16="http://schemas.microsoft.com/office/drawing/2014/main" id="{D6D71408-175C-424E-912D-72C7655B93D9}"/>
              </a:ext>
            </a:extLst>
          </p:cNvPr>
          <p:cNvPicPr>
            <a:picLocks noChangeAspect="1"/>
          </p:cNvPicPr>
          <p:nvPr/>
        </p:nvPicPr>
        <p:blipFill>
          <a:blip r:embed="rId2"/>
          <a:stretch>
            <a:fillRect/>
          </a:stretch>
        </p:blipFill>
        <p:spPr>
          <a:xfrm>
            <a:off x="38182" y="0"/>
            <a:ext cx="9144000" cy="5143500"/>
          </a:xfrm>
          <a:prstGeom prst="rect">
            <a:avLst/>
          </a:prstGeom>
        </p:spPr>
      </p:pic>
      <p:sp>
        <p:nvSpPr>
          <p:cNvPr id="9" name="矩形 8">
            <a:extLst>
              <a:ext uri="{FF2B5EF4-FFF2-40B4-BE49-F238E27FC236}">
                <a16:creationId xmlns:a16="http://schemas.microsoft.com/office/drawing/2014/main" id="{6BC02E3F-DE12-59FA-4455-B1413890B617}"/>
              </a:ext>
            </a:extLst>
          </p:cNvPr>
          <p:cNvSpPr/>
          <p:nvPr/>
        </p:nvSpPr>
        <p:spPr>
          <a:xfrm>
            <a:off x="216000" y="279141"/>
            <a:ext cx="5004072"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itle 12">
            <a:extLst>
              <a:ext uri="{FF2B5EF4-FFF2-40B4-BE49-F238E27FC236}">
                <a16:creationId xmlns:a16="http://schemas.microsoft.com/office/drawing/2014/main" id="{5904D0E4-B840-40F5-AA41-811E908D0AF6}"/>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Supporting Information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支持信息</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7" name="图片 6">
            <a:extLst>
              <a:ext uri="{FF2B5EF4-FFF2-40B4-BE49-F238E27FC236}">
                <a16:creationId xmlns:a16="http://schemas.microsoft.com/office/drawing/2014/main" id="{3648CD2B-2C8E-4E71-B649-BDBAC05B98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7767" y="1026046"/>
            <a:ext cx="2448272" cy="3445355"/>
          </a:xfrm>
          <a:prstGeom prst="rect">
            <a:avLst/>
          </a:prstGeom>
          <a:ln w="6350">
            <a:solidFill>
              <a:schemeClr val="bg1">
                <a:lumMod val="50000"/>
                <a:lumOff val="50000"/>
              </a:schemeClr>
            </a:solidFill>
          </a:ln>
        </p:spPr>
      </p:pic>
      <p:pic>
        <p:nvPicPr>
          <p:cNvPr id="13" name="图片 12">
            <a:extLst>
              <a:ext uri="{FF2B5EF4-FFF2-40B4-BE49-F238E27FC236}">
                <a16:creationId xmlns:a16="http://schemas.microsoft.com/office/drawing/2014/main" id="{8EE2C20C-6A3E-403D-C5B7-454FD58DAF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4711" y="2192003"/>
            <a:ext cx="1700091" cy="1113440"/>
          </a:xfrm>
          <a:prstGeom prst="rect">
            <a:avLst/>
          </a:prstGeom>
          <a:ln w="6350">
            <a:solidFill>
              <a:schemeClr val="bg1">
                <a:lumMod val="50000"/>
                <a:lumOff val="50000"/>
              </a:schemeClr>
            </a:solidFill>
          </a:ln>
        </p:spPr>
      </p:pic>
      <p:pic>
        <p:nvPicPr>
          <p:cNvPr id="16" name="图片 15">
            <a:extLst>
              <a:ext uri="{FF2B5EF4-FFF2-40B4-BE49-F238E27FC236}">
                <a16:creationId xmlns:a16="http://schemas.microsoft.com/office/drawing/2014/main" id="{7140FF09-9ED7-2CBE-457F-2432A06E6F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4711" y="3363050"/>
            <a:ext cx="1700091" cy="1108351"/>
          </a:xfrm>
          <a:prstGeom prst="rect">
            <a:avLst/>
          </a:prstGeom>
          <a:ln w="6350">
            <a:solidFill>
              <a:schemeClr val="bg1">
                <a:lumMod val="50000"/>
                <a:lumOff val="50000"/>
              </a:schemeClr>
            </a:solidFill>
          </a:ln>
        </p:spPr>
      </p:pic>
      <p:pic>
        <p:nvPicPr>
          <p:cNvPr id="17" name="图片 16">
            <a:extLst>
              <a:ext uri="{FF2B5EF4-FFF2-40B4-BE49-F238E27FC236}">
                <a16:creationId xmlns:a16="http://schemas.microsoft.com/office/drawing/2014/main" id="{5C3B4C79-252D-EDF5-A573-607CB39D0A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2559" y="1026045"/>
            <a:ext cx="2596535" cy="3445356"/>
          </a:xfrm>
          <a:prstGeom prst="rect">
            <a:avLst/>
          </a:prstGeom>
          <a:ln w="6350">
            <a:solidFill>
              <a:schemeClr val="bg1">
                <a:lumMod val="50000"/>
                <a:lumOff val="50000"/>
              </a:schemeClr>
            </a:solidFill>
          </a:ln>
        </p:spPr>
      </p:pic>
      <p:pic>
        <p:nvPicPr>
          <p:cNvPr id="18" name="图片 17">
            <a:extLst>
              <a:ext uri="{FF2B5EF4-FFF2-40B4-BE49-F238E27FC236}">
                <a16:creationId xmlns:a16="http://schemas.microsoft.com/office/drawing/2014/main" id="{EA33751C-E277-95AB-A121-8947C45DC4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34712" y="1024306"/>
            <a:ext cx="1700091" cy="1113440"/>
          </a:xfrm>
          <a:prstGeom prst="rect">
            <a:avLst/>
          </a:prstGeom>
          <a:ln w="6350">
            <a:solidFill>
              <a:schemeClr val="bg1">
                <a:lumMod val="50000"/>
                <a:lumOff val="50000"/>
              </a:schemeClr>
            </a:solidFill>
          </a:ln>
        </p:spPr>
      </p:pic>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矩形 2">
            <a:extLst>
              <a:ext uri="{FF2B5EF4-FFF2-40B4-BE49-F238E27FC236}">
                <a16:creationId xmlns:a16="http://schemas.microsoft.com/office/drawing/2014/main" id="{4949F4C9-2772-034C-8024-6371999F3944}"/>
              </a:ext>
            </a:extLst>
          </p:cNvPr>
          <p:cNvSpPr/>
          <p:nvPr/>
        </p:nvSpPr>
        <p:spPr>
          <a:xfrm>
            <a:off x="5717556" y="500212"/>
            <a:ext cx="3096345" cy="1508444"/>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b="1" dirty="0">
                <a:solidFill>
                  <a:schemeClr val="bg1"/>
                </a:solidFill>
                <a:uFill>
                  <a:solidFill>
                    <a:srgbClr val="0039A6"/>
                  </a:solidFill>
                </a:uFill>
                <a:latin typeface="Arial" panose="020B0604020202020204" pitchFamily="34" charset="0"/>
                <a:cs typeface="Arial" panose="020B0604020202020204" pitchFamily="34" charset="0"/>
              </a:rPr>
              <a:t>Supporting Information</a:t>
            </a:r>
            <a:r>
              <a:rPr lang="zh-CN" altLang="en-US" sz="1200" b="1" dirty="0">
                <a:solidFill>
                  <a:schemeClr val="bg1"/>
                </a:solidFill>
                <a:uFill>
                  <a:solidFill>
                    <a:srgbClr val="0039A6"/>
                  </a:solidFill>
                </a:uFill>
                <a:latin typeface="Arial" panose="020B0604020202020204" pitchFamily="34" charset="0"/>
                <a:cs typeface="Arial" panose="020B0604020202020204" pitchFamily="34" charset="0"/>
              </a:rPr>
              <a:t>是什么？</a:t>
            </a:r>
            <a:endParaRPr lang="en-US" altLang="zh-CN" sz="1200" b="1" dirty="0">
              <a:solidFill>
                <a:schemeClr val="bg1"/>
              </a:solidFill>
              <a:uFill>
                <a:solidFill>
                  <a:srgbClr val="0039A6"/>
                </a:solidFill>
              </a:uFill>
              <a:latin typeface="Arial" panose="020B0604020202020204" pitchFamily="34" charset="0"/>
              <a:cs typeface="Arial" panose="020B0604020202020204" pitchFamily="34" charset="0"/>
            </a:endParaRPr>
          </a:p>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SI</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是文章的帮助信息，为编辑、同行评审和读者提供精确和完整的实验步骤和图文信息。它可以是分子结构图、实验参数、实验数据结果，分析图谱等，投稿时需撰写并另外上传。</a:t>
            </a:r>
            <a:endParaRPr lang="en-US" altLang="zh-CN" sz="1200" dirty="0">
              <a:solidFill>
                <a:schemeClr val="bg1"/>
              </a:solidFill>
              <a:uFill>
                <a:solidFill>
                  <a:srgbClr val="0039A6"/>
                </a:solidFill>
              </a:u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059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8A8DE041-0A8A-DE96-B210-2AC0920D7C00}"/>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5" name="图片 4">
            <a:extLst>
              <a:ext uri="{FF2B5EF4-FFF2-40B4-BE49-F238E27FC236}">
                <a16:creationId xmlns:a16="http://schemas.microsoft.com/office/drawing/2014/main" id="{DF16D4BD-0CF6-A2C3-B3F2-5488CABCD888}"/>
              </a:ext>
            </a:extLst>
          </p:cNvPr>
          <p:cNvPicPr>
            <a:picLocks noChangeAspect="1"/>
          </p:cNvPicPr>
          <p:nvPr/>
        </p:nvPicPr>
        <p:blipFill>
          <a:blip r:embed="rId2"/>
          <a:stretch>
            <a:fillRect/>
          </a:stretch>
        </p:blipFill>
        <p:spPr>
          <a:xfrm>
            <a:off x="38182" y="0"/>
            <a:ext cx="9144000" cy="5143500"/>
          </a:xfrm>
          <a:prstGeom prst="rect">
            <a:avLst/>
          </a:prstGeom>
        </p:spPr>
      </p:pic>
      <p:pic>
        <p:nvPicPr>
          <p:cNvPr id="6" name="图片 5">
            <a:extLst>
              <a:ext uri="{FF2B5EF4-FFF2-40B4-BE49-F238E27FC236}">
                <a16:creationId xmlns:a16="http://schemas.microsoft.com/office/drawing/2014/main" id="{C3365640-0FCD-9066-F593-61C6A26C5283}"/>
              </a:ext>
            </a:extLst>
          </p:cNvPr>
          <p:cNvPicPr>
            <a:picLocks noChangeAspect="1"/>
          </p:cNvPicPr>
          <p:nvPr/>
        </p:nvPicPr>
        <p:blipFill>
          <a:blip r:embed="rId3"/>
          <a:stretch>
            <a:fillRect/>
          </a:stretch>
        </p:blipFill>
        <p:spPr>
          <a:xfrm>
            <a:off x="2277100" y="2837030"/>
            <a:ext cx="4248472" cy="1992441"/>
          </a:xfrm>
          <a:prstGeom prst="rect">
            <a:avLst/>
          </a:prstGeom>
        </p:spPr>
      </p:pic>
      <p:sp>
        <p:nvSpPr>
          <p:cNvPr id="17" name="Content Placeholder 2">
            <a:extLst>
              <a:ext uri="{FF2B5EF4-FFF2-40B4-BE49-F238E27FC236}">
                <a16:creationId xmlns:a16="http://schemas.microsoft.com/office/drawing/2014/main" id="{8D8C7D90-987F-009E-3C69-25D27DE8DF5C}"/>
              </a:ext>
            </a:extLst>
          </p:cNvPr>
          <p:cNvSpPr txBox="1">
            <a:spLocks/>
          </p:cNvSpPr>
          <p:nvPr/>
        </p:nvSpPr>
        <p:spPr>
          <a:xfrm>
            <a:off x="563304" y="3956374"/>
            <a:ext cx="1743962" cy="473074"/>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Reference </a:t>
            </a:r>
          </a:p>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参考文献和链接</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2" name="Rectangle 3">
            <a:extLst>
              <a:ext uri="{FF2B5EF4-FFF2-40B4-BE49-F238E27FC236}">
                <a16:creationId xmlns:a16="http://schemas.microsoft.com/office/drawing/2014/main" id="{18DD1C86-621D-AEEF-D5F4-B8CDB77DCD7E}"/>
              </a:ext>
            </a:extLst>
          </p:cNvPr>
          <p:cNvSpPr>
            <a:spLocks noGrp="1" noChangeArrowheads="1"/>
          </p:cNvSpPr>
          <p:nvPr/>
        </p:nvSpPr>
        <p:spPr bwMode="auto">
          <a:xfrm>
            <a:off x="2296447" y="3440720"/>
            <a:ext cx="2793659" cy="1472313"/>
          </a:xfrm>
          <a:prstGeom prst="rect">
            <a:avLst/>
          </a:prstGeom>
          <a:noFill/>
          <a:ln w="19050">
            <a:solidFill>
              <a:srgbClr val="FFC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2" name="Content Placeholder 2">
            <a:extLst>
              <a:ext uri="{FF2B5EF4-FFF2-40B4-BE49-F238E27FC236}">
                <a16:creationId xmlns:a16="http://schemas.microsoft.com/office/drawing/2014/main" id="{EE8CB73E-C168-7B74-89AF-09496BF3F5D3}"/>
              </a:ext>
            </a:extLst>
          </p:cNvPr>
          <p:cNvSpPr txBox="1">
            <a:spLocks/>
          </p:cNvSpPr>
          <p:nvPr/>
        </p:nvSpPr>
        <p:spPr>
          <a:xfrm>
            <a:off x="7064090" y="3816360"/>
            <a:ext cx="1974618" cy="473074"/>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Supporting Information</a:t>
            </a:r>
          </a:p>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帮助信息</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8" name="Picture 32">
            <a:extLst>
              <a:ext uri="{FF2B5EF4-FFF2-40B4-BE49-F238E27FC236}">
                <a16:creationId xmlns:a16="http://schemas.microsoft.com/office/drawing/2014/main" id="{6FF3D57D-DBDE-C3EC-3A5A-3B486461D4AE}"/>
              </a:ext>
            </a:extLst>
          </p:cNvPr>
          <p:cNvPicPr>
            <a:picLocks noChangeAspect="1"/>
          </p:cNvPicPr>
          <p:nvPr/>
        </p:nvPicPr>
        <p:blipFill>
          <a:blip r:embed="rId5"/>
          <a:stretch>
            <a:fillRect/>
          </a:stretch>
        </p:blipFill>
        <p:spPr>
          <a:xfrm>
            <a:off x="6747707" y="3903010"/>
            <a:ext cx="301752" cy="301752"/>
          </a:xfrm>
          <a:prstGeom prst="rect">
            <a:avLst/>
          </a:prstGeom>
        </p:spPr>
      </p:pic>
      <p:pic>
        <p:nvPicPr>
          <p:cNvPr id="20" name="Picture 41">
            <a:extLst>
              <a:ext uri="{FF2B5EF4-FFF2-40B4-BE49-F238E27FC236}">
                <a16:creationId xmlns:a16="http://schemas.microsoft.com/office/drawing/2014/main" id="{EE2E15CB-5C96-3EE9-0CD4-E9762845E5C7}"/>
              </a:ext>
            </a:extLst>
          </p:cNvPr>
          <p:cNvPicPr>
            <a:picLocks noChangeAspect="1"/>
          </p:cNvPicPr>
          <p:nvPr/>
        </p:nvPicPr>
        <p:blipFill>
          <a:blip r:embed="rId6"/>
          <a:stretch>
            <a:fillRect/>
          </a:stretch>
        </p:blipFill>
        <p:spPr>
          <a:xfrm>
            <a:off x="302690" y="4078611"/>
            <a:ext cx="228600" cy="228600"/>
          </a:xfrm>
          <a:prstGeom prst="rect">
            <a:avLst/>
          </a:prstGeom>
        </p:spPr>
      </p:pic>
      <p:cxnSp>
        <p:nvCxnSpPr>
          <p:cNvPr id="51" name="直接箭头连接符 50">
            <a:extLst>
              <a:ext uri="{FF2B5EF4-FFF2-40B4-BE49-F238E27FC236}">
                <a16:creationId xmlns:a16="http://schemas.microsoft.com/office/drawing/2014/main" id="{8F0F07F8-C89B-86C1-1AF5-10A6DA3CF286}"/>
              </a:ext>
            </a:extLst>
          </p:cNvPr>
          <p:cNvCxnSpPr>
            <a:cxnSpLocks/>
          </p:cNvCxnSpPr>
          <p:nvPr/>
        </p:nvCxnSpPr>
        <p:spPr>
          <a:xfrm flipH="1">
            <a:off x="1777738" y="4192954"/>
            <a:ext cx="518709"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id="{F4D29CFE-7792-9FB3-515F-8028EF74E2A2}"/>
              </a:ext>
            </a:extLst>
          </p:cNvPr>
          <p:cNvPicPr>
            <a:picLocks noChangeAspect="1"/>
          </p:cNvPicPr>
          <p:nvPr/>
        </p:nvPicPr>
        <p:blipFill>
          <a:blip r:embed="rId7"/>
          <a:stretch>
            <a:fillRect/>
          </a:stretch>
        </p:blipFill>
        <p:spPr>
          <a:xfrm>
            <a:off x="2278684" y="699542"/>
            <a:ext cx="4246887" cy="2147390"/>
          </a:xfrm>
          <a:prstGeom prst="rect">
            <a:avLst/>
          </a:prstGeom>
        </p:spPr>
      </p:pic>
      <p:sp>
        <p:nvSpPr>
          <p:cNvPr id="2" name="Content Placeholder 2">
            <a:extLst>
              <a:ext uri="{FF2B5EF4-FFF2-40B4-BE49-F238E27FC236}">
                <a16:creationId xmlns:a16="http://schemas.microsoft.com/office/drawing/2014/main" id="{1F1EBFC0-B05A-401F-6CF1-5DBDDE62F2DF}"/>
              </a:ext>
            </a:extLst>
          </p:cNvPr>
          <p:cNvSpPr txBox="1">
            <a:spLocks/>
          </p:cNvSpPr>
          <p:nvPr/>
        </p:nvSpPr>
        <p:spPr>
          <a:xfrm>
            <a:off x="7024933" y="655763"/>
            <a:ext cx="2056495" cy="699861"/>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Article views </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浏览次数</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Altimetric </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论文影响力指标</a:t>
            </a:r>
            <a:endPar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Citations </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被引次数</a:t>
            </a:r>
            <a:endPar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pic>
        <p:nvPicPr>
          <p:cNvPr id="21" name="Picture 39">
            <a:extLst>
              <a:ext uri="{FF2B5EF4-FFF2-40B4-BE49-F238E27FC236}">
                <a16:creationId xmlns:a16="http://schemas.microsoft.com/office/drawing/2014/main" id="{3F408192-F155-9EB7-B855-F9A827819C25}"/>
              </a:ext>
            </a:extLst>
          </p:cNvPr>
          <p:cNvPicPr>
            <a:picLocks noChangeAspect="1"/>
          </p:cNvPicPr>
          <p:nvPr/>
        </p:nvPicPr>
        <p:blipFill>
          <a:blip r:embed="rId8"/>
          <a:stretch>
            <a:fillRect/>
          </a:stretch>
        </p:blipFill>
        <p:spPr>
          <a:xfrm>
            <a:off x="6746077" y="881432"/>
            <a:ext cx="274948" cy="213360"/>
          </a:xfrm>
          <a:prstGeom prst="rect">
            <a:avLst/>
          </a:prstGeom>
        </p:spPr>
      </p:pic>
      <p:sp>
        <p:nvSpPr>
          <p:cNvPr id="23" name="Rectangle 3">
            <a:extLst>
              <a:ext uri="{FF2B5EF4-FFF2-40B4-BE49-F238E27FC236}">
                <a16:creationId xmlns:a16="http://schemas.microsoft.com/office/drawing/2014/main" id="{D42FD045-7FAB-1297-FD23-549150E68E68}"/>
              </a:ext>
            </a:extLst>
          </p:cNvPr>
          <p:cNvSpPr>
            <a:spLocks noGrp="1" noChangeArrowheads="1"/>
          </p:cNvSpPr>
          <p:nvPr/>
        </p:nvSpPr>
        <p:spPr bwMode="auto">
          <a:xfrm>
            <a:off x="5199571" y="1926181"/>
            <a:ext cx="1227183" cy="272467"/>
          </a:xfrm>
          <a:prstGeom prst="rect">
            <a:avLst/>
          </a:prstGeom>
          <a:noFill/>
          <a:ln w="19050">
            <a:solidFill>
              <a:srgbClr val="FFC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40" name="Rectangle 3">
            <a:extLst>
              <a:ext uri="{FF2B5EF4-FFF2-40B4-BE49-F238E27FC236}">
                <a16:creationId xmlns:a16="http://schemas.microsoft.com/office/drawing/2014/main" id="{03F0C377-97DD-024C-10E6-C5C336CAE196}"/>
              </a:ext>
            </a:extLst>
          </p:cNvPr>
          <p:cNvSpPr>
            <a:spLocks noGrp="1" noChangeArrowheads="1"/>
          </p:cNvSpPr>
          <p:nvPr/>
        </p:nvSpPr>
        <p:spPr bwMode="auto">
          <a:xfrm>
            <a:off x="2285699" y="1563356"/>
            <a:ext cx="498980" cy="227636"/>
          </a:xfrm>
          <a:prstGeom prst="rect">
            <a:avLst/>
          </a:prstGeom>
          <a:noFill/>
          <a:ln w="19050">
            <a:solidFill>
              <a:srgbClr val="FFC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41" name="Rectangle 3">
            <a:extLst>
              <a:ext uri="{FF2B5EF4-FFF2-40B4-BE49-F238E27FC236}">
                <a16:creationId xmlns:a16="http://schemas.microsoft.com/office/drawing/2014/main" id="{2B6B8F2C-8914-DD25-AA31-E9D05CF4A6B8}"/>
              </a:ext>
            </a:extLst>
          </p:cNvPr>
          <p:cNvSpPr>
            <a:spLocks noGrp="1" noChangeArrowheads="1"/>
          </p:cNvSpPr>
          <p:nvPr/>
        </p:nvSpPr>
        <p:spPr bwMode="auto">
          <a:xfrm>
            <a:off x="2285699" y="1886614"/>
            <a:ext cx="1508264" cy="940135"/>
          </a:xfrm>
          <a:prstGeom prst="rect">
            <a:avLst/>
          </a:prstGeom>
          <a:noFill/>
          <a:ln w="19050">
            <a:solidFill>
              <a:srgbClr val="FFC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53" name="直接箭头连接符 52">
            <a:extLst>
              <a:ext uri="{FF2B5EF4-FFF2-40B4-BE49-F238E27FC236}">
                <a16:creationId xmlns:a16="http://schemas.microsoft.com/office/drawing/2014/main" id="{3B42210D-70FE-63DF-1C0F-766F33E2B939}"/>
              </a:ext>
            </a:extLst>
          </p:cNvPr>
          <p:cNvCxnSpPr>
            <a:cxnSpLocks/>
          </p:cNvCxnSpPr>
          <p:nvPr/>
        </p:nvCxnSpPr>
        <p:spPr>
          <a:xfrm>
            <a:off x="6566034" y="880586"/>
            <a:ext cx="194792"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2" name="Content Placeholder 2">
            <a:extLst>
              <a:ext uri="{FF2B5EF4-FFF2-40B4-BE49-F238E27FC236}">
                <a16:creationId xmlns:a16="http://schemas.microsoft.com/office/drawing/2014/main" id="{269D3BF8-43FF-BDD3-3EFF-D5EFC4DF6521}"/>
              </a:ext>
            </a:extLst>
          </p:cNvPr>
          <p:cNvSpPr txBox="1">
            <a:spLocks/>
          </p:cNvSpPr>
          <p:nvPr/>
        </p:nvSpPr>
        <p:spPr>
          <a:xfrm>
            <a:off x="591768" y="1530318"/>
            <a:ext cx="1145642" cy="269597"/>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PDF </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全文下载</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64" name="Picture 19">
            <a:extLst>
              <a:ext uri="{FF2B5EF4-FFF2-40B4-BE49-F238E27FC236}">
                <a16:creationId xmlns:a16="http://schemas.microsoft.com/office/drawing/2014/main" id="{F6ACB1C2-9B62-A9E1-91D3-7C3220613F26}"/>
              </a:ext>
            </a:extLst>
          </p:cNvPr>
          <p:cNvPicPr>
            <a:picLocks noChangeAspect="1"/>
          </p:cNvPicPr>
          <p:nvPr/>
        </p:nvPicPr>
        <p:blipFill>
          <a:blip r:embed="rId9"/>
          <a:stretch>
            <a:fillRect/>
          </a:stretch>
        </p:blipFill>
        <p:spPr>
          <a:xfrm>
            <a:off x="325560" y="1530318"/>
            <a:ext cx="237744" cy="271708"/>
          </a:xfrm>
          <a:prstGeom prst="rect">
            <a:avLst/>
          </a:prstGeom>
        </p:spPr>
      </p:pic>
      <p:sp>
        <p:nvSpPr>
          <p:cNvPr id="11" name="Content Placeholder 2">
            <a:extLst>
              <a:ext uri="{FF2B5EF4-FFF2-40B4-BE49-F238E27FC236}">
                <a16:creationId xmlns:a16="http://schemas.microsoft.com/office/drawing/2014/main" id="{77A5A29C-D38D-9D97-F51E-6E834EEA02D8}"/>
              </a:ext>
            </a:extLst>
          </p:cNvPr>
          <p:cNvSpPr txBox="1">
            <a:spLocks/>
          </p:cNvSpPr>
          <p:nvPr/>
        </p:nvSpPr>
        <p:spPr>
          <a:xfrm>
            <a:off x="7064090" y="2949286"/>
            <a:ext cx="2017339" cy="457201"/>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Figures </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高清图片，可下载</a:t>
            </a:r>
            <a:endPar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或下载至 </a:t>
            </a: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MS </a:t>
            </a:r>
            <a:r>
              <a:rPr kumimoji="0" lang="en-US" altLang="zh-CN" sz="1200" b="1"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Powerpoint</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9" name="Picture 40">
            <a:extLst>
              <a:ext uri="{FF2B5EF4-FFF2-40B4-BE49-F238E27FC236}">
                <a16:creationId xmlns:a16="http://schemas.microsoft.com/office/drawing/2014/main" id="{57F25AAD-2297-22D9-DB9C-29E3FAAB0E57}"/>
              </a:ext>
            </a:extLst>
          </p:cNvPr>
          <p:cNvPicPr>
            <a:picLocks noChangeAspect="1"/>
          </p:cNvPicPr>
          <p:nvPr/>
        </p:nvPicPr>
        <p:blipFill>
          <a:blip r:embed="rId10"/>
          <a:stretch>
            <a:fillRect/>
          </a:stretch>
        </p:blipFill>
        <p:spPr>
          <a:xfrm>
            <a:off x="6763296" y="3072380"/>
            <a:ext cx="274320" cy="211015"/>
          </a:xfrm>
          <a:prstGeom prst="rect">
            <a:avLst/>
          </a:prstGeom>
        </p:spPr>
      </p:pic>
      <p:cxnSp>
        <p:nvCxnSpPr>
          <p:cNvPr id="45" name="直接箭头连接符 44">
            <a:extLst>
              <a:ext uri="{FF2B5EF4-FFF2-40B4-BE49-F238E27FC236}">
                <a16:creationId xmlns:a16="http://schemas.microsoft.com/office/drawing/2014/main" id="{308F72C5-123E-E5C9-9C1D-D67F1E53A06F}"/>
              </a:ext>
            </a:extLst>
          </p:cNvPr>
          <p:cNvCxnSpPr>
            <a:cxnSpLocks/>
          </p:cNvCxnSpPr>
          <p:nvPr/>
        </p:nvCxnSpPr>
        <p:spPr>
          <a:xfrm>
            <a:off x="6454112" y="3112834"/>
            <a:ext cx="278128" cy="0"/>
          </a:xfrm>
          <a:prstGeom prst="straightConnector1">
            <a:avLst/>
          </a:prstGeom>
          <a:ln w="19050">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58" name="直接箭头连接符 57">
            <a:extLst>
              <a:ext uri="{FF2B5EF4-FFF2-40B4-BE49-F238E27FC236}">
                <a16:creationId xmlns:a16="http://schemas.microsoft.com/office/drawing/2014/main" id="{5C24FD43-CD85-71BC-D0DC-2798D48C59E6}"/>
              </a:ext>
            </a:extLst>
          </p:cNvPr>
          <p:cNvCxnSpPr>
            <a:cxnSpLocks/>
          </p:cNvCxnSpPr>
          <p:nvPr/>
        </p:nvCxnSpPr>
        <p:spPr>
          <a:xfrm flipH="1" flipV="1">
            <a:off x="1705730" y="1664485"/>
            <a:ext cx="571370" cy="1"/>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F99E2077-69AF-F364-0875-5E625F6F2B23}"/>
              </a:ext>
            </a:extLst>
          </p:cNvPr>
          <p:cNvCxnSpPr>
            <a:cxnSpLocks/>
          </p:cNvCxnSpPr>
          <p:nvPr/>
        </p:nvCxnSpPr>
        <p:spPr>
          <a:xfrm flipH="1">
            <a:off x="1705730" y="2364346"/>
            <a:ext cx="579969"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3" name="Content Placeholder 2">
            <a:extLst>
              <a:ext uri="{FF2B5EF4-FFF2-40B4-BE49-F238E27FC236}">
                <a16:creationId xmlns:a16="http://schemas.microsoft.com/office/drawing/2014/main" id="{C12734EA-0CA1-F06C-661E-D0D953528488}"/>
              </a:ext>
            </a:extLst>
          </p:cNvPr>
          <p:cNvSpPr txBox="1">
            <a:spLocks/>
          </p:cNvSpPr>
          <p:nvPr/>
        </p:nvSpPr>
        <p:spPr>
          <a:xfrm>
            <a:off x="591768" y="2207095"/>
            <a:ext cx="1743959" cy="269597"/>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Abstract </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摘要</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65" name="Picture 19">
            <a:extLst>
              <a:ext uri="{FF2B5EF4-FFF2-40B4-BE49-F238E27FC236}">
                <a16:creationId xmlns:a16="http://schemas.microsoft.com/office/drawing/2014/main" id="{220294BD-4D1B-7F02-FA3D-A837C9543A67}"/>
              </a:ext>
            </a:extLst>
          </p:cNvPr>
          <p:cNvPicPr>
            <a:picLocks noChangeAspect="1"/>
          </p:cNvPicPr>
          <p:nvPr/>
        </p:nvPicPr>
        <p:blipFill>
          <a:blip r:embed="rId9"/>
          <a:stretch>
            <a:fillRect/>
          </a:stretch>
        </p:blipFill>
        <p:spPr>
          <a:xfrm>
            <a:off x="331151" y="2207095"/>
            <a:ext cx="237744" cy="271708"/>
          </a:xfrm>
          <a:prstGeom prst="rect">
            <a:avLst/>
          </a:prstGeom>
        </p:spPr>
      </p:pic>
      <p:sp>
        <p:nvSpPr>
          <p:cNvPr id="39" name="Rectangle 3">
            <a:extLst>
              <a:ext uri="{FF2B5EF4-FFF2-40B4-BE49-F238E27FC236}">
                <a16:creationId xmlns:a16="http://schemas.microsoft.com/office/drawing/2014/main" id="{424B6367-8776-CE9A-3F2B-85A4122DCF8E}"/>
              </a:ext>
            </a:extLst>
          </p:cNvPr>
          <p:cNvSpPr>
            <a:spLocks noGrp="1" noChangeArrowheads="1"/>
          </p:cNvSpPr>
          <p:nvPr/>
        </p:nvSpPr>
        <p:spPr bwMode="auto">
          <a:xfrm>
            <a:off x="5165021" y="2841215"/>
            <a:ext cx="1293237" cy="2071818"/>
          </a:xfrm>
          <a:prstGeom prst="rect">
            <a:avLst/>
          </a:prstGeom>
          <a:noFill/>
          <a:ln w="19050">
            <a:solidFill>
              <a:srgbClr val="FFC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5" name="Content Placeholder 2">
            <a:extLst>
              <a:ext uri="{FF2B5EF4-FFF2-40B4-BE49-F238E27FC236}">
                <a16:creationId xmlns:a16="http://schemas.microsoft.com/office/drawing/2014/main" id="{04998894-621A-FC99-D307-9D8F49977150}"/>
              </a:ext>
            </a:extLst>
          </p:cNvPr>
          <p:cNvSpPr txBox="1">
            <a:spLocks/>
          </p:cNvSpPr>
          <p:nvPr/>
        </p:nvSpPr>
        <p:spPr>
          <a:xfrm>
            <a:off x="7073860" y="2053163"/>
            <a:ext cx="1927676" cy="472794"/>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4"/>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Recommended Articles</a:t>
            </a:r>
          </a:p>
          <a:p>
            <a:pPr marL="0" marR="0" lvl="1" indent="0" algn="l" defTabSz="914400" rtl="0" eaLnBrk="1" fontAlgn="base" latinLnBrk="0" hangingPunct="1">
              <a:lnSpc>
                <a:spcPct val="100000"/>
              </a:lnSpc>
              <a:spcBef>
                <a:spcPct val="20000"/>
              </a:spcBef>
              <a:spcAft>
                <a:spcPct val="0"/>
              </a:spcAft>
              <a:buClrTx/>
              <a:buSzPct val="85000"/>
              <a:buFontTx/>
              <a:buNone/>
              <a:tabLst/>
              <a:defRPr/>
            </a:pP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其它相关文献</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26" name="Picture 41">
            <a:extLst>
              <a:ext uri="{FF2B5EF4-FFF2-40B4-BE49-F238E27FC236}">
                <a16:creationId xmlns:a16="http://schemas.microsoft.com/office/drawing/2014/main" id="{75CDB811-7EF9-A5B8-0C65-ECEC446162E4}"/>
              </a:ext>
            </a:extLst>
          </p:cNvPr>
          <p:cNvPicPr>
            <a:picLocks noChangeAspect="1"/>
          </p:cNvPicPr>
          <p:nvPr/>
        </p:nvPicPr>
        <p:blipFill>
          <a:blip r:embed="rId6"/>
          <a:stretch>
            <a:fillRect/>
          </a:stretch>
        </p:blipFill>
        <p:spPr>
          <a:xfrm>
            <a:off x="6760826" y="2166132"/>
            <a:ext cx="294323" cy="228600"/>
          </a:xfrm>
          <a:prstGeom prst="rect">
            <a:avLst/>
          </a:prstGeom>
        </p:spPr>
      </p:pic>
      <p:cxnSp>
        <p:nvCxnSpPr>
          <p:cNvPr id="28" name="直接箭头连接符 27">
            <a:extLst>
              <a:ext uri="{FF2B5EF4-FFF2-40B4-BE49-F238E27FC236}">
                <a16:creationId xmlns:a16="http://schemas.microsoft.com/office/drawing/2014/main" id="{12C848FA-74CA-12AF-5A60-E1629AC82A6E}"/>
              </a:ext>
            </a:extLst>
          </p:cNvPr>
          <p:cNvCxnSpPr>
            <a:cxnSpLocks/>
          </p:cNvCxnSpPr>
          <p:nvPr/>
        </p:nvCxnSpPr>
        <p:spPr>
          <a:xfrm>
            <a:off x="6454112" y="3976930"/>
            <a:ext cx="278128" cy="0"/>
          </a:xfrm>
          <a:prstGeom prst="straightConnector1">
            <a:avLst/>
          </a:prstGeom>
          <a:ln w="19050">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29" name="Rectangle 3">
            <a:extLst>
              <a:ext uri="{FF2B5EF4-FFF2-40B4-BE49-F238E27FC236}">
                <a16:creationId xmlns:a16="http://schemas.microsoft.com/office/drawing/2014/main" id="{1C286ECC-D8A9-79F4-FAFC-B2082E9B245D}"/>
              </a:ext>
            </a:extLst>
          </p:cNvPr>
          <p:cNvSpPr>
            <a:spLocks noGrp="1" noChangeArrowheads="1"/>
          </p:cNvSpPr>
          <p:nvPr/>
        </p:nvSpPr>
        <p:spPr bwMode="auto">
          <a:xfrm>
            <a:off x="5199571" y="2330577"/>
            <a:ext cx="1224136" cy="454807"/>
          </a:xfrm>
          <a:prstGeom prst="rect">
            <a:avLst/>
          </a:prstGeom>
          <a:noFill/>
          <a:ln w="19050">
            <a:solidFill>
              <a:srgbClr val="FFC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30" name="直接连接符 29">
            <a:extLst>
              <a:ext uri="{FF2B5EF4-FFF2-40B4-BE49-F238E27FC236}">
                <a16:creationId xmlns:a16="http://schemas.microsoft.com/office/drawing/2014/main" id="{5606B4BE-11FC-0170-7E40-8DC122412BAD}"/>
              </a:ext>
            </a:extLst>
          </p:cNvPr>
          <p:cNvCxnSpPr>
            <a:cxnSpLocks/>
          </p:cNvCxnSpPr>
          <p:nvPr/>
        </p:nvCxnSpPr>
        <p:spPr>
          <a:xfrm flipV="1">
            <a:off x="6555930" y="880586"/>
            <a:ext cx="14248" cy="1181827"/>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2BC3B01E-89CF-1CAB-4537-E24ED19477E1}"/>
              </a:ext>
            </a:extLst>
          </p:cNvPr>
          <p:cNvCxnSpPr>
            <a:cxnSpLocks/>
            <a:stCxn id="23" idx="3"/>
          </p:cNvCxnSpPr>
          <p:nvPr/>
        </p:nvCxnSpPr>
        <p:spPr>
          <a:xfrm>
            <a:off x="6426754" y="2062415"/>
            <a:ext cx="136222"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a16="http://schemas.microsoft.com/office/drawing/2014/main" id="{E88B5130-059A-3A8B-8F5A-54A2952464C6}"/>
              </a:ext>
            </a:extLst>
          </p:cNvPr>
          <p:cNvCxnSpPr>
            <a:cxnSpLocks/>
          </p:cNvCxnSpPr>
          <p:nvPr/>
        </p:nvCxnSpPr>
        <p:spPr>
          <a:xfrm>
            <a:off x="6423707" y="2536770"/>
            <a:ext cx="142327"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E59CED7F-880D-3746-6F2F-E2234E0AE542}"/>
              </a:ext>
            </a:extLst>
          </p:cNvPr>
          <p:cNvCxnSpPr>
            <a:cxnSpLocks/>
          </p:cNvCxnSpPr>
          <p:nvPr/>
        </p:nvCxnSpPr>
        <p:spPr>
          <a:xfrm flipV="1">
            <a:off x="6562976" y="2262125"/>
            <a:ext cx="0" cy="28543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B71AF171-7B14-6ABF-E20A-20B079993D94}"/>
              </a:ext>
            </a:extLst>
          </p:cNvPr>
          <p:cNvCxnSpPr>
            <a:cxnSpLocks/>
          </p:cNvCxnSpPr>
          <p:nvPr/>
        </p:nvCxnSpPr>
        <p:spPr>
          <a:xfrm>
            <a:off x="6555930" y="2262125"/>
            <a:ext cx="190147"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a16="http://schemas.microsoft.com/office/drawing/2014/main" id="{AD33E45C-03DF-A30A-0FC8-664B529B39E4}"/>
              </a:ext>
            </a:extLst>
          </p:cNvPr>
          <p:cNvSpPr/>
          <p:nvPr/>
        </p:nvSpPr>
        <p:spPr>
          <a:xfrm>
            <a:off x="216000" y="279141"/>
            <a:ext cx="3635920"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itle 12">
            <a:extLst>
              <a:ext uri="{FF2B5EF4-FFF2-40B4-BE49-F238E27FC236}">
                <a16:creationId xmlns:a16="http://schemas.microsoft.com/office/drawing/2014/main" id="{485B6590-5EA4-ABA6-B4B7-88F65C3C4BAD}"/>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US" altLang="zh-CN" sz="2600" b="1" i="0" u="none" strike="noStrike" kern="1200" cap="none" spc="0" normalizeH="0" baseline="0" noProof="0" dirty="0">
                <a:ln>
                  <a:noFill/>
                </a:ln>
                <a:solidFill>
                  <a:prstClr val="black"/>
                </a:solidFill>
                <a:effectLst/>
                <a:uLnTx/>
                <a:uFillTx/>
                <a:latin typeface="Calibri"/>
                <a:ea typeface="宋体" panose="02010600030101010101" pitchFamily="2" charset="-122"/>
              </a:rPr>
              <a:t>Article Pages </a:t>
            </a: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文章页面</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Tree>
    <p:extLst>
      <p:ext uri="{BB962C8B-B14F-4D97-AF65-F5344CB8AC3E}">
        <p14:creationId xmlns:p14="http://schemas.microsoft.com/office/powerpoint/2010/main" val="1203272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 name="矩形 8">
            <a:extLst>
              <a:ext uri="{FF2B5EF4-FFF2-40B4-BE49-F238E27FC236}">
                <a16:creationId xmlns:a16="http://schemas.microsoft.com/office/drawing/2014/main" id="{6BC02E3F-DE12-59FA-4455-B1413890B617}"/>
              </a:ext>
            </a:extLst>
          </p:cNvPr>
          <p:cNvSpPr/>
          <p:nvPr/>
        </p:nvSpPr>
        <p:spPr>
          <a:xfrm>
            <a:off x="216000" y="279141"/>
            <a:ext cx="5292104"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itle 12">
            <a:extLst>
              <a:ext uri="{FF2B5EF4-FFF2-40B4-BE49-F238E27FC236}">
                <a16:creationId xmlns:a16="http://schemas.microsoft.com/office/drawing/2014/main" id="{5904D0E4-B840-40F5-AA41-811E908D0AF6}"/>
              </a:ext>
            </a:extLst>
          </p:cNvPr>
          <p:cNvSpPr txBox="1">
            <a:spLocks/>
          </p:cNvSpPr>
          <p:nvPr/>
        </p:nvSpPr>
        <p:spPr>
          <a:xfrm>
            <a:off x="467544" y="345954"/>
            <a:ext cx="525658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如何开启高级检索并收藏检索式？</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矩形 2">
            <a:extLst>
              <a:ext uri="{FF2B5EF4-FFF2-40B4-BE49-F238E27FC236}">
                <a16:creationId xmlns:a16="http://schemas.microsoft.com/office/drawing/2014/main" id="{4949F4C9-2772-034C-8024-6371999F3944}"/>
              </a:ext>
            </a:extLst>
          </p:cNvPr>
          <p:cNvSpPr/>
          <p:nvPr/>
        </p:nvSpPr>
        <p:spPr>
          <a:xfrm>
            <a:off x="539552" y="1513812"/>
            <a:ext cx="3096345" cy="1176046"/>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Step 1-</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简单检索</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在首页检索栏输入关键词或作者名。</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输入过程中触发的联想关键词，可提供相关性更高的检索结果。</a:t>
            </a:r>
          </a:p>
        </p:txBody>
      </p:sp>
      <p:pic>
        <p:nvPicPr>
          <p:cNvPr id="11" name="图片 10">
            <a:extLst>
              <a:ext uri="{FF2B5EF4-FFF2-40B4-BE49-F238E27FC236}">
                <a16:creationId xmlns:a16="http://schemas.microsoft.com/office/drawing/2014/main" id="{B05418EB-3850-F341-A29F-24D3306A9ED7}"/>
              </a:ext>
            </a:extLst>
          </p:cNvPr>
          <p:cNvPicPr>
            <a:picLocks noChangeAspect="1"/>
          </p:cNvPicPr>
          <p:nvPr/>
        </p:nvPicPr>
        <p:blipFill rotWithShape="1">
          <a:blip r:embed="rId3"/>
          <a:srcRect l="37115" t="12958" r="34558" b="56564"/>
          <a:stretch/>
        </p:blipFill>
        <p:spPr>
          <a:xfrm>
            <a:off x="4026904" y="1325684"/>
            <a:ext cx="4741347" cy="29509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7599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矩形 2">
            <a:extLst>
              <a:ext uri="{FF2B5EF4-FFF2-40B4-BE49-F238E27FC236}">
                <a16:creationId xmlns:a16="http://schemas.microsoft.com/office/drawing/2014/main" id="{4949F4C9-2772-034C-8024-6371999F3944}"/>
              </a:ext>
            </a:extLst>
          </p:cNvPr>
          <p:cNvSpPr/>
          <p:nvPr/>
        </p:nvSpPr>
        <p:spPr>
          <a:xfrm>
            <a:off x="539552" y="1439946"/>
            <a:ext cx="3168352" cy="1323779"/>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Step 2-</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筛选</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点击一次检索结果页面的</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Refine Search</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，展开高级检索条件，如检索词出现的位置、出版日期、期刊名称等。做好进一步筛选后，再次检索。</a:t>
            </a:r>
          </a:p>
        </p:txBody>
      </p:sp>
      <p:pic>
        <p:nvPicPr>
          <p:cNvPr id="7" name="图片 6">
            <a:extLst>
              <a:ext uri="{FF2B5EF4-FFF2-40B4-BE49-F238E27FC236}">
                <a16:creationId xmlns:a16="http://schemas.microsoft.com/office/drawing/2014/main" id="{A373E944-4BB8-C3DA-8C7B-C5E348708DD3}"/>
              </a:ext>
            </a:extLst>
          </p:cNvPr>
          <p:cNvPicPr>
            <a:picLocks noChangeAspect="1"/>
          </p:cNvPicPr>
          <p:nvPr/>
        </p:nvPicPr>
        <p:blipFill rotWithShape="1">
          <a:blip r:embed="rId3"/>
          <a:srcRect l="29184" t="24767" r="29931" b="4338"/>
          <a:stretch/>
        </p:blipFill>
        <p:spPr>
          <a:xfrm>
            <a:off x="4202439" y="885517"/>
            <a:ext cx="3609921" cy="3761783"/>
          </a:xfrm>
          <a:prstGeom prst="rect">
            <a:avLst/>
          </a:prstGeom>
          <a:ln>
            <a:noFill/>
          </a:ln>
          <a:effectLst>
            <a:outerShdw blurRad="292100" dist="139700" dir="2700000" algn="tl" rotWithShape="0">
              <a:srgbClr val="333333">
                <a:alpha val="65000"/>
              </a:srgbClr>
            </a:outerShdw>
          </a:effectLst>
        </p:spPr>
      </p:pic>
      <p:sp>
        <p:nvSpPr>
          <p:cNvPr id="12" name="矩形 11">
            <a:extLst>
              <a:ext uri="{FF2B5EF4-FFF2-40B4-BE49-F238E27FC236}">
                <a16:creationId xmlns:a16="http://schemas.microsoft.com/office/drawing/2014/main" id="{8AC58C3B-EEEC-398F-4613-F1AF644832DC}"/>
              </a:ext>
            </a:extLst>
          </p:cNvPr>
          <p:cNvSpPr/>
          <p:nvPr/>
        </p:nvSpPr>
        <p:spPr>
          <a:xfrm>
            <a:off x="216000" y="279141"/>
            <a:ext cx="5292104"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Title 12">
            <a:extLst>
              <a:ext uri="{FF2B5EF4-FFF2-40B4-BE49-F238E27FC236}">
                <a16:creationId xmlns:a16="http://schemas.microsoft.com/office/drawing/2014/main" id="{792F0C98-AB07-F92F-FA76-121A69BA0FD7}"/>
              </a:ext>
            </a:extLst>
          </p:cNvPr>
          <p:cNvSpPr txBox="1">
            <a:spLocks/>
          </p:cNvSpPr>
          <p:nvPr/>
        </p:nvSpPr>
        <p:spPr>
          <a:xfrm>
            <a:off x="467544" y="345954"/>
            <a:ext cx="525658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如何开启高级检索并收藏检索式？</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Tree>
    <p:extLst>
      <p:ext uri="{BB962C8B-B14F-4D97-AF65-F5344CB8AC3E}">
        <p14:creationId xmlns:p14="http://schemas.microsoft.com/office/powerpoint/2010/main" val="2683878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pic>
        <p:nvPicPr>
          <p:cNvPr id="11" name="图片 10">
            <a:extLst>
              <a:ext uri="{FF2B5EF4-FFF2-40B4-BE49-F238E27FC236}">
                <a16:creationId xmlns:a16="http://schemas.microsoft.com/office/drawing/2014/main" id="{4BA40D3E-51C6-D370-3063-B47276F48525}"/>
              </a:ext>
            </a:extLst>
          </p:cNvPr>
          <p:cNvPicPr>
            <a:picLocks noChangeAspect="1"/>
          </p:cNvPicPr>
          <p:nvPr/>
        </p:nvPicPr>
        <p:blipFill rotWithShape="1">
          <a:blip r:embed="rId3"/>
          <a:srcRect l="25559" t="22341" r="4369" b="55830"/>
          <a:stretch/>
        </p:blipFill>
        <p:spPr>
          <a:xfrm>
            <a:off x="1594571" y="950558"/>
            <a:ext cx="6729993" cy="1259856"/>
          </a:xfrm>
          <a:prstGeom prst="rect">
            <a:avLst/>
          </a:prstGeom>
          <a:ln w="12700">
            <a:solidFill>
              <a:schemeClr val="accent1">
                <a:shade val="15000"/>
              </a:schemeClr>
            </a:solidFill>
          </a:ln>
          <a:effectLst>
            <a:outerShdw blurRad="292100" dist="139700" dir="2700000" algn="tl" rotWithShape="0">
              <a:srgbClr val="333333">
                <a:alpha val="65000"/>
              </a:srgbClr>
            </a:outerShdw>
          </a:effectLst>
        </p:spPr>
      </p:pic>
      <p:pic>
        <p:nvPicPr>
          <p:cNvPr id="12" name="图片 11">
            <a:extLst>
              <a:ext uri="{FF2B5EF4-FFF2-40B4-BE49-F238E27FC236}">
                <a16:creationId xmlns:a16="http://schemas.microsoft.com/office/drawing/2014/main" id="{3304B8D3-0D54-4A62-C2EF-8F7409DCCC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7317" y="1757138"/>
            <a:ext cx="2382570" cy="2132735"/>
          </a:xfrm>
          <a:prstGeom prst="rect">
            <a:avLst/>
          </a:prstGeom>
          <a:ln w="12700">
            <a:noFill/>
          </a:ln>
          <a:effectLst>
            <a:outerShdw blurRad="292100" dist="139700" dir="2700000" algn="tl" rotWithShape="0">
              <a:srgbClr val="333333">
                <a:alpha val="65000"/>
              </a:srgbClr>
            </a:outerShdw>
          </a:effectLst>
        </p:spPr>
      </p:pic>
      <p:pic>
        <p:nvPicPr>
          <p:cNvPr id="13" name="图片 12">
            <a:extLst>
              <a:ext uri="{FF2B5EF4-FFF2-40B4-BE49-F238E27FC236}">
                <a16:creationId xmlns:a16="http://schemas.microsoft.com/office/drawing/2014/main" id="{390C4B94-FEBB-17BF-3A88-D0FABBBD8664}"/>
              </a:ext>
            </a:extLst>
          </p:cNvPr>
          <p:cNvPicPr>
            <a:picLocks noChangeAspect="1"/>
          </p:cNvPicPr>
          <p:nvPr/>
        </p:nvPicPr>
        <p:blipFill rotWithShape="1">
          <a:blip r:embed="rId5">
            <a:extLst>
              <a:ext uri="{28A0092B-C50C-407E-A947-70E740481C1C}">
                <a14:useLocalDpi xmlns:a14="http://schemas.microsoft.com/office/drawing/2010/main" val="0"/>
              </a:ext>
            </a:extLst>
          </a:blip>
          <a:srcRect t="5075" b="35301"/>
          <a:stretch/>
        </p:blipFill>
        <p:spPr>
          <a:xfrm>
            <a:off x="1115616" y="3756855"/>
            <a:ext cx="5474787" cy="745018"/>
          </a:xfrm>
          <a:prstGeom prst="rect">
            <a:avLst/>
          </a:prstGeom>
          <a:ln w="12700">
            <a:solidFill>
              <a:schemeClr val="accent1">
                <a:shade val="15000"/>
              </a:schemeClr>
            </a:solidFill>
          </a:ln>
          <a:effectLst>
            <a:outerShdw blurRad="292100" dist="139700" dir="2700000" algn="tl" rotWithShape="0">
              <a:srgbClr val="333333">
                <a:alpha val="65000"/>
              </a:srgbClr>
            </a:outerShdw>
          </a:effectLst>
        </p:spPr>
      </p:pic>
      <p:pic>
        <p:nvPicPr>
          <p:cNvPr id="14" name="图片 13">
            <a:extLst>
              <a:ext uri="{FF2B5EF4-FFF2-40B4-BE49-F238E27FC236}">
                <a16:creationId xmlns:a16="http://schemas.microsoft.com/office/drawing/2014/main" id="{E3EE2837-CA61-51F5-1798-F447B6E00CB4}"/>
              </a:ext>
            </a:extLst>
          </p:cNvPr>
          <p:cNvPicPr>
            <a:picLocks noChangeAspect="1"/>
          </p:cNvPicPr>
          <p:nvPr/>
        </p:nvPicPr>
        <p:blipFill rotWithShape="1">
          <a:blip r:embed="rId6">
            <a:extLst>
              <a:ext uri="{28A0092B-C50C-407E-A947-70E740481C1C}">
                <a14:useLocalDpi xmlns:a14="http://schemas.microsoft.com/office/drawing/2010/main" val="0"/>
              </a:ext>
            </a:extLst>
          </a:blip>
          <a:srcRect r="5833"/>
          <a:stretch/>
        </p:blipFill>
        <p:spPr>
          <a:xfrm>
            <a:off x="6678096" y="3772114"/>
            <a:ext cx="1677032" cy="714500"/>
          </a:xfrm>
          <a:prstGeom prst="rect">
            <a:avLst/>
          </a:prstGeom>
          <a:ln w="12700">
            <a:solidFill>
              <a:schemeClr val="accent1">
                <a:shade val="15000"/>
              </a:schemeClr>
            </a:solidFill>
          </a:ln>
          <a:effectLst>
            <a:outerShdw blurRad="292100" dist="139700" dir="2700000" algn="tl" rotWithShape="0">
              <a:srgbClr val="333333">
                <a:alpha val="65000"/>
              </a:srgbClr>
            </a:outerShdw>
          </a:effectLst>
        </p:spPr>
      </p:pic>
      <p:sp>
        <p:nvSpPr>
          <p:cNvPr id="3" name="矩形 2">
            <a:extLst>
              <a:ext uri="{FF2B5EF4-FFF2-40B4-BE49-F238E27FC236}">
                <a16:creationId xmlns:a16="http://schemas.microsoft.com/office/drawing/2014/main" id="{4949F4C9-2772-034C-8024-6371999F3944}"/>
              </a:ext>
            </a:extLst>
          </p:cNvPr>
          <p:cNvSpPr/>
          <p:nvPr/>
        </p:nvSpPr>
        <p:spPr>
          <a:xfrm>
            <a:off x="539552" y="2231873"/>
            <a:ext cx="3384376" cy="1545378"/>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Step 3-</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保存</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点击最终检索结果右上方的放大镜按钮，在弹出窗口为检索式命名并设置提醒频率。</a:t>
            </a:r>
            <a:endParaRPr lang="en-US" altLang="zh-CN" sz="1200" dirty="0">
              <a:solidFill>
                <a:schemeClr val="bg1"/>
              </a:solidFill>
              <a:uFill>
                <a:solidFill>
                  <a:srgbClr val="0039A6"/>
                </a:solidFill>
              </a:uFill>
              <a:latin typeface="Arial" panose="020B0604020202020204" pitchFamily="34" charset="0"/>
              <a:cs typeface="Arial" panose="020B0604020202020204" pitchFamily="34" charset="0"/>
            </a:endParaRP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点击</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Save search</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保存后，除了通过邮件查看该检索式的更新情况，您也可在检索结果和</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ACS ID</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账号后台的</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Saved Searches</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找到。</a:t>
            </a:r>
          </a:p>
        </p:txBody>
      </p:sp>
      <p:sp>
        <p:nvSpPr>
          <p:cNvPr id="15" name="矩形 14">
            <a:extLst>
              <a:ext uri="{FF2B5EF4-FFF2-40B4-BE49-F238E27FC236}">
                <a16:creationId xmlns:a16="http://schemas.microsoft.com/office/drawing/2014/main" id="{EB086B10-7C81-F1F8-9395-7BC2DDB0B2F8}"/>
              </a:ext>
            </a:extLst>
          </p:cNvPr>
          <p:cNvSpPr/>
          <p:nvPr/>
        </p:nvSpPr>
        <p:spPr>
          <a:xfrm>
            <a:off x="216000" y="279141"/>
            <a:ext cx="5292104"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Title 12">
            <a:extLst>
              <a:ext uri="{FF2B5EF4-FFF2-40B4-BE49-F238E27FC236}">
                <a16:creationId xmlns:a16="http://schemas.microsoft.com/office/drawing/2014/main" id="{EC43D58C-0017-7BF4-1020-C80DD7348030}"/>
              </a:ext>
            </a:extLst>
          </p:cNvPr>
          <p:cNvSpPr txBox="1">
            <a:spLocks/>
          </p:cNvSpPr>
          <p:nvPr/>
        </p:nvSpPr>
        <p:spPr>
          <a:xfrm>
            <a:off x="467544" y="345954"/>
            <a:ext cx="525658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如何开启高级检索并收藏检索式？</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spTree>
    <p:extLst>
      <p:ext uri="{BB962C8B-B14F-4D97-AF65-F5344CB8AC3E}">
        <p14:creationId xmlns:p14="http://schemas.microsoft.com/office/powerpoint/2010/main" val="274314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 name="矩形 8">
            <a:extLst>
              <a:ext uri="{FF2B5EF4-FFF2-40B4-BE49-F238E27FC236}">
                <a16:creationId xmlns:a16="http://schemas.microsoft.com/office/drawing/2014/main" id="{6BC02E3F-DE12-59FA-4455-B1413890B617}"/>
              </a:ext>
            </a:extLst>
          </p:cNvPr>
          <p:cNvSpPr/>
          <p:nvPr/>
        </p:nvSpPr>
        <p:spPr>
          <a:xfrm>
            <a:off x="216000" y="279141"/>
            <a:ext cx="1835720"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itle 12">
            <a:extLst>
              <a:ext uri="{FF2B5EF4-FFF2-40B4-BE49-F238E27FC236}">
                <a16:creationId xmlns:a16="http://schemas.microsoft.com/office/drawing/2014/main" id="{5904D0E4-B840-40F5-AA41-811E908D0AF6}"/>
              </a:ext>
            </a:extLst>
          </p:cNvPr>
          <p:cNvSpPr txBox="1">
            <a:spLocks/>
          </p:cNvSpPr>
          <p:nvPr/>
        </p:nvSpPr>
        <p:spPr>
          <a:xfrm>
            <a:off x="467544" y="345954"/>
            <a:ext cx="1512168"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远程访问</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3" name="矩形 2">
            <a:extLst>
              <a:ext uri="{FF2B5EF4-FFF2-40B4-BE49-F238E27FC236}">
                <a16:creationId xmlns:a16="http://schemas.microsoft.com/office/drawing/2014/main" id="{4949F4C9-2772-034C-8024-6371999F3944}"/>
              </a:ext>
            </a:extLst>
          </p:cNvPr>
          <p:cNvSpPr/>
          <p:nvPr/>
        </p:nvSpPr>
        <p:spPr>
          <a:xfrm>
            <a:off x="550980" y="1203598"/>
            <a:ext cx="3456384" cy="917513"/>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2020</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年起，</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ACS </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数据库加入</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CARSI</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，即“</a:t>
            </a:r>
            <a:r>
              <a:rPr lang="en-US" altLang="zh-CN" sz="1200" dirty="0" err="1">
                <a:solidFill>
                  <a:schemeClr val="bg1"/>
                </a:solidFill>
                <a:uFill>
                  <a:solidFill>
                    <a:srgbClr val="0039A6"/>
                  </a:solidFill>
                </a:uFill>
                <a:latin typeface="Arial" panose="020B0604020202020204" pitchFamily="34" charset="0"/>
                <a:cs typeface="Arial" panose="020B0604020202020204" pitchFamily="34" charset="0"/>
              </a:rPr>
              <a:t>Cernet</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统一认证与资源共享基础设施联盟”，向该联盟的成员高校提供行远程访问认证服务。</a:t>
            </a:r>
          </a:p>
        </p:txBody>
      </p:sp>
      <p:pic>
        <p:nvPicPr>
          <p:cNvPr id="7" name="图片 6">
            <a:extLst>
              <a:ext uri="{FF2B5EF4-FFF2-40B4-BE49-F238E27FC236}">
                <a16:creationId xmlns:a16="http://schemas.microsoft.com/office/drawing/2014/main" id="{811E5B37-0866-D89A-BA5F-A545B009BAB3}"/>
              </a:ext>
            </a:extLst>
          </p:cNvPr>
          <p:cNvPicPr>
            <a:picLocks noChangeAspect="1"/>
          </p:cNvPicPr>
          <p:nvPr/>
        </p:nvPicPr>
        <p:blipFill rotWithShape="1">
          <a:blip r:embed="rId3">
            <a:extLst>
              <a:ext uri="{28A0092B-C50C-407E-A947-70E740481C1C}">
                <a14:useLocalDpi xmlns:a14="http://schemas.microsoft.com/office/drawing/2010/main" val="0"/>
              </a:ext>
            </a:extLst>
          </a:blip>
          <a:srcRect l="41642"/>
          <a:stretch/>
        </p:blipFill>
        <p:spPr>
          <a:xfrm>
            <a:off x="4309651" y="718166"/>
            <a:ext cx="4283369" cy="3845655"/>
          </a:xfrm>
          <a:prstGeom prst="rect">
            <a:avLst/>
          </a:prstGeom>
          <a:ln w="12700">
            <a:solidFill>
              <a:schemeClr val="bg1"/>
            </a:solidFill>
          </a:ln>
        </p:spPr>
      </p:pic>
      <p:sp>
        <p:nvSpPr>
          <p:cNvPr id="15" name="矩形 14">
            <a:extLst>
              <a:ext uri="{FF2B5EF4-FFF2-40B4-BE49-F238E27FC236}">
                <a16:creationId xmlns:a16="http://schemas.microsoft.com/office/drawing/2014/main" id="{3ED66730-D857-1D98-3EA7-D8D7249349B9}"/>
              </a:ext>
            </a:extLst>
          </p:cNvPr>
          <p:cNvSpPr/>
          <p:nvPr/>
        </p:nvSpPr>
        <p:spPr>
          <a:xfrm>
            <a:off x="550980" y="2416426"/>
            <a:ext cx="3456384" cy="769781"/>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Step 1</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点击数据库首页右上角的“</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Find my institution</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15591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 name="矩形 8">
            <a:extLst>
              <a:ext uri="{FF2B5EF4-FFF2-40B4-BE49-F238E27FC236}">
                <a16:creationId xmlns:a16="http://schemas.microsoft.com/office/drawing/2014/main" id="{6BC02E3F-DE12-59FA-4455-B1413890B617}"/>
              </a:ext>
            </a:extLst>
          </p:cNvPr>
          <p:cNvSpPr/>
          <p:nvPr/>
        </p:nvSpPr>
        <p:spPr>
          <a:xfrm>
            <a:off x="216000" y="279141"/>
            <a:ext cx="1835720"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itle 12">
            <a:extLst>
              <a:ext uri="{FF2B5EF4-FFF2-40B4-BE49-F238E27FC236}">
                <a16:creationId xmlns:a16="http://schemas.microsoft.com/office/drawing/2014/main" id="{5904D0E4-B840-40F5-AA41-811E908D0AF6}"/>
              </a:ext>
            </a:extLst>
          </p:cNvPr>
          <p:cNvSpPr txBox="1">
            <a:spLocks/>
          </p:cNvSpPr>
          <p:nvPr/>
        </p:nvSpPr>
        <p:spPr>
          <a:xfrm>
            <a:off x="467544" y="345954"/>
            <a:ext cx="1512168"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远程访问</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5" name="矩形 14">
            <a:extLst>
              <a:ext uri="{FF2B5EF4-FFF2-40B4-BE49-F238E27FC236}">
                <a16:creationId xmlns:a16="http://schemas.microsoft.com/office/drawing/2014/main" id="{3ED66730-D857-1D98-3EA7-D8D7249349B9}"/>
              </a:ext>
            </a:extLst>
          </p:cNvPr>
          <p:cNvSpPr/>
          <p:nvPr/>
        </p:nvSpPr>
        <p:spPr>
          <a:xfrm>
            <a:off x="564133" y="1196570"/>
            <a:ext cx="3456384" cy="954447"/>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Step 2</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点击右侧的</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CARSI Federation</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展开已订购数据库的成员高校名单</a:t>
            </a:r>
          </a:p>
        </p:txBody>
      </p:sp>
      <p:pic>
        <p:nvPicPr>
          <p:cNvPr id="11" name="图片 10">
            <a:extLst>
              <a:ext uri="{FF2B5EF4-FFF2-40B4-BE49-F238E27FC236}">
                <a16:creationId xmlns:a16="http://schemas.microsoft.com/office/drawing/2014/main" id="{54EF5DE5-BDAA-BECE-6701-8C67A028E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133" y="2506501"/>
            <a:ext cx="8148305" cy="1772146"/>
          </a:xfrm>
          <a:prstGeom prst="rect">
            <a:avLst/>
          </a:prstGeom>
          <a:ln w="12700">
            <a:solidFill>
              <a:schemeClr val="bg1"/>
            </a:solidFill>
          </a:ln>
        </p:spPr>
      </p:pic>
    </p:spTree>
    <p:extLst>
      <p:ext uri="{BB962C8B-B14F-4D97-AF65-F5344CB8AC3E}">
        <p14:creationId xmlns:p14="http://schemas.microsoft.com/office/powerpoint/2010/main" val="2043225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 name="矩形 8">
            <a:extLst>
              <a:ext uri="{FF2B5EF4-FFF2-40B4-BE49-F238E27FC236}">
                <a16:creationId xmlns:a16="http://schemas.microsoft.com/office/drawing/2014/main" id="{6BC02E3F-DE12-59FA-4455-B1413890B617}"/>
              </a:ext>
            </a:extLst>
          </p:cNvPr>
          <p:cNvSpPr/>
          <p:nvPr/>
        </p:nvSpPr>
        <p:spPr>
          <a:xfrm>
            <a:off x="216000" y="279141"/>
            <a:ext cx="1835720"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itle 12">
            <a:extLst>
              <a:ext uri="{FF2B5EF4-FFF2-40B4-BE49-F238E27FC236}">
                <a16:creationId xmlns:a16="http://schemas.microsoft.com/office/drawing/2014/main" id="{5904D0E4-B840-40F5-AA41-811E908D0AF6}"/>
              </a:ext>
            </a:extLst>
          </p:cNvPr>
          <p:cNvSpPr txBox="1">
            <a:spLocks/>
          </p:cNvSpPr>
          <p:nvPr/>
        </p:nvSpPr>
        <p:spPr>
          <a:xfrm>
            <a:off x="467544" y="345954"/>
            <a:ext cx="1512168"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远程访问</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pic>
        <p:nvPicPr>
          <p:cNvPr id="7" name="图片 6">
            <a:extLst>
              <a:ext uri="{FF2B5EF4-FFF2-40B4-BE49-F238E27FC236}">
                <a16:creationId xmlns:a16="http://schemas.microsoft.com/office/drawing/2014/main" id="{FF0747C7-3418-98D3-E6FD-AA2255BD8B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566" y="535517"/>
            <a:ext cx="4166465" cy="4302082"/>
          </a:xfrm>
          <a:prstGeom prst="rect">
            <a:avLst/>
          </a:prstGeom>
          <a:ln w="12700">
            <a:solidFill>
              <a:schemeClr val="bg1"/>
            </a:solidFill>
          </a:ln>
        </p:spPr>
      </p:pic>
      <p:pic>
        <p:nvPicPr>
          <p:cNvPr id="12" name="图片 11">
            <a:extLst>
              <a:ext uri="{FF2B5EF4-FFF2-40B4-BE49-F238E27FC236}">
                <a16:creationId xmlns:a16="http://schemas.microsoft.com/office/drawing/2014/main" id="{1B70E1C8-A16F-2936-1B41-A155C63C5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5288" y="535517"/>
            <a:ext cx="2223224" cy="4302083"/>
          </a:xfrm>
          <a:prstGeom prst="rect">
            <a:avLst/>
          </a:prstGeom>
          <a:ln w="12700">
            <a:solidFill>
              <a:schemeClr val="bg1"/>
            </a:solidFill>
          </a:ln>
        </p:spPr>
      </p:pic>
      <p:sp>
        <p:nvSpPr>
          <p:cNvPr id="15" name="矩形 14">
            <a:extLst>
              <a:ext uri="{FF2B5EF4-FFF2-40B4-BE49-F238E27FC236}">
                <a16:creationId xmlns:a16="http://schemas.microsoft.com/office/drawing/2014/main" id="{3ED66730-D857-1D98-3EA7-D8D7249349B9}"/>
              </a:ext>
            </a:extLst>
          </p:cNvPr>
          <p:cNvSpPr/>
          <p:nvPr/>
        </p:nvSpPr>
        <p:spPr>
          <a:xfrm>
            <a:off x="465374" y="1131590"/>
            <a:ext cx="3456384" cy="954447"/>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Step 3</a:t>
            </a:r>
          </a:p>
          <a:p>
            <a:pPr marL="57150" algn="just" defTabSz="457200" eaLnBrk="0" hangingPunct="0">
              <a:spcBef>
                <a:spcPct val="20000"/>
              </a:spcBef>
              <a:defRPr/>
            </a:pP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点击所在学校的名称进入认证页面，登陆后即可在校外访问</a:t>
            </a:r>
            <a:r>
              <a:rPr lang="en-US" altLang="zh-CN" sz="1200" dirty="0">
                <a:solidFill>
                  <a:schemeClr val="bg1"/>
                </a:solidFill>
                <a:uFill>
                  <a:solidFill>
                    <a:srgbClr val="0039A6"/>
                  </a:solidFill>
                </a:uFill>
                <a:latin typeface="Arial" panose="020B0604020202020204" pitchFamily="34" charset="0"/>
                <a:cs typeface="Arial" panose="020B0604020202020204" pitchFamily="34" charset="0"/>
              </a:rPr>
              <a:t>ACS</a:t>
            </a:r>
            <a:r>
              <a:rPr lang="zh-CN" altLang="en-US" sz="1200" dirty="0">
                <a:solidFill>
                  <a:schemeClr val="bg1"/>
                </a:solidFill>
                <a:uFill>
                  <a:solidFill>
                    <a:srgbClr val="0039A6"/>
                  </a:solidFill>
                </a:uFill>
                <a:latin typeface="Arial" panose="020B0604020202020204" pitchFamily="34" charset="0"/>
                <a:cs typeface="Arial" panose="020B0604020202020204" pitchFamily="34" charset="0"/>
              </a:rPr>
              <a:t>电子期刊和图书资源</a:t>
            </a:r>
          </a:p>
        </p:txBody>
      </p:sp>
    </p:spTree>
    <p:extLst>
      <p:ext uri="{BB962C8B-B14F-4D97-AF65-F5344CB8AC3E}">
        <p14:creationId xmlns:p14="http://schemas.microsoft.com/office/powerpoint/2010/main" val="1949164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091958F-1AAD-5EF8-B8FA-50FCF3812301}"/>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 name="矩形 8">
            <a:extLst>
              <a:ext uri="{FF2B5EF4-FFF2-40B4-BE49-F238E27FC236}">
                <a16:creationId xmlns:a16="http://schemas.microsoft.com/office/drawing/2014/main" id="{6BC02E3F-DE12-59FA-4455-B1413890B617}"/>
              </a:ext>
            </a:extLst>
          </p:cNvPr>
          <p:cNvSpPr/>
          <p:nvPr/>
        </p:nvSpPr>
        <p:spPr>
          <a:xfrm>
            <a:off x="216000" y="279141"/>
            <a:ext cx="3131864"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itle 12">
            <a:extLst>
              <a:ext uri="{FF2B5EF4-FFF2-40B4-BE49-F238E27FC236}">
                <a16:creationId xmlns:a16="http://schemas.microsoft.com/office/drawing/2014/main" id="{5904D0E4-B840-40F5-AA41-811E908D0AF6}"/>
              </a:ext>
            </a:extLst>
          </p:cNvPr>
          <p:cNvSpPr txBox="1">
            <a:spLocks/>
          </p:cNvSpPr>
          <p:nvPr/>
        </p:nvSpPr>
        <p:spPr>
          <a:xfrm>
            <a:off x="467544" y="345954"/>
            <a:ext cx="2808312"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Calibri"/>
                <a:ea typeface="宋体" panose="02010600030101010101" pitchFamily="2" charset="-122"/>
              </a:rPr>
              <a:t>个人远程访问设置</a:t>
            </a:r>
            <a:endParaRPr kumimoji="0" lang="en-US" altLang="zh-CN" sz="2600" b="1"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6" name="图片 5">
            <a:extLst>
              <a:ext uri="{FF2B5EF4-FFF2-40B4-BE49-F238E27FC236}">
                <a16:creationId xmlns:a16="http://schemas.microsoft.com/office/drawing/2014/main" id="{672F58DE-6B74-D15E-F94D-84EE648F7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pic>
        <p:nvPicPr>
          <p:cNvPr id="3" name="图片 2">
            <a:extLst>
              <a:ext uri="{FF2B5EF4-FFF2-40B4-BE49-F238E27FC236}">
                <a16:creationId xmlns:a16="http://schemas.microsoft.com/office/drawing/2014/main" id="{90D25762-CB63-9F7B-5E59-B0BB41DA7698}"/>
              </a:ext>
            </a:extLst>
          </p:cNvPr>
          <p:cNvPicPr>
            <a:picLocks noChangeAspect="1"/>
          </p:cNvPicPr>
          <p:nvPr/>
        </p:nvPicPr>
        <p:blipFill rotWithShape="1">
          <a:blip r:embed="rId3"/>
          <a:srcRect l="1424" t="28474" r="4502" b="1468"/>
          <a:stretch/>
        </p:blipFill>
        <p:spPr>
          <a:xfrm>
            <a:off x="1331898" y="788742"/>
            <a:ext cx="7504871" cy="3343346"/>
          </a:xfrm>
          <a:prstGeom prst="rect">
            <a:avLst/>
          </a:prstGeom>
        </p:spPr>
      </p:pic>
      <p:sp>
        <p:nvSpPr>
          <p:cNvPr id="15" name="矩形 14">
            <a:extLst>
              <a:ext uri="{FF2B5EF4-FFF2-40B4-BE49-F238E27FC236}">
                <a16:creationId xmlns:a16="http://schemas.microsoft.com/office/drawing/2014/main" id="{3ED66730-D857-1D98-3EA7-D8D7249349B9}"/>
              </a:ext>
            </a:extLst>
          </p:cNvPr>
          <p:cNvSpPr/>
          <p:nvPr/>
        </p:nvSpPr>
        <p:spPr>
          <a:xfrm>
            <a:off x="477267" y="1203598"/>
            <a:ext cx="3456384" cy="862114"/>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l" defTabSz="409575" rtl="0" eaLnBrk="0" fontAlgn="base" latinLnBrk="0" hangingPunct="0">
              <a:lnSpc>
                <a:spcPct val="9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2022</a:t>
            </a:r>
            <a:r>
              <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年起，</a:t>
            </a: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ACS </a:t>
            </a:r>
            <a:r>
              <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数据库的个人远程访问设置更加简单。具体操作请见短视频：</a:t>
            </a:r>
            <a:endPar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409575" rtl="0" eaLnBrk="0" fontAlgn="base" latinLnBrk="0" hangingPunct="0">
              <a:lnSpc>
                <a:spcPct val="90000"/>
              </a:lnSpc>
              <a:spcBef>
                <a:spcPct val="0"/>
              </a:spcBef>
              <a:spcAft>
                <a:spcPct val="0"/>
              </a:spcAft>
              <a:buClrTx/>
              <a:buSzTx/>
              <a:buFontTx/>
              <a:buNone/>
              <a:tabLst/>
              <a:defRPr/>
            </a:pPr>
            <a:r>
              <a:rPr kumimoji="0" lang="en-US" altLang="zh-CN" sz="12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https://www.bilibili.com/video/BV1Yd4y1E7CY</a:t>
            </a:r>
          </a:p>
        </p:txBody>
      </p:sp>
      <p:sp>
        <p:nvSpPr>
          <p:cNvPr id="11" name="矩形 10">
            <a:extLst>
              <a:ext uri="{FF2B5EF4-FFF2-40B4-BE49-F238E27FC236}">
                <a16:creationId xmlns:a16="http://schemas.microsoft.com/office/drawing/2014/main" id="{B757655D-F3AC-524D-72CC-325E822B4148}"/>
              </a:ext>
            </a:extLst>
          </p:cNvPr>
          <p:cNvSpPr/>
          <p:nvPr/>
        </p:nvSpPr>
        <p:spPr>
          <a:xfrm>
            <a:off x="2691365" y="4296912"/>
            <a:ext cx="6145404" cy="695914"/>
          </a:xfrm>
          <a:prstGeom prst="rect">
            <a:avLst/>
          </a:prstGeom>
          <a:solidFill>
            <a:srgbClr val="FFC000">
              <a:alpha val="95000"/>
            </a:srgbClr>
          </a:solidFill>
          <a:ln w="19050">
            <a:no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r" defTabSz="409575" eaLnBrk="0" hangingPunct="0">
              <a:lnSpc>
                <a:spcPct val="90000"/>
              </a:lnSpc>
            </a:pPr>
            <a:r>
              <a:rPr lang="en-US" altLang="zh-CN" sz="1200" b="1" dirty="0">
                <a:solidFill>
                  <a:schemeClr val="bg1"/>
                </a:solidFill>
                <a:latin typeface="+mj-lt"/>
                <a:ea typeface="+mj-ea"/>
                <a:cs typeface="Times New Roman" pitchFamily="18" charset="0"/>
              </a:rPr>
              <a:t>* </a:t>
            </a:r>
            <a:r>
              <a:rPr lang="zh-CN" altLang="en-US" sz="1200" b="1" dirty="0">
                <a:solidFill>
                  <a:schemeClr val="bg1"/>
                </a:solidFill>
                <a:latin typeface="+mj-lt"/>
                <a:ea typeface="+mj-ea"/>
                <a:cs typeface="Times New Roman" pitchFamily="18" charset="0"/>
              </a:rPr>
              <a:t>设置后四个月内回到</a:t>
            </a:r>
            <a:r>
              <a:rPr lang="en-US" altLang="zh-CN" sz="1200" b="1" dirty="0">
                <a:solidFill>
                  <a:schemeClr val="bg1"/>
                </a:solidFill>
                <a:latin typeface="+mj-lt"/>
                <a:ea typeface="+mj-ea"/>
                <a:cs typeface="Times New Roman" pitchFamily="18" charset="0"/>
              </a:rPr>
              <a:t>IP</a:t>
            </a:r>
            <a:r>
              <a:rPr lang="zh-CN" altLang="en-US" sz="1200" b="1" dirty="0">
                <a:solidFill>
                  <a:schemeClr val="bg1"/>
                </a:solidFill>
                <a:latin typeface="+mj-lt"/>
                <a:ea typeface="+mj-ea"/>
                <a:cs typeface="Times New Roman" pitchFamily="18" charset="0"/>
              </a:rPr>
              <a:t>范围内再次认证！</a:t>
            </a:r>
            <a:endParaRPr lang="en-US" altLang="zh-CN" sz="1200" b="1" dirty="0">
              <a:solidFill>
                <a:schemeClr val="bg1"/>
              </a:solidFill>
              <a:latin typeface="+mj-lt"/>
              <a:ea typeface="+mj-ea"/>
              <a:cs typeface="Times New Roman" pitchFamily="18" charset="0"/>
            </a:endParaRPr>
          </a:p>
          <a:p>
            <a:pPr algn="r" defTabSz="409575" eaLnBrk="0" hangingPunct="0">
              <a:lnSpc>
                <a:spcPct val="90000"/>
              </a:lnSpc>
            </a:pPr>
            <a:r>
              <a:rPr lang="en-US" altLang="zh-CN" sz="1200" b="1" dirty="0">
                <a:solidFill>
                  <a:schemeClr val="bg1"/>
                </a:solidFill>
                <a:latin typeface="+mj-lt"/>
                <a:ea typeface="+mj-ea"/>
                <a:cs typeface="Times New Roman" pitchFamily="18" charset="0"/>
              </a:rPr>
              <a:t>* </a:t>
            </a:r>
            <a:r>
              <a:rPr lang="zh-CN" altLang="en-US" sz="1200" b="1" dirty="0">
                <a:solidFill>
                  <a:schemeClr val="bg1"/>
                </a:solidFill>
                <a:latin typeface="+mj-lt"/>
                <a:ea typeface="+mj-ea"/>
                <a:cs typeface="Times New Roman" pitchFamily="18" charset="0"/>
              </a:rPr>
              <a:t>请保护账号信息、合理利用远程访问功能并避免过量下载导致远程访问时用的</a:t>
            </a:r>
            <a:r>
              <a:rPr lang="en-US" altLang="zh-CN" sz="1200" b="1" dirty="0">
                <a:solidFill>
                  <a:schemeClr val="bg1"/>
                </a:solidFill>
                <a:latin typeface="+mj-lt"/>
                <a:ea typeface="+mj-ea"/>
                <a:cs typeface="Times New Roman" pitchFamily="18" charset="0"/>
              </a:rPr>
              <a:t>IP</a:t>
            </a:r>
            <a:r>
              <a:rPr lang="zh-CN" altLang="en-US" sz="1200" b="1" dirty="0">
                <a:solidFill>
                  <a:schemeClr val="bg1"/>
                </a:solidFill>
                <a:latin typeface="+mj-lt"/>
                <a:ea typeface="+mj-ea"/>
                <a:cs typeface="Times New Roman" pitchFamily="18" charset="0"/>
              </a:rPr>
              <a:t>被封。</a:t>
            </a:r>
            <a:endParaRPr lang="en-US" altLang="zh-CN" sz="1200" b="1" dirty="0">
              <a:solidFill>
                <a:schemeClr val="bg1"/>
              </a:solidFill>
              <a:latin typeface="+mj-lt"/>
              <a:ea typeface="+mj-ea"/>
              <a:cs typeface="Times New Roman" pitchFamily="18" charset="0"/>
            </a:endParaRPr>
          </a:p>
        </p:txBody>
      </p:sp>
    </p:spTree>
    <p:extLst>
      <p:ext uri="{BB962C8B-B14F-4D97-AF65-F5344CB8AC3E}">
        <p14:creationId xmlns:p14="http://schemas.microsoft.com/office/powerpoint/2010/main" val="578360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Picture 26">
            <a:extLst>
              <a:ext uri="{FF2B5EF4-FFF2-40B4-BE49-F238E27FC236}">
                <a16:creationId xmlns:a16="http://schemas.microsoft.com/office/drawing/2014/main" id="{7555E74E-E3C8-1582-1FFC-5D7BDF2855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6" name="矩形 5">
            <a:extLst>
              <a:ext uri="{FF2B5EF4-FFF2-40B4-BE49-F238E27FC236}">
                <a16:creationId xmlns:a16="http://schemas.microsoft.com/office/drawing/2014/main" id="{376DDFA8-EDB4-260A-2505-26BB44690B6A}"/>
              </a:ext>
            </a:extLst>
          </p:cNvPr>
          <p:cNvSpPr/>
          <p:nvPr/>
        </p:nvSpPr>
        <p:spPr>
          <a:xfrm>
            <a:off x="-2318" y="2258109"/>
            <a:ext cx="3638214" cy="648072"/>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
            <a:extLst>
              <a:ext uri="{FF2B5EF4-FFF2-40B4-BE49-F238E27FC236}">
                <a16:creationId xmlns:a16="http://schemas.microsoft.com/office/drawing/2014/main" id="{203FBED9-6A38-D6D4-17CF-0CE366FB3BFD}"/>
              </a:ext>
            </a:extLst>
          </p:cNvPr>
          <p:cNvSpPr txBox="1"/>
          <p:nvPr/>
        </p:nvSpPr>
        <p:spPr>
          <a:xfrm>
            <a:off x="467544" y="2283718"/>
            <a:ext cx="2880320" cy="584775"/>
          </a:xfrm>
          <a:prstGeom prst="rect">
            <a:avLst/>
          </a:prstGeom>
          <a:noFill/>
        </p:spPr>
        <p:txBody>
          <a:bodyPr wrap="square" rtlCol="0">
            <a:spAutoFit/>
          </a:bodyPr>
          <a:lstStyle/>
          <a:p>
            <a:r>
              <a:rPr lang="en-US" altLang="zh-CN"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a:t>
            </a:r>
            <a:r>
              <a:rPr lang="zh-CN"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资源介绍</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Picture 47">
            <a:extLst>
              <a:ext uri="{FF2B5EF4-FFF2-40B4-BE49-F238E27FC236}">
                <a16:creationId xmlns:a16="http://schemas.microsoft.com/office/drawing/2014/main" id="{3AA54A8C-9C04-4460-3AAD-50D7C800B9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339502"/>
            <a:ext cx="1963949" cy="325816"/>
          </a:xfrm>
          <a:prstGeom prst="rect">
            <a:avLst/>
          </a:prstGeom>
        </p:spPr>
      </p:pic>
      <p:pic>
        <p:nvPicPr>
          <p:cNvPr id="2" name="图片 1" descr="手机屏幕的截图&#10;&#10;低可信度描述已自动生成">
            <a:extLst>
              <a:ext uri="{FF2B5EF4-FFF2-40B4-BE49-F238E27FC236}">
                <a16:creationId xmlns:a16="http://schemas.microsoft.com/office/drawing/2014/main" id="{54548AD9-E765-E47E-1B5B-42DD3B6CB8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7668" y="195486"/>
            <a:ext cx="391892" cy="469832"/>
          </a:xfrm>
          <a:prstGeom prst="rect">
            <a:avLst/>
          </a:prstGeom>
        </p:spPr>
      </p:pic>
    </p:spTree>
    <p:extLst>
      <p:ext uri="{BB962C8B-B14F-4D97-AF65-F5344CB8AC3E}">
        <p14:creationId xmlns:p14="http://schemas.microsoft.com/office/powerpoint/2010/main" val="1662713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spc="-10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7">
            <a:extLst>
              <a:ext uri="{FF2B5EF4-FFF2-40B4-BE49-F238E27FC236}">
                <a16:creationId xmlns:a16="http://schemas.microsoft.com/office/drawing/2014/main" id="{2C2F8655-E4E2-FC53-217E-54085CCA61A2}"/>
              </a:ext>
            </a:extLst>
          </p:cNvPr>
          <p:cNvPicPr>
            <a:picLocks noChangeAspect="1"/>
          </p:cNvPicPr>
          <p:nvPr/>
        </p:nvPicPr>
        <p:blipFill rotWithShape="1">
          <a:blip r:embed="rId4">
            <a:extLst>
              <a:ext uri="{28A0092B-C50C-407E-A947-70E740481C1C}">
                <a14:useLocalDpi xmlns:a14="http://schemas.microsoft.com/office/drawing/2010/main" val="0"/>
              </a:ext>
            </a:extLst>
          </a:blip>
          <a:srcRect b="12963"/>
          <a:stretch/>
        </p:blipFill>
        <p:spPr>
          <a:xfrm>
            <a:off x="0" y="0"/>
            <a:ext cx="9151532" cy="5143500"/>
          </a:xfrm>
          <a:prstGeom prst="rect">
            <a:avLst/>
          </a:prstGeom>
        </p:spPr>
      </p:pic>
      <p:sp>
        <p:nvSpPr>
          <p:cNvPr id="10" name="TextBox 1">
            <a:extLst>
              <a:ext uri="{FF2B5EF4-FFF2-40B4-BE49-F238E27FC236}">
                <a16:creationId xmlns:a16="http://schemas.microsoft.com/office/drawing/2014/main" id="{965B8F7C-FA30-01CE-4CDD-2C96F50FC590}"/>
              </a:ext>
            </a:extLst>
          </p:cNvPr>
          <p:cNvSpPr txBox="1"/>
          <p:nvPr/>
        </p:nvSpPr>
        <p:spPr>
          <a:xfrm>
            <a:off x="392434" y="360629"/>
            <a:ext cx="8441233" cy="523220"/>
          </a:xfrm>
          <a:prstGeom prst="rect">
            <a:avLst/>
          </a:prstGeom>
          <a:noFill/>
        </p:spPr>
        <p:txBody>
          <a:bodyPr wrap="square" rtlCol="0">
            <a:sp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Publications </a:t>
            </a:r>
            <a:r>
              <a:rPr lang="zh-CN" altLang="en-US" sz="28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数据库资源</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extBox 1">
            <a:extLst>
              <a:ext uri="{FF2B5EF4-FFF2-40B4-BE49-F238E27FC236}">
                <a16:creationId xmlns:a16="http://schemas.microsoft.com/office/drawing/2014/main" id="{AA65ACE3-CFEC-42E6-4A16-9FCCEDC960E5}"/>
              </a:ext>
            </a:extLst>
          </p:cNvPr>
          <p:cNvSpPr txBox="1"/>
          <p:nvPr/>
        </p:nvSpPr>
        <p:spPr>
          <a:xfrm>
            <a:off x="392434" y="883849"/>
            <a:ext cx="3492905" cy="338554"/>
          </a:xfrm>
          <a:prstGeom prst="rect">
            <a:avLst/>
          </a:prstGeom>
          <a:noFill/>
        </p:spPr>
        <p:txBody>
          <a:bodyPr wrap="square" rtlCol="0">
            <a:spAutoFit/>
          </a:bodyPr>
          <a:lstStyle/>
          <a:p>
            <a:r>
              <a:rPr lang="en-US" sz="1600" i="1" u="sng" dirty="0">
                <a:solidFill>
                  <a:srgbClr val="FFC000"/>
                </a:solidFill>
                <a:latin typeface="Arial" panose="020B0604020202020204" pitchFamily="34" charset="0"/>
                <a:cs typeface="Arial" panose="020B0604020202020204" pitchFamily="34" charset="0"/>
              </a:rPr>
              <a:t>https://pubs.acs.org</a:t>
            </a:r>
          </a:p>
        </p:txBody>
      </p:sp>
      <p:pic>
        <p:nvPicPr>
          <p:cNvPr id="16" name="图片 15">
            <a:extLst>
              <a:ext uri="{FF2B5EF4-FFF2-40B4-BE49-F238E27FC236}">
                <a16:creationId xmlns:a16="http://schemas.microsoft.com/office/drawing/2014/main" id="{DBAF2DF4-830D-3A6A-3E03-A19D264E72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1518" y="2844998"/>
            <a:ext cx="1336988" cy="1392193"/>
          </a:xfrm>
          <a:prstGeom prst="rect">
            <a:avLst/>
          </a:prstGeom>
        </p:spPr>
      </p:pic>
      <p:sp>
        <p:nvSpPr>
          <p:cNvPr id="17" name="TextBox 1">
            <a:extLst>
              <a:ext uri="{FF2B5EF4-FFF2-40B4-BE49-F238E27FC236}">
                <a16:creationId xmlns:a16="http://schemas.microsoft.com/office/drawing/2014/main" id="{B161BEFC-0128-7219-C378-1E73525C278F}"/>
              </a:ext>
            </a:extLst>
          </p:cNvPr>
          <p:cNvSpPr txBox="1"/>
          <p:nvPr/>
        </p:nvSpPr>
        <p:spPr>
          <a:xfrm>
            <a:off x="5652158" y="4209267"/>
            <a:ext cx="1512168" cy="523220"/>
          </a:xfrm>
          <a:prstGeom prst="rect">
            <a:avLst/>
          </a:prstGeom>
          <a:noFill/>
        </p:spPr>
        <p:txBody>
          <a:bodyPr wrap="square" rtlCol="0">
            <a:spAutoFit/>
          </a:bodyPr>
          <a:lstStyle/>
          <a:p>
            <a:pPr algn="ctr"/>
            <a:r>
              <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试剂化学品</a:t>
            </a:r>
            <a:endParaRPr lang="en-US" altLang="zh-CN"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参考工具书</a:t>
            </a:r>
            <a:endPar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TextBox 1">
            <a:extLst>
              <a:ext uri="{FF2B5EF4-FFF2-40B4-BE49-F238E27FC236}">
                <a16:creationId xmlns:a16="http://schemas.microsoft.com/office/drawing/2014/main" id="{D9EAD23D-10F0-50F9-6D6C-A8B0A745093D}"/>
              </a:ext>
            </a:extLst>
          </p:cNvPr>
          <p:cNvSpPr txBox="1"/>
          <p:nvPr/>
        </p:nvSpPr>
        <p:spPr>
          <a:xfrm>
            <a:off x="3967897" y="4208231"/>
            <a:ext cx="1248051" cy="523220"/>
          </a:xfrm>
          <a:prstGeom prst="rect">
            <a:avLst/>
          </a:prstGeom>
          <a:noFill/>
        </p:spPr>
        <p:txBody>
          <a:bodyPr wrap="square" rtlCol="0">
            <a:spAutoFit/>
          </a:bodyPr>
          <a:lstStyle/>
          <a:p>
            <a:pPr algn="ctr"/>
            <a:r>
              <a:rPr lang="en-US" altLang="zh-CN"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C&amp;EN </a:t>
            </a: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化学与工程新闻</a:t>
            </a:r>
            <a:endPar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2" name="Picture 11">
            <a:extLst>
              <a:ext uri="{FF2B5EF4-FFF2-40B4-BE49-F238E27FC236}">
                <a16:creationId xmlns:a16="http://schemas.microsoft.com/office/drawing/2014/main" id="{6F9E388E-E695-B5D8-EE45-4E28F90068DC}"/>
              </a:ext>
            </a:extLst>
          </p:cNvPr>
          <p:cNvPicPr>
            <a:picLocks noChangeAspect="1"/>
          </p:cNvPicPr>
          <p:nvPr/>
        </p:nvPicPr>
        <p:blipFill>
          <a:blip r:embed="rId6"/>
          <a:stretch>
            <a:fillRect/>
          </a:stretch>
        </p:blipFill>
        <p:spPr>
          <a:xfrm>
            <a:off x="7595451" y="1336110"/>
            <a:ext cx="972275" cy="789566"/>
          </a:xfrm>
          <a:prstGeom prst="rect">
            <a:avLst/>
          </a:prstGeom>
        </p:spPr>
      </p:pic>
      <p:pic>
        <p:nvPicPr>
          <p:cNvPr id="24" name="图片 23">
            <a:extLst>
              <a:ext uri="{FF2B5EF4-FFF2-40B4-BE49-F238E27FC236}">
                <a16:creationId xmlns:a16="http://schemas.microsoft.com/office/drawing/2014/main" id="{FDF2B918-A055-CA4A-0E0A-03D97D730B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407" y="3019919"/>
            <a:ext cx="753870" cy="1089666"/>
          </a:xfrm>
          <a:prstGeom prst="rect">
            <a:avLst/>
          </a:prstGeom>
        </p:spPr>
      </p:pic>
      <p:sp>
        <p:nvSpPr>
          <p:cNvPr id="29" name="TextBox 1">
            <a:extLst>
              <a:ext uri="{FF2B5EF4-FFF2-40B4-BE49-F238E27FC236}">
                <a16:creationId xmlns:a16="http://schemas.microsoft.com/office/drawing/2014/main" id="{A5A2D6FF-8218-940C-2D99-E5E7069785B1}"/>
              </a:ext>
            </a:extLst>
          </p:cNvPr>
          <p:cNvSpPr txBox="1"/>
          <p:nvPr/>
        </p:nvSpPr>
        <p:spPr>
          <a:xfrm>
            <a:off x="7373686" y="4209267"/>
            <a:ext cx="1368153" cy="523220"/>
          </a:xfrm>
          <a:prstGeom prst="rect">
            <a:avLst/>
          </a:prstGeom>
          <a:noFill/>
        </p:spPr>
        <p:txBody>
          <a:bodyPr wrap="square" rtlCol="0">
            <a:spAutoFit/>
          </a:bodyPr>
          <a:lstStyle/>
          <a:p>
            <a:pPr algn="ctr"/>
            <a:r>
              <a:rPr lang="en-US" altLang="zh-CN"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Guide</a:t>
            </a:r>
          </a:p>
          <a:p>
            <a:pPr algn="ct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学术交流指南</a:t>
            </a:r>
            <a:endPar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2" name="TextBox 1">
            <a:extLst>
              <a:ext uri="{FF2B5EF4-FFF2-40B4-BE49-F238E27FC236}">
                <a16:creationId xmlns:a16="http://schemas.microsoft.com/office/drawing/2014/main" id="{FAA5F96B-399E-9900-6C9B-1BFDD02676D8}"/>
              </a:ext>
            </a:extLst>
          </p:cNvPr>
          <p:cNvSpPr txBox="1"/>
          <p:nvPr/>
        </p:nvSpPr>
        <p:spPr>
          <a:xfrm>
            <a:off x="5633897" y="2298910"/>
            <a:ext cx="1512168" cy="523220"/>
          </a:xfrm>
          <a:prstGeom prst="rect">
            <a:avLst/>
          </a:prstGeom>
          <a:noFill/>
        </p:spPr>
        <p:txBody>
          <a:bodyPr wrap="square" rtlCol="0">
            <a:spAutoFit/>
          </a:bodyPr>
          <a:lstStyle/>
          <a:p>
            <a:pPr algn="ctr"/>
            <a:r>
              <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eBooks</a:t>
            </a:r>
          </a:p>
          <a:p>
            <a:pPr algn="ct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电子图书</a:t>
            </a:r>
            <a:endPar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3" name="TextBox 1">
            <a:extLst>
              <a:ext uri="{FF2B5EF4-FFF2-40B4-BE49-F238E27FC236}">
                <a16:creationId xmlns:a16="http://schemas.microsoft.com/office/drawing/2014/main" id="{6C8622C4-6EE8-4FC3-801E-BF694614B9D2}"/>
              </a:ext>
            </a:extLst>
          </p:cNvPr>
          <p:cNvSpPr txBox="1"/>
          <p:nvPr/>
        </p:nvSpPr>
        <p:spPr>
          <a:xfrm>
            <a:off x="7325506" y="2298910"/>
            <a:ext cx="1512168" cy="523220"/>
          </a:xfrm>
          <a:prstGeom prst="rect">
            <a:avLst/>
          </a:prstGeom>
          <a:noFill/>
        </p:spPr>
        <p:txBody>
          <a:bodyPr wrap="square" rtlCol="0">
            <a:spAutoFit/>
          </a:bodyPr>
          <a:lstStyle/>
          <a:p>
            <a:pPr algn="ctr"/>
            <a:r>
              <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In Focus</a:t>
            </a:r>
          </a:p>
          <a:p>
            <a:pPr algn="ct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系列电子书</a:t>
            </a:r>
            <a:endPar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9" name="TextBox 1">
            <a:extLst>
              <a:ext uri="{FF2B5EF4-FFF2-40B4-BE49-F238E27FC236}">
                <a16:creationId xmlns:a16="http://schemas.microsoft.com/office/drawing/2014/main" id="{D60F4985-CB9A-88A1-AF7E-4B433F2C991F}"/>
              </a:ext>
            </a:extLst>
          </p:cNvPr>
          <p:cNvSpPr txBox="1"/>
          <p:nvPr/>
        </p:nvSpPr>
        <p:spPr>
          <a:xfrm>
            <a:off x="3859666" y="2297874"/>
            <a:ext cx="1512168" cy="523220"/>
          </a:xfrm>
          <a:prstGeom prst="rect">
            <a:avLst/>
          </a:prstGeom>
          <a:noFill/>
        </p:spPr>
        <p:txBody>
          <a:bodyPr wrap="square" rtlCol="0">
            <a:spAutoFit/>
          </a:bodyPr>
          <a:lstStyle/>
          <a:p>
            <a:pPr algn="ctr"/>
            <a:r>
              <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Journals</a:t>
            </a:r>
          </a:p>
          <a:p>
            <a:pPr algn="ctr"/>
            <a:r>
              <a:rPr lang="zh-CN" alt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电子期刊</a:t>
            </a:r>
            <a:endParaRPr lang="en-US" sz="140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2" name="图片 41" descr="图片包含 图形用户界面&#10;&#10;描述已自动生成">
            <a:extLst>
              <a:ext uri="{FF2B5EF4-FFF2-40B4-BE49-F238E27FC236}">
                <a16:creationId xmlns:a16="http://schemas.microsoft.com/office/drawing/2014/main" id="{79A86643-CF3A-144B-08D7-FBBD0783FD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868165">
            <a:off x="3996674" y="1159196"/>
            <a:ext cx="753871" cy="1000082"/>
          </a:xfrm>
          <a:prstGeom prst="rect">
            <a:avLst/>
          </a:prstGeom>
          <a:ln w="6350">
            <a:solidFill>
              <a:schemeClr val="bg1">
                <a:lumMod val="65000"/>
                <a:lumOff val="35000"/>
              </a:schemeClr>
            </a:solidFill>
          </a:ln>
        </p:spPr>
      </p:pic>
      <p:pic>
        <p:nvPicPr>
          <p:cNvPr id="43" name="图片 42">
            <a:extLst>
              <a:ext uri="{FF2B5EF4-FFF2-40B4-BE49-F238E27FC236}">
                <a16:creationId xmlns:a16="http://schemas.microsoft.com/office/drawing/2014/main" id="{D2BD5BE5-0D2F-9331-285C-8AEF9650CFC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841977">
            <a:off x="4483675" y="1198436"/>
            <a:ext cx="749523" cy="1000082"/>
          </a:xfrm>
          <a:prstGeom prst="rect">
            <a:avLst/>
          </a:prstGeom>
          <a:ln w="6350">
            <a:solidFill>
              <a:schemeClr val="bg1">
                <a:lumMod val="50000"/>
                <a:lumOff val="50000"/>
              </a:schemeClr>
            </a:solidFill>
          </a:ln>
        </p:spPr>
      </p:pic>
      <p:sp>
        <p:nvSpPr>
          <p:cNvPr id="44" name="TextBox 1">
            <a:extLst>
              <a:ext uri="{FF2B5EF4-FFF2-40B4-BE49-F238E27FC236}">
                <a16:creationId xmlns:a16="http://schemas.microsoft.com/office/drawing/2014/main" id="{62D9DF08-78F0-1F68-67F8-8E7EECADB875}"/>
              </a:ext>
            </a:extLst>
          </p:cNvPr>
          <p:cNvSpPr txBox="1"/>
          <p:nvPr/>
        </p:nvSpPr>
        <p:spPr>
          <a:xfrm>
            <a:off x="386923" y="1407464"/>
            <a:ext cx="3315828" cy="2800767"/>
          </a:xfrm>
          <a:prstGeom prst="rect">
            <a:avLst/>
          </a:prstGeom>
          <a:noFill/>
        </p:spPr>
        <p:txBody>
          <a:bodyPr wrap="square" rtlCol="0">
            <a:spAutoFit/>
          </a:bodyPr>
          <a:lstStyle/>
          <a:p>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美国化学会成立于 </a:t>
            </a:r>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1876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年，现已成为世界上最大的科技学协会之一，拥有超过 </a:t>
            </a:r>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15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万会员。</a:t>
            </a:r>
            <a:endPar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数据库学术资源包含</a:t>
            </a:r>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80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多种电子期刊，</a:t>
            </a:r>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1700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多本电子图书，化学与工程新闻，试剂参考工具书，写作指南等。</a:t>
            </a:r>
            <a:endPar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全库文章超过 </a:t>
            </a:r>
            <a:r>
              <a:rPr lang="en-US" altLang="zh-CN" sz="1600" kern="0" spc="-1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150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万篇，涵盖了 </a:t>
            </a:r>
            <a:r>
              <a:rPr lang="en-US" altLang="zh-CN"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20 </a:t>
            </a:r>
            <a:r>
              <a:rPr lang="zh-CN" alt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多个与化学相关的研究领域。</a:t>
            </a:r>
            <a:endParaRPr lang="en-US" sz="1600"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5" name="图片 44">
            <a:extLst>
              <a:ext uri="{FF2B5EF4-FFF2-40B4-BE49-F238E27FC236}">
                <a16:creationId xmlns:a16="http://schemas.microsoft.com/office/drawing/2014/main" id="{90CF622A-B8B6-8DB7-8E58-D8C9FAE15F7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pic>
        <p:nvPicPr>
          <p:cNvPr id="5" name="Graphic 24">
            <a:extLst>
              <a:ext uri="{FF2B5EF4-FFF2-40B4-BE49-F238E27FC236}">
                <a16:creationId xmlns:a16="http://schemas.microsoft.com/office/drawing/2014/main" id="{5730AACC-7977-26B3-A57A-9CC31EBECF7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5736592" y="1336110"/>
            <a:ext cx="1340472" cy="682134"/>
          </a:xfrm>
          <a:prstGeom prst="rect">
            <a:avLst/>
          </a:prstGeom>
        </p:spPr>
      </p:pic>
      <p:pic>
        <p:nvPicPr>
          <p:cNvPr id="7" name="图片 6">
            <a:extLst>
              <a:ext uri="{FF2B5EF4-FFF2-40B4-BE49-F238E27FC236}">
                <a16:creationId xmlns:a16="http://schemas.microsoft.com/office/drawing/2014/main" id="{138E7119-A0CA-8452-5941-0CA2C731C39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04564" y="2931348"/>
            <a:ext cx="753872" cy="1089666"/>
          </a:xfrm>
          <a:prstGeom prst="rect">
            <a:avLst/>
          </a:prstGeom>
        </p:spPr>
      </p:pic>
      <p:pic>
        <p:nvPicPr>
          <p:cNvPr id="12" name="图片 11">
            <a:extLst>
              <a:ext uri="{FF2B5EF4-FFF2-40B4-BE49-F238E27FC236}">
                <a16:creationId xmlns:a16="http://schemas.microsoft.com/office/drawing/2014/main" id="{AE5BE705-DF2A-7095-E0C4-EEA081BAF5D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54376" y="3072398"/>
            <a:ext cx="753873" cy="1084736"/>
          </a:xfrm>
          <a:prstGeom prst="rect">
            <a:avLst/>
          </a:prstGeom>
        </p:spPr>
      </p:pic>
    </p:spTree>
    <p:extLst>
      <p:ext uri="{BB962C8B-B14F-4D97-AF65-F5344CB8AC3E}">
        <p14:creationId xmlns:p14="http://schemas.microsoft.com/office/powerpoint/2010/main" val="2265885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7">
            <a:extLst>
              <a:ext uri="{FF2B5EF4-FFF2-40B4-BE49-F238E27FC236}">
                <a16:creationId xmlns:a16="http://schemas.microsoft.com/office/drawing/2014/main" id="{2C2F8655-E4E2-FC53-217E-54085CCA61A2}"/>
              </a:ext>
            </a:extLst>
          </p:cNvPr>
          <p:cNvPicPr>
            <a:picLocks noChangeAspect="1"/>
          </p:cNvPicPr>
          <p:nvPr/>
        </p:nvPicPr>
        <p:blipFill rotWithShape="1">
          <a:blip r:embed="rId3">
            <a:extLst>
              <a:ext uri="{28A0092B-C50C-407E-A947-70E740481C1C}">
                <a14:useLocalDpi xmlns:a14="http://schemas.microsoft.com/office/drawing/2010/main" val="0"/>
              </a:ext>
            </a:extLst>
          </a:blip>
          <a:srcRect b="12963"/>
          <a:stretch/>
        </p:blipFill>
        <p:spPr>
          <a:xfrm>
            <a:off x="0" y="0"/>
            <a:ext cx="9151532" cy="5143500"/>
          </a:xfrm>
          <a:prstGeom prst="rect">
            <a:avLst/>
          </a:prstGeom>
        </p:spPr>
      </p:pic>
      <p:pic>
        <p:nvPicPr>
          <p:cNvPr id="9" name="图片 8">
            <a:extLst>
              <a:ext uri="{FF2B5EF4-FFF2-40B4-BE49-F238E27FC236}">
                <a16:creationId xmlns:a16="http://schemas.microsoft.com/office/drawing/2014/main" id="{660E5DAE-F28B-95E3-74DE-C9169A170E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251443"/>
            <a:ext cx="1584918" cy="270194"/>
          </a:xfrm>
          <a:prstGeom prst="rect">
            <a:avLst/>
          </a:prstGeom>
        </p:spPr>
      </p:pic>
      <p:sp>
        <p:nvSpPr>
          <p:cNvPr id="5" name="Title 1">
            <a:extLst>
              <a:ext uri="{FF2B5EF4-FFF2-40B4-BE49-F238E27FC236}">
                <a16:creationId xmlns:a16="http://schemas.microsoft.com/office/drawing/2014/main" id="{E6DDA091-A98F-CDF5-0571-D6F30943FE4D}"/>
              </a:ext>
            </a:extLst>
          </p:cNvPr>
          <p:cNvSpPr txBox="1">
            <a:spLocks/>
          </p:cNvSpPr>
          <p:nvPr/>
        </p:nvSpPr>
        <p:spPr>
          <a:xfrm>
            <a:off x="575556" y="279131"/>
            <a:ext cx="7992888" cy="649016"/>
          </a:xfrm>
          <a:prstGeom prst="rect">
            <a:avLst/>
          </a:prstGeom>
        </p:spPr>
        <p:txBody>
          <a:bodyPr lIns="0" tIns="0" rIns="0" bIns="0"/>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gn="ctr"/>
            <a:r>
              <a:rPr lang="en-US" sz="2400" dirty="0">
                <a:solidFill>
                  <a:schemeClr val="tx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WE COVER EVERY </a:t>
            </a:r>
          </a:p>
          <a:p>
            <a:pPr algn="ctr"/>
            <a:r>
              <a:rPr lang="en-US" sz="2400" dirty="0">
                <a:solidFill>
                  <a:schemeClr val="tx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ASPECT OF CHEMISTRY</a:t>
            </a:r>
          </a:p>
        </p:txBody>
      </p:sp>
      <p:sp>
        <p:nvSpPr>
          <p:cNvPr id="7" name="Title 2">
            <a:extLst>
              <a:ext uri="{FF2B5EF4-FFF2-40B4-BE49-F238E27FC236}">
                <a16:creationId xmlns:a16="http://schemas.microsoft.com/office/drawing/2014/main" id="{DCD4FBCA-C85E-5F82-030E-5588D0C6D128}"/>
              </a:ext>
            </a:extLst>
          </p:cNvPr>
          <p:cNvSpPr>
            <a:spLocks noGrp="1"/>
          </p:cNvSpPr>
          <p:nvPr/>
        </p:nvSpPr>
        <p:spPr bwMode="auto">
          <a:xfrm>
            <a:off x="575556" y="1027487"/>
            <a:ext cx="8244916" cy="1296144"/>
          </a:xfrm>
          <a:prstGeom prst="rect">
            <a:avLst/>
          </a:prstGeom>
          <a:noFill/>
          <a:ln w="9525">
            <a:noFill/>
            <a:miter lim="800000"/>
            <a:headEnd/>
            <a:tailEnd/>
          </a:ln>
        </p:spPr>
        <p:txBody>
          <a:bodyPr anchor="ctr"/>
          <a:lstStyle/>
          <a:p>
            <a:pPr defTabSz="457200" eaLnBrk="0" hangingPunct="0"/>
            <a:r>
              <a:rPr lang="en-US" altLang="zh-CN"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的很多期刊是跨学科的，涵盖了广泛的研究领域课题的前沿研究成果。</a:t>
            </a:r>
            <a:endParaRPr lang="en-US" altLang="zh-CN"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defTabSz="457200" eaLnBrk="0" hangingPunct="0"/>
            <a:r>
              <a:rPr lang="zh-CN" altLang="en-US"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研究需要寻求的答案可能不仅限于一种 </a:t>
            </a:r>
            <a:r>
              <a:rPr lang="en-US" altLang="zh-CN"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期刊。</a:t>
            </a:r>
            <a:endParaRPr lang="en-US" altLang="zh-CN"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defTabSz="457200" eaLnBrk="0" hangingPunct="0"/>
            <a:endParaRPr lang="zh-CN" altLang="en-US"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defTabSz="457200" eaLnBrk="0" hangingPunct="0"/>
            <a:r>
              <a:rPr lang="en-US" altLang="zh-CN"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期刊涵盖的学科领域包括但不限于：</a:t>
            </a:r>
            <a:endParaRPr lang="en-US" altLang="zh-CN" kern="0" spc="-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4FE556A6-3683-8780-6039-D5E98D650286}"/>
              </a:ext>
            </a:extLst>
          </p:cNvPr>
          <p:cNvSpPr txBox="1"/>
          <p:nvPr/>
        </p:nvSpPr>
        <p:spPr>
          <a:xfrm>
            <a:off x="683568" y="2571750"/>
            <a:ext cx="7776864" cy="2123658"/>
          </a:xfrm>
          <a:prstGeom prst="rect">
            <a:avLst/>
          </a:prstGeom>
          <a:solidFill>
            <a:srgbClr val="FFC000">
              <a:alpha val="90000"/>
            </a:srgbClr>
          </a:solidFill>
        </p:spPr>
        <p:txBody>
          <a:bodyPr wrap="square" rtlCol="0">
            <a:spAutoFit/>
          </a:bodyPr>
          <a:lstStyle/>
          <a:p>
            <a:pPr marL="285750" indent="-285750" algn="ctr">
              <a:buFont typeface="Arial" panose="020B0604020202020204" pitchFamily="34" charset="0"/>
              <a:buChar char="•"/>
            </a:pPr>
            <a:r>
              <a:rPr lang="zh-CN" altLang="en-US" sz="1600" b="1" dirty="0">
                <a:solidFill>
                  <a:schemeClr val="bg1"/>
                </a:solidFill>
                <a:latin typeface="Georgia" pitchFamily="18" charset="0"/>
              </a:rPr>
              <a:t>传统化学二级学科及相关</a:t>
            </a:r>
            <a:r>
              <a:rPr lang="zh-CN" altLang="en-US" sz="1600" b="1" dirty="0" smtClean="0">
                <a:solidFill>
                  <a:schemeClr val="bg1"/>
                </a:solidFill>
                <a:latin typeface="Georgia" pitchFamily="18" charset="0"/>
              </a:rPr>
              <a:t>学科</a:t>
            </a:r>
            <a:endParaRPr lang="en-US" altLang="zh-CN" sz="1600" b="1" dirty="0">
              <a:solidFill>
                <a:schemeClr val="bg1"/>
              </a:solidFill>
              <a:latin typeface="Georgia" pitchFamily="18" charset="0"/>
            </a:endParaRPr>
          </a:p>
          <a:p>
            <a:pPr algn="ctr">
              <a:spcBef>
                <a:spcPct val="20000"/>
              </a:spcBef>
            </a:pPr>
            <a:r>
              <a:rPr lang="zh-CN" altLang="en-US" sz="1400" dirty="0">
                <a:solidFill>
                  <a:schemeClr val="bg1"/>
                </a:solidFill>
                <a:latin typeface="+mn-ea"/>
              </a:rPr>
              <a:t>   无机化学</a:t>
            </a:r>
            <a:r>
              <a:rPr lang="en-US" altLang="zh-CN" sz="1400" dirty="0">
                <a:solidFill>
                  <a:schemeClr val="bg1"/>
                </a:solidFill>
                <a:latin typeface="+mn-ea"/>
              </a:rPr>
              <a:t>  </a:t>
            </a:r>
            <a:r>
              <a:rPr lang="zh-CN" altLang="en-US" sz="1400" dirty="0">
                <a:solidFill>
                  <a:schemeClr val="bg1"/>
                </a:solidFill>
                <a:latin typeface="+mn-ea"/>
              </a:rPr>
              <a:t>有机化学</a:t>
            </a:r>
            <a:r>
              <a:rPr lang="en-US" altLang="zh-CN" sz="1400" dirty="0">
                <a:solidFill>
                  <a:schemeClr val="bg1"/>
                </a:solidFill>
                <a:latin typeface="+mn-ea"/>
              </a:rPr>
              <a:t>  </a:t>
            </a:r>
            <a:r>
              <a:rPr lang="zh-CN" altLang="en-US" sz="1400" dirty="0">
                <a:solidFill>
                  <a:schemeClr val="bg1"/>
                </a:solidFill>
                <a:latin typeface="+mn-ea"/>
              </a:rPr>
              <a:t>物理化学</a:t>
            </a:r>
            <a:r>
              <a:rPr lang="en-US" altLang="zh-CN" sz="1400" dirty="0">
                <a:solidFill>
                  <a:schemeClr val="bg1"/>
                </a:solidFill>
                <a:latin typeface="+mn-ea"/>
              </a:rPr>
              <a:t>  </a:t>
            </a:r>
            <a:r>
              <a:rPr lang="zh-CN" altLang="en-US" sz="1400" dirty="0">
                <a:solidFill>
                  <a:schemeClr val="bg1"/>
                </a:solidFill>
                <a:latin typeface="+mn-ea"/>
              </a:rPr>
              <a:t>分析化学</a:t>
            </a:r>
            <a:r>
              <a:rPr lang="en-US" altLang="zh-CN" sz="1400" dirty="0">
                <a:solidFill>
                  <a:schemeClr val="bg1"/>
                </a:solidFill>
                <a:latin typeface="+mn-ea"/>
              </a:rPr>
              <a:t>  </a:t>
            </a:r>
          </a:p>
          <a:p>
            <a:pPr algn="ctr">
              <a:spcBef>
                <a:spcPct val="20000"/>
              </a:spcBef>
            </a:pPr>
            <a:r>
              <a:rPr lang="zh-CN" altLang="en-US" sz="1400" dirty="0">
                <a:solidFill>
                  <a:schemeClr val="bg1"/>
                </a:solidFill>
                <a:latin typeface="+mn-ea"/>
              </a:rPr>
              <a:t>   分子生物学</a:t>
            </a:r>
            <a:r>
              <a:rPr lang="en-US" altLang="zh-CN" sz="1400" dirty="0">
                <a:solidFill>
                  <a:schemeClr val="bg1"/>
                </a:solidFill>
                <a:latin typeface="+mn-ea"/>
              </a:rPr>
              <a:t>  </a:t>
            </a:r>
            <a:r>
              <a:rPr lang="zh-CN" altLang="en-US" sz="1400" dirty="0">
                <a:solidFill>
                  <a:schemeClr val="bg1"/>
                </a:solidFill>
                <a:latin typeface="+mn-ea"/>
              </a:rPr>
              <a:t>环境科学与工程</a:t>
            </a:r>
            <a:r>
              <a:rPr lang="en-US" altLang="zh-CN" sz="1400" dirty="0">
                <a:solidFill>
                  <a:schemeClr val="bg1"/>
                </a:solidFill>
                <a:latin typeface="+mn-ea"/>
              </a:rPr>
              <a:t>  </a:t>
            </a:r>
            <a:r>
              <a:rPr lang="zh-CN" altLang="en-US" sz="1400" dirty="0">
                <a:solidFill>
                  <a:schemeClr val="bg1"/>
                </a:solidFill>
                <a:latin typeface="+mn-ea"/>
              </a:rPr>
              <a:t>材料科学与工程</a:t>
            </a:r>
            <a:r>
              <a:rPr lang="en-US" altLang="zh-CN" sz="1400" dirty="0">
                <a:solidFill>
                  <a:schemeClr val="bg1"/>
                </a:solidFill>
                <a:latin typeface="+mn-ea"/>
              </a:rPr>
              <a:t>  </a:t>
            </a:r>
            <a:r>
              <a:rPr lang="zh-CN" altLang="en-US" sz="1400" dirty="0">
                <a:solidFill>
                  <a:schemeClr val="bg1"/>
                </a:solidFill>
                <a:latin typeface="+mn-ea"/>
              </a:rPr>
              <a:t>农学与食品科学</a:t>
            </a:r>
            <a:endParaRPr lang="en-US" altLang="zh-CN" sz="1400" dirty="0">
              <a:solidFill>
                <a:schemeClr val="bg1"/>
              </a:solidFill>
              <a:latin typeface="+mn-ea"/>
            </a:endParaRPr>
          </a:p>
          <a:p>
            <a:pPr algn="ctr"/>
            <a:endParaRPr lang="en-US" altLang="zh-CN" sz="1600" b="1" dirty="0">
              <a:solidFill>
                <a:schemeClr val="bg1"/>
              </a:solidFill>
              <a:latin typeface="Georgia" pitchFamily="18" charset="0"/>
            </a:endParaRPr>
          </a:p>
          <a:p>
            <a:pPr marL="285750" indent="-285750" algn="ctr">
              <a:buFont typeface="Arial" panose="020B0604020202020204" pitchFamily="34" charset="0"/>
              <a:buChar char="•"/>
            </a:pPr>
            <a:r>
              <a:rPr lang="zh-CN" altLang="en-US" sz="1600" b="1" dirty="0">
                <a:solidFill>
                  <a:schemeClr val="bg1"/>
                </a:solidFill>
                <a:latin typeface="Georgia" pitchFamily="18" charset="0"/>
              </a:rPr>
              <a:t>近年新刊涉及的交叉</a:t>
            </a:r>
            <a:r>
              <a:rPr lang="zh-CN" altLang="en-US" sz="1600" b="1" dirty="0" smtClean="0">
                <a:solidFill>
                  <a:schemeClr val="bg1"/>
                </a:solidFill>
                <a:latin typeface="Georgia" pitchFamily="18" charset="0"/>
              </a:rPr>
              <a:t>学科</a:t>
            </a:r>
            <a:endParaRPr lang="en-US" altLang="zh-CN" sz="1600" b="1" dirty="0">
              <a:solidFill>
                <a:schemeClr val="bg1"/>
              </a:solidFill>
              <a:latin typeface="Georgia" pitchFamily="18" charset="0"/>
            </a:endParaRPr>
          </a:p>
          <a:p>
            <a:pPr algn="ctr">
              <a:spcBef>
                <a:spcPct val="20000"/>
              </a:spcBef>
            </a:pPr>
            <a:r>
              <a:rPr lang="zh-CN" altLang="en-US" sz="1400" dirty="0">
                <a:solidFill>
                  <a:schemeClr val="bg1"/>
                </a:solidFill>
                <a:latin typeface="+mn-ea"/>
              </a:rPr>
              <a:t>   晶体学</a:t>
            </a:r>
            <a:r>
              <a:rPr lang="en-US" altLang="zh-CN" sz="1400" dirty="0">
                <a:solidFill>
                  <a:schemeClr val="bg1"/>
                </a:solidFill>
                <a:latin typeface="+mn-ea"/>
              </a:rPr>
              <a:t>  </a:t>
            </a:r>
            <a:r>
              <a:rPr lang="zh-CN" altLang="en-US" sz="1400" dirty="0">
                <a:solidFill>
                  <a:schemeClr val="bg1"/>
                </a:solidFill>
                <a:latin typeface="+mn-ea"/>
              </a:rPr>
              <a:t>绿色化工</a:t>
            </a:r>
            <a:r>
              <a:rPr lang="en-US" altLang="zh-CN" sz="1400" dirty="0">
                <a:solidFill>
                  <a:schemeClr val="bg1"/>
                </a:solidFill>
                <a:latin typeface="+mn-ea"/>
              </a:rPr>
              <a:t>  </a:t>
            </a:r>
            <a:r>
              <a:rPr lang="zh-CN" altLang="en-US" sz="1400" dirty="0">
                <a:solidFill>
                  <a:schemeClr val="bg1"/>
                </a:solidFill>
                <a:latin typeface="+mn-ea"/>
              </a:rPr>
              <a:t>纳米技术</a:t>
            </a:r>
            <a:r>
              <a:rPr lang="en-US" altLang="zh-CN" sz="1400" dirty="0">
                <a:solidFill>
                  <a:schemeClr val="bg1"/>
                </a:solidFill>
                <a:latin typeface="+mn-ea"/>
              </a:rPr>
              <a:t>  </a:t>
            </a:r>
            <a:r>
              <a:rPr lang="zh-CN" altLang="en-US" sz="1400" dirty="0">
                <a:solidFill>
                  <a:schemeClr val="bg1"/>
                </a:solidFill>
                <a:latin typeface="+mn-ea"/>
              </a:rPr>
              <a:t>清洁能源</a:t>
            </a:r>
            <a:r>
              <a:rPr lang="en-US" altLang="zh-CN" sz="1400" dirty="0">
                <a:solidFill>
                  <a:schemeClr val="bg1"/>
                </a:solidFill>
                <a:latin typeface="+mn-ea"/>
              </a:rPr>
              <a:t>  </a:t>
            </a:r>
            <a:r>
              <a:rPr lang="zh-CN" altLang="en-US" sz="1400" dirty="0">
                <a:solidFill>
                  <a:schemeClr val="bg1"/>
                </a:solidFill>
                <a:latin typeface="+mn-ea"/>
              </a:rPr>
              <a:t>地球化学</a:t>
            </a:r>
            <a:r>
              <a:rPr lang="en-US" altLang="zh-CN" sz="1400" dirty="0">
                <a:solidFill>
                  <a:schemeClr val="bg1"/>
                </a:solidFill>
                <a:latin typeface="+mn-ea"/>
              </a:rPr>
              <a:t> </a:t>
            </a:r>
          </a:p>
          <a:p>
            <a:pPr algn="ctr">
              <a:spcBef>
                <a:spcPct val="20000"/>
              </a:spcBef>
            </a:pPr>
            <a:r>
              <a:rPr lang="en-US" altLang="zh-CN" sz="1400" dirty="0">
                <a:solidFill>
                  <a:schemeClr val="bg1"/>
                </a:solidFill>
                <a:latin typeface="+mn-ea"/>
              </a:rPr>
              <a:t>   </a:t>
            </a:r>
            <a:r>
              <a:rPr lang="zh-CN" altLang="en-US" sz="1400" dirty="0">
                <a:solidFill>
                  <a:schemeClr val="bg1"/>
                </a:solidFill>
                <a:latin typeface="+mn-ea"/>
              </a:rPr>
              <a:t>化学信息学</a:t>
            </a:r>
            <a:r>
              <a:rPr lang="en-US" altLang="zh-CN" sz="1400" dirty="0">
                <a:solidFill>
                  <a:schemeClr val="bg1"/>
                </a:solidFill>
                <a:latin typeface="+mn-ea"/>
              </a:rPr>
              <a:t>  </a:t>
            </a:r>
            <a:r>
              <a:rPr lang="zh-CN" altLang="en-US" sz="1400" dirty="0">
                <a:solidFill>
                  <a:schemeClr val="bg1"/>
                </a:solidFill>
                <a:latin typeface="+mn-ea"/>
              </a:rPr>
              <a:t>生物材料</a:t>
            </a:r>
            <a:r>
              <a:rPr lang="en-US" altLang="zh-CN" sz="1400" dirty="0">
                <a:solidFill>
                  <a:schemeClr val="bg1"/>
                </a:solidFill>
                <a:latin typeface="+mn-ea"/>
              </a:rPr>
              <a:t>  </a:t>
            </a:r>
            <a:r>
              <a:rPr lang="zh-CN" altLang="en-US" sz="1400" dirty="0">
                <a:solidFill>
                  <a:schemeClr val="bg1"/>
                </a:solidFill>
                <a:latin typeface="+mn-ea"/>
              </a:rPr>
              <a:t>临床化学</a:t>
            </a:r>
            <a:r>
              <a:rPr lang="en-US" altLang="zh-CN" sz="1400" dirty="0">
                <a:solidFill>
                  <a:schemeClr val="bg1"/>
                </a:solidFill>
                <a:latin typeface="+mn-ea"/>
              </a:rPr>
              <a:t>  </a:t>
            </a:r>
            <a:r>
              <a:rPr lang="zh-CN" altLang="en-US" sz="1400" dirty="0" smtClean="0">
                <a:solidFill>
                  <a:schemeClr val="bg1"/>
                </a:solidFill>
                <a:latin typeface="+mn-ea"/>
              </a:rPr>
              <a:t>药理学</a:t>
            </a:r>
            <a:r>
              <a:rPr lang="en-US" altLang="zh-CN" sz="1400" dirty="0">
                <a:solidFill>
                  <a:schemeClr val="bg1"/>
                </a:solidFill>
                <a:latin typeface="+mn-ea"/>
              </a:rPr>
              <a:t> </a:t>
            </a:r>
            <a:r>
              <a:rPr lang="en-US" altLang="zh-CN" sz="1400" dirty="0" smtClean="0">
                <a:solidFill>
                  <a:schemeClr val="bg1"/>
                </a:solidFill>
                <a:latin typeface="+mn-ea"/>
              </a:rPr>
              <a:t> </a:t>
            </a:r>
            <a:r>
              <a:rPr lang="zh-CN" altLang="en-US" sz="1400" dirty="0" smtClean="0">
                <a:solidFill>
                  <a:schemeClr val="bg1"/>
                </a:solidFill>
                <a:latin typeface="+mn-ea"/>
              </a:rPr>
              <a:t>电化学</a:t>
            </a:r>
            <a:endParaRPr lang="zh-CN" altLang="en-US" sz="1400" dirty="0">
              <a:solidFill>
                <a:schemeClr val="bg1"/>
              </a:solidFill>
              <a:latin typeface="+mn-ea"/>
            </a:endParaRPr>
          </a:p>
          <a:p>
            <a:pPr>
              <a:spcBef>
                <a:spcPct val="20000"/>
              </a:spcBef>
            </a:pPr>
            <a:endParaRPr lang="en-US" altLang="zh-CN" sz="1400" dirty="0">
              <a:solidFill>
                <a:schemeClr val="bg1"/>
              </a:solidFill>
              <a:latin typeface="+mn-ea"/>
            </a:endParaRPr>
          </a:p>
        </p:txBody>
      </p:sp>
    </p:spTree>
    <p:extLst>
      <p:ext uri="{BB962C8B-B14F-4D97-AF65-F5344CB8AC3E}">
        <p14:creationId xmlns:p14="http://schemas.microsoft.com/office/powerpoint/2010/main" val="881558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7">
            <a:extLst>
              <a:ext uri="{FF2B5EF4-FFF2-40B4-BE49-F238E27FC236}">
                <a16:creationId xmlns:a16="http://schemas.microsoft.com/office/drawing/2014/main" id="{2C2F8655-E4E2-FC53-217E-54085CCA61A2}"/>
              </a:ext>
            </a:extLst>
          </p:cNvPr>
          <p:cNvPicPr>
            <a:picLocks noChangeAspect="1"/>
          </p:cNvPicPr>
          <p:nvPr/>
        </p:nvPicPr>
        <p:blipFill rotWithShape="1">
          <a:blip r:embed="rId4">
            <a:extLst>
              <a:ext uri="{28A0092B-C50C-407E-A947-70E740481C1C}">
                <a14:useLocalDpi xmlns:a14="http://schemas.microsoft.com/office/drawing/2010/main" val="0"/>
              </a:ext>
            </a:extLst>
          </a:blip>
          <a:srcRect b="12963"/>
          <a:stretch/>
        </p:blipFill>
        <p:spPr>
          <a:xfrm>
            <a:off x="0" y="0"/>
            <a:ext cx="9151532" cy="5143500"/>
          </a:xfrm>
          <a:prstGeom prst="rect">
            <a:avLst/>
          </a:prstGeom>
        </p:spPr>
      </p:pic>
      <p:pic>
        <p:nvPicPr>
          <p:cNvPr id="9" name="图片 8">
            <a:extLst>
              <a:ext uri="{FF2B5EF4-FFF2-40B4-BE49-F238E27FC236}">
                <a16:creationId xmlns:a16="http://schemas.microsoft.com/office/drawing/2014/main" id="{660E5DAE-F28B-95E3-74DE-C9169A170E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5" name="Title 12">
            <a:extLst>
              <a:ext uri="{FF2B5EF4-FFF2-40B4-BE49-F238E27FC236}">
                <a16:creationId xmlns:a16="http://schemas.microsoft.com/office/drawing/2014/main" id="{5AB27B97-9112-A088-3B60-27A167EA8FD9}"/>
              </a:ext>
            </a:extLst>
          </p:cNvPr>
          <p:cNvSpPr txBox="1">
            <a:spLocks/>
          </p:cNvSpPr>
          <p:nvPr/>
        </p:nvSpPr>
        <p:spPr>
          <a:xfrm>
            <a:off x="467544" y="396010"/>
            <a:ext cx="8532233" cy="951603"/>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tx1"/>
                </a:solidFill>
                <a:effectLst>
                  <a:outerShdw blurRad="38100" dist="38100" dir="2700000" algn="tl">
                    <a:srgbClr val="000000">
                      <a:alpha val="43137"/>
                    </a:srgbClr>
                  </a:outerShdw>
                </a:effectLst>
                <a:latin typeface="+mn-lt"/>
                <a:ea typeface="+mn-ea"/>
              </a:rPr>
              <a:t>Journal of the American Chemical Society  </a:t>
            </a:r>
            <a:r>
              <a:rPr lang="zh-CN" altLang="en-US" sz="2600" dirty="0">
                <a:solidFill>
                  <a:schemeClr val="tx1"/>
                </a:solidFill>
                <a:effectLst>
                  <a:outerShdw blurRad="38100" dist="38100" dir="2700000" algn="tl">
                    <a:srgbClr val="000000">
                      <a:alpha val="43137"/>
                    </a:srgbClr>
                  </a:outerShdw>
                </a:effectLst>
                <a:latin typeface="+mn-lt"/>
                <a:ea typeface="+mn-ea"/>
              </a:rPr>
              <a:t>美国化学会志</a:t>
            </a:r>
            <a:r>
              <a:rPr lang="en-US" altLang="zh-CN" sz="2600" dirty="0">
                <a:solidFill>
                  <a:schemeClr val="tx1"/>
                </a:solidFill>
                <a:effectLst>
                  <a:outerShdw blurRad="38100" dist="38100" dir="2700000" algn="tl">
                    <a:srgbClr val="000000">
                      <a:alpha val="43137"/>
                    </a:srgbClr>
                  </a:outerShdw>
                </a:effectLst>
                <a:latin typeface="+mn-lt"/>
                <a:ea typeface="+mn-ea"/>
              </a:rPr>
              <a:t> </a:t>
            </a:r>
            <a:endParaRPr lang="zh-CN" altLang="en-US" sz="1800" dirty="0">
              <a:solidFill>
                <a:schemeClr val="tx1"/>
              </a:solidFill>
              <a:effectLst>
                <a:outerShdw blurRad="38100" dist="38100" dir="2700000" algn="tl">
                  <a:srgbClr val="000000">
                    <a:alpha val="43137"/>
                  </a:srgbClr>
                </a:outerShdw>
              </a:effectLst>
              <a:latin typeface="+mn-lt"/>
              <a:ea typeface="+mn-ea"/>
            </a:endParaRPr>
          </a:p>
          <a:p>
            <a:pPr>
              <a:lnSpc>
                <a:spcPts val="2600"/>
              </a:lnSpc>
            </a:pPr>
            <a:r>
              <a:rPr lang="en-US" altLang="zh-CN" sz="1800" b="0" dirty="0" smtClean="0">
                <a:solidFill>
                  <a:schemeClr val="tx1"/>
                </a:solidFill>
                <a:effectLst>
                  <a:outerShdw blurRad="38100" dist="38100" dir="2700000" algn="tl">
                    <a:srgbClr val="000000">
                      <a:alpha val="43137"/>
                    </a:srgbClr>
                  </a:outerShdw>
                </a:effectLst>
                <a:latin typeface="+mn-lt"/>
                <a:ea typeface="+mn-ea"/>
              </a:rPr>
              <a:t>Impact Factor </a:t>
            </a:r>
            <a:r>
              <a:rPr lang="zh-CN" altLang="en-US" sz="1800" b="0" dirty="0" smtClean="0">
                <a:solidFill>
                  <a:schemeClr val="tx1"/>
                </a:solidFill>
                <a:effectLst>
                  <a:outerShdw blurRad="38100" dist="38100" dir="2700000" algn="tl">
                    <a:srgbClr val="000000">
                      <a:alpha val="43137"/>
                    </a:srgbClr>
                  </a:outerShdw>
                </a:effectLst>
                <a:latin typeface="+mn-lt"/>
                <a:ea typeface="+mn-ea"/>
              </a:rPr>
              <a:t>＞ </a:t>
            </a:r>
            <a:r>
              <a:rPr lang="en-US" altLang="zh-CN" sz="1800" b="0" dirty="0" smtClean="0">
                <a:solidFill>
                  <a:schemeClr val="tx1"/>
                </a:solidFill>
                <a:effectLst>
                  <a:outerShdw blurRad="38100" dist="38100" dir="2700000" algn="tl">
                    <a:srgbClr val="000000">
                      <a:alpha val="43137"/>
                    </a:srgbClr>
                  </a:outerShdw>
                </a:effectLst>
                <a:latin typeface="+mn-lt"/>
                <a:ea typeface="+mn-ea"/>
              </a:rPr>
              <a:t>14 </a:t>
            </a:r>
            <a:r>
              <a:rPr lang="en-US" altLang="zh-CN" sz="1800" b="0" dirty="0">
                <a:solidFill>
                  <a:schemeClr val="tx1"/>
                </a:solidFill>
                <a:effectLst>
                  <a:outerShdw blurRad="38100" dist="38100" dir="2700000" algn="tl">
                    <a:srgbClr val="000000">
                      <a:alpha val="43137"/>
                    </a:srgbClr>
                  </a:outerShdw>
                </a:effectLst>
                <a:latin typeface="+mn-lt"/>
                <a:ea typeface="+mn-ea"/>
              </a:rPr>
              <a:t>| </a:t>
            </a:r>
            <a:r>
              <a:rPr lang="en-US" altLang="zh-CN" sz="1800" b="0" dirty="0" smtClean="0">
                <a:solidFill>
                  <a:schemeClr val="tx1"/>
                </a:solidFill>
                <a:effectLst>
                  <a:outerShdw blurRad="38100" dist="38100" dir="2700000" algn="tl">
                    <a:srgbClr val="000000">
                      <a:alpha val="43137"/>
                    </a:srgbClr>
                  </a:outerShdw>
                </a:effectLst>
                <a:latin typeface="+mn-lt"/>
                <a:ea typeface="+mn-ea"/>
              </a:rPr>
              <a:t>Annual Citations </a:t>
            </a:r>
            <a:r>
              <a:rPr lang="zh-CN" altLang="en-US" sz="1800" b="0" dirty="0" smtClean="0">
                <a:solidFill>
                  <a:schemeClr val="tx1"/>
                </a:solidFill>
                <a:effectLst>
                  <a:outerShdw blurRad="38100" dist="38100" dir="2700000" algn="tl">
                    <a:srgbClr val="000000">
                      <a:alpha val="43137"/>
                    </a:srgbClr>
                  </a:outerShdw>
                </a:effectLst>
                <a:latin typeface="+mn-lt"/>
                <a:ea typeface="+mn-ea"/>
              </a:rPr>
              <a:t>＞ </a:t>
            </a:r>
            <a:r>
              <a:rPr lang="en-US" altLang="zh-CN" sz="1800" b="0" dirty="0" smtClean="0">
                <a:solidFill>
                  <a:schemeClr val="tx1"/>
                </a:solidFill>
                <a:effectLst>
                  <a:outerShdw blurRad="38100" dist="38100" dir="2700000" algn="tl">
                    <a:srgbClr val="000000">
                      <a:alpha val="43137"/>
                    </a:srgbClr>
                  </a:outerShdw>
                </a:effectLst>
                <a:latin typeface="+mn-lt"/>
                <a:ea typeface="+mn-ea"/>
              </a:rPr>
              <a:t>560K</a:t>
            </a:r>
            <a:endParaRPr lang="en-US" altLang="zh-CN" sz="1800" b="0" dirty="0">
              <a:solidFill>
                <a:schemeClr val="tx1"/>
              </a:solidFill>
              <a:effectLst>
                <a:outerShdw blurRad="38100" dist="38100" dir="2700000" algn="tl">
                  <a:srgbClr val="000000">
                    <a:alpha val="43137"/>
                  </a:srgbClr>
                </a:outerShdw>
              </a:effectLst>
              <a:latin typeface="+mn-lt"/>
            </a:endParaRPr>
          </a:p>
        </p:txBody>
      </p:sp>
      <p:sp>
        <p:nvSpPr>
          <p:cNvPr id="12" name="Title 2">
            <a:extLst>
              <a:ext uri="{FF2B5EF4-FFF2-40B4-BE49-F238E27FC236}">
                <a16:creationId xmlns:a16="http://schemas.microsoft.com/office/drawing/2014/main" id="{B81220FD-7E13-8C32-8D03-A88809FF94AF}"/>
              </a:ext>
            </a:extLst>
          </p:cNvPr>
          <p:cNvSpPr>
            <a:spLocks noGrp="1"/>
          </p:cNvSpPr>
          <p:nvPr/>
        </p:nvSpPr>
        <p:spPr bwMode="auto">
          <a:xfrm>
            <a:off x="111684" y="4052514"/>
            <a:ext cx="6139122" cy="594288"/>
          </a:xfrm>
          <a:prstGeom prst="rect">
            <a:avLst/>
          </a:prstGeom>
          <a:noFill/>
          <a:ln w="9525">
            <a:noFill/>
            <a:miter lim="800000"/>
            <a:headEnd/>
            <a:tailEnd/>
          </a:ln>
        </p:spPr>
        <p:txBody>
          <a:bodyPr anchor="ctr"/>
          <a:lstStyle/>
          <a:p>
            <a:pPr defTabSz="457200" eaLnBrk="0" hangingPunct="0"/>
            <a:r>
              <a:rPr lang="zh-CN" altLang="en-US" sz="1400" b="1" dirty="0">
                <a:solidFill>
                  <a:srgbClr val="FFC000"/>
                </a:solidFill>
                <a:effectLst>
                  <a:outerShdw blurRad="38100" dist="38100" dir="2700000" algn="tl">
                    <a:srgbClr val="000000">
                      <a:alpha val="43137"/>
                    </a:srgbClr>
                  </a:outerShdw>
                </a:effectLst>
              </a:rPr>
              <a:t>期刊收录研究方向</a:t>
            </a:r>
            <a:r>
              <a:rPr lang="zh-CN" altLang="en-US" sz="1400" b="1" dirty="0" smtClean="0">
                <a:solidFill>
                  <a:srgbClr val="FFC000"/>
                </a:solidFill>
                <a:effectLst>
                  <a:outerShdw blurRad="38100" dist="38100" dir="2700000" algn="tl">
                    <a:srgbClr val="000000">
                      <a:alpha val="43137"/>
                    </a:srgbClr>
                  </a:outerShdw>
                </a:effectLst>
              </a:rPr>
              <a:t>：跨学科化学（包括生物化学、药物化学、物理化学等）</a:t>
            </a:r>
            <a:endParaRPr lang="en-US" altLang="zh-CN" sz="1400" b="1" dirty="0">
              <a:solidFill>
                <a:srgbClr val="FFC000"/>
              </a:solidFill>
              <a:effectLst>
                <a:outerShdw blurRad="38100" dist="38100" dir="2700000" algn="tl">
                  <a:srgbClr val="000000">
                    <a:alpha val="43137"/>
                  </a:srgbClr>
                </a:outerShdw>
              </a:effectLst>
            </a:endParaRPr>
          </a:p>
          <a:p>
            <a:pPr defTabSz="457200" eaLnBrk="0" hangingPunct="0"/>
            <a:r>
              <a:rPr lang="fr-FR" altLang="zh-CN" sz="1400" dirty="0">
                <a:solidFill>
                  <a:srgbClr val="FFC000"/>
                </a:solidFill>
                <a:effectLst>
                  <a:outerShdw blurRad="38100" dist="38100" dir="2700000" algn="tl">
                    <a:srgbClr val="000000">
                      <a:alpha val="43137"/>
                    </a:srgbClr>
                  </a:outerShdw>
                </a:effectLst>
              </a:rPr>
              <a:t>Indexed in: CAS, SCIE, Scopus, PubMed, etc.</a:t>
            </a:r>
            <a:endParaRPr lang="en-US" altLang="zh-CN" sz="1200" dirty="0">
              <a:solidFill>
                <a:srgbClr val="FFC000"/>
              </a:solidFill>
              <a:effectLst>
                <a:outerShdw blurRad="38100" dist="38100" dir="2700000" algn="tl">
                  <a:srgbClr val="000000">
                    <a:alpha val="43137"/>
                  </a:srgbClr>
                </a:outerShdw>
              </a:effectLst>
            </a:endParaRPr>
          </a:p>
        </p:txBody>
      </p:sp>
      <p:sp>
        <p:nvSpPr>
          <p:cNvPr id="10" name="矩形 9">
            <a:extLst>
              <a:ext uri="{FF2B5EF4-FFF2-40B4-BE49-F238E27FC236}">
                <a16:creationId xmlns:a16="http://schemas.microsoft.com/office/drawing/2014/main" id="{F75444D1-7A25-0DB5-2147-9AFEC2A50E75}"/>
              </a:ext>
            </a:extLst>
          </p:cNvPr>
          <p:cNvSpPr/>
          <p:nvPr/>
        </p:nvSpPr>
        <p:spPr>
          <a:xfrm>
            <a:off x="-180528" y="1300464"/>
            <a:ext cx="9505056" cy="2664296"/>
          </a:xfrm>
          <a:prstGeom prst="rect">
            <a:avLst/>
          </a:prstGeom>
          <a:solidFill>
            <a:srgbClr val="FFC000">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图形用户界面&#10;&#10;描述已自动生成">
            <a:extLst>
              <a:ext uri="{FF2B5EF4-FFF2-40B4-BE49-F238E27FC236}">
                <a16:creationId xmlns:a16="http://schemas.microsoft.com/office/drawing/2014/main" id="{85977084-A815-4F81-485B-A9FD19E874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6331" y="915566"/>
            <a:ext cx="2700000" cy="3581807"/>
          </a:xfrm>
          <a:prstGeom prst="rect">
            <a:avLst/>
          </a:prstGeom>
          <a:ln w="6350">
            <a:solidFill>
              <a:schemeClr val="bg1">
                <a:lumMod val="65000"/>
                <a:lumOff val="35000"/>
              </a:schemeClr>
            </a:solidFill>
          </a:ln>
        </p:spPr>
      </p:pic>
      <p:sp>
        <p:nvSpPr>
          <p:cNvPr id="13" name="Title 2">
            <a:extLst>
              <a:ext uri="{FF2B5EF4-FFF2-40B4-BE49-F238E27FC236}">
                <a16:creationId xmlns:a16="http://schemas.microsoft.com/office/drawing/2014/main" id="{B9F669AC-63C0-C748-EFCD-14706C7390C2}"/>
              </a:ext>
            </a:extLst>
          </p:cNvPr>
          <p:cNvSpPr>
            <a:spLocks noGrp="1"/>
          </p:cNvSpPr>
          <p:nvPr/>
        </p:nvSpPr>
        <p:spPr bwMode="auto">
          <a:xfrm>
            <a:off x="233079" y="1436726"/>
            <a:ext cx="5697824" cy="2295436"/>
          </a:xfrm>
          <a:prstGeom prst="rect">
            <a:avLst/>
          </a:prstGeom>
          <a:noFill/>
          <a:ln w="9525">
            <a:noFill/>
            <a:miter lim="800000"/>
            <a:headEnd/>
            <a:tailEnd/>
          </a:ln>
        </p:spPr>
        <p:txBody>
          <a:bodyPr anchor="ctr"/>
          <a:lstStyle/>
          <a:p>
            <a:pPr algn="just" defTabSz="457200" eaLnBrk="0" hangingPunct="0"/>
            <a:r>
              <a:rPr lang="zh-CN" altLang="en-US" b="1" dirty="0">
                <a:solidFill>
                  <a:schemeClr val="bg1"/>
                </a:solidFill>
              </a:rPr>
              <a:t>美国化学会志  </a:t>
            </a:r>
            <a:r>
              <a:rPr lang="en-US" altLang="zh-CN" sz="2000" b="1" dirty="0">
                <a:solidFill>
                  <a:schemeClr val="bg1"/>
                </a:solidFill>
              </a:rPr>
              <a:t>JACS</a:t>
            </a:r>
            <a:r>
              <a:rPr lang="en-US" altLang="zh-CN" b="1" dirty="0">
                <a:solidFill>
                  <a:schemeClr val="bg1"/>
                </a:solidFill>
              </a:rPr>
              <a:t> </a:t>
            </a:r>
            <a:r>
              <a:rPr lang="zh-CN" altLang="en-US" b="1" dirty="0">
                <a:solidFill>
                  <a:schemeClr val="bg1"/>
                </a:solidFill>
              </a:rPr>
              <a:t>创刊于 </a:t>
            </a:r>
            <a:r>
              <a:rPr lang="en-US" altLang="zh-CN" b="1" dirty="0">
                <a:solidFill>
                  <a:schemeClr val="bg1"/>
                </a:solidFill>
              </a:rPr>
              <a:t>1879 </a:t>
            </a:r>
            <a:r>
              <a:rPr lang="zh-CN" altLang="en-US" b="1" dirty="0">
                <a:solidFill>
                  <a:schemeClr val="bg1"/>
                </a:solidFill>
              </a:rPr>
              <a:t>年，是美国化学会的旗舰期刊，也是世界上所有化学和科学交叉领域的杰出期刊。</a:t>
            </a:r>
            <a:endParaRPr lang="en-US" altLang="zh-CN" b="1" dirty="0">
              <a:solidFill>
                <a:schemeClr val="bg1"/>
              </a:solidFill>
            </a:endParaRPr>
          </a:p>
          <a:p>
            <a:pPr algn="just" defTabSz="457200" eaLnBrk="0" hangingPunct="0"/>
            <a:endParaRPr lang="en-US" altLang="zh-CN" b="1" dirty="0">
              <a:solidFill>
                <a:schemeClr val="bg1"/>
              </a:solidFill>
            </a:endParaRPr>
          </a:p>
          <a:p>
            <a:pPr algn="just"/>
            <a:r>
              <a:rPr lang="en-US" altLang="zh-CN" b="1" dirty="0">
                <a:solidFill>
                  <a:schemeClr val="bg1"/>
                </a:solidFill>
              </a:rPr>
              <a:t>JACS </a:t>
            </a:r>
            <a:r>
              <a:rPr lang="zh-CN" altLang="en-US" b="1" dirty="0">
                <a:solidFill>
                  <a:schemeClr val="bg1"/>
                </a:solidFill>
              </a:rPr>
              <a:t>是化学领域里被引用次数最多的跨学科化学期刊，目前每年发表大约 </a:t>
            </a:r>
            <a:r>
              <a:rPr lang="en-US" altLang="zh-CN" b="1" dirty="0">
                <a:solidFill>
                  <a:schemeClr val="bg1"/>
                </a:solidFill>
              </a:rPr>
              <a:t>2500 </a:t>
            </a:r>
            <a:r>
              <a:rPr lang="zh-CN" altLang="en-US" b="1" dirty="0">
                <a:solidFill>
                  <a:schemeClr val="bg1"/>
                </a:solidFill>
              </a:rPr>
              <a:t>篇科研文章，每周出版一期。</a:t>
            </a:r>
            <a:endParaRPr lang="en-US" altLang="zh-CN" b="1" dirty="0">
              <a:solidFill>
                <a:schemeClr val="bg1"/>
              </a:solidFill>
            </a:endParaRPr>
          </a:p>
          <a:p>
            <a:pPr algn="just"/>
            <a:endParaRPr lang="en-US" altLang="zh-CN" b="1" dirty="0">
              <a:solidFill>
                <a:schemeClr val="bg1"/>
              </a:solidFill>
            </a:endParaRPr>
          </a:p>
          <a:p>
            <a:pPr algn="just"/>
            <a:r>
              <a:rPr lang="zh-CN" altLang="en-US" b="1" dirty="0">
                <a:solidFill>
                  <a:schemeClr val="bg1"/>
                </a:solidFill>
              </a:rPr>
              <a:t>发表化学各个领域里顶尖的基础和应用研究成果。</a:t>
            </a:r>
            <a:endParaRPr lang="en-US" altLang="zh-CN" b="1" dirty="0">
              <a:solidFill>
                <a:schemeClr val="bg1"/>
              </a:solidFill>
            </a:endParaRPr>
          </a:p>
        </p:txBody>
      </p:sp>
    </p:spTree>
    <p:extLst>
      <p:ext uri="{BB962C8B-B14F-4D97-AF65-F5344CB8AC3E}">
        <p14:creationId xmlns:p14="http://schemas.microsoft.com/office/powerpoint/2010/main" val="3010515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7">
            <a:extLst>
              <a:ext uri="{FF2B5EF4-FFF2-40B4-BE49-F238E27FC236}">
                <a16:creationId xmlns:a16="http://schemas.microsoft.com/office/drawing/2014/main" id="{2C2F8655-E4E2-FC53-217E-54085CCA61A2}"/>
              </a:ext>
            </a:extLst>
          </p:cNvPr>
          <p:cNvPicPr>
            <a:picLocks noChangeAspect="1"/>
          </p:cNvPicPr>
          <p:nvPr/>
        </p:nvPicPr>
        <p:blipFill rotWithShape="1">
          <a:blip r:embed="rId3">
            <a:extLst>
              <a:ext uri="{28A0092B-C50C-407E-A947-70E740481C1C}">
                <a14:useLocalDpi xmlns:a14="http://schemas.microsoft.com/office/drawing/2010/main" val="0"/>
              </a:ext>
            </a:extLst>
          </a:blip>
          <a:srcRect b="12963"/>
          <a:stretch/>
        </p:blipFill>
        <p:spPr>
          <a:xfrm>
            <a:off x="0" y="0"/>
            <a:ext cx="9151532" cy="5143500"/>
          </a:xfrm>
          <a:prstGeom prst="rect">
            <a:avLst/>
          </a:prstGeom>
          <a:solidFill>
            <a:srgbClr val="0B274C"/>
          </a:solidFill>
        </p:spPr>
      </p:pic>
      <p:pic>
        <p:nvPicPr>
          <p:cNvPr id="9" name="图片 8">
            <a:extLst>
              <a:ext uri="{FF2B5EF4-FFF2-40B4-BE49-F238E27FC236}">
                <a16:creationId xmlns:a16="http://schemas.microsoft.com/office/drawing/2014/main" id="{660E5DAE-F28B-95E3-74DE-C9169A170E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5" name="Title 12">
            <a:extLst>
              <a:ext uri="{FF2B5EF4-FFF2-40B4-BE49-F238E27FC236}">
                <a16:creationId xmlns:a16="http://schemas.microsoft.com/office/drawing/2014/main" id="{1EAC5546-2DEA-3D41-4E18-4E34B7D509DB}"/>
              </a:ext>
            </a:extLst>
          </p:cNvPr>
          <p:cNvSpPr txBox="1">
            <a:spLocks/>
          </p:cNvSpPr>
          <p:nvPr/>
        </p:nvSpPr>
        <p:spPr>
          <a:xfrm>
            <a:off x="467544" y="385370"/>
            <a:ext cx="4680519" cy="786950"/>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800" b="1" dirty="0">
                <a:solidFill>
                  <a:schemeClr val="tx1"/>
                </a:solidFill>
                <a:effectLst>
                  <a:outerShdw blurRad="38100" dist="38100" dir="2700000" algn="tl">
                    <a:srgbClr val="000000">
                      <a:alpha val="43137"/>
                    </a:srgbClr>
                  </a:outerShdw>
                </a:effectLst>
              </a:rPr>
              <a:t>Chemical Reviews  </a:t>
            </a:r>
            <a:r>
              <a:rPr lang="zh-CN" altLang="en-US" sz="2800" dirty="0">
                <a:solidFill>
                  <a:schemeClr val="tx1"/>
                </a:solidFill>
                <a:effectLst>
                  <a:outerShdw blurRad="38100" dist="38100" dir="2700000" algn="tl">
                    <a:srgbClr val="000000">
                      <a:alpha val="43137"/>
                    </a:srgbClr>
                  </a:outerShdw>
                </a:effectLst>
                <a:latin typeface="+mn-lt"/>
                <a:ea typeface="+mn-ea"/>
              </a:rPr>
              <a:t>化学评论</a:t>
            </a:r>
            <a:endParaRPr lang="zh-CN" altLang="en-US" sz="1800" dirty="0">
              <a:solidFill>
                <a:schemeClr val="tx1"/>
              </a:solidFill>
              <a:effectLst>
                <a:outerShdw blurRad="38100" dist="38100" dir="2700000" algn="tl">
                  <a:srgbClr val="000000">
                    <a:alpha val="43137"/>
                  </a:srgbClr>
                </a:outerShdw>
              </a:effectLst>
              <a:latin typeface="+mn-ea"/>
              <a:ea typeface="+mn-ea"/>
            </a:endParaRPr>
          </a:p>
          <a:p>
            <a:pPr>
              <a:lnSpc>
                <a:spcPts val="2600"/>
              </a:lnSpc>
            </a:pPr>
            <a:r>
              <a:rPr lang="en-US" altLang="zh-CN" sz="1800" b="0" dirty="0" smtClean="0">
                <a:solidFill>
                  <a:schemeClr val="tx1"/>
                </a:solidFill>
                <a:effectLst>
                  <a:outerShdw blurRad="38100" dist="38100" dir="2700000" algn="tl">
                    <a:srgbClr val="000000">
                      <a:alpha val="43137"/>
                    </a:srgbClr>
                  </a:outerShdw>
                </a:effectLst>
                <a:latin typeface="+mn-lt"/>
                <a:ea typeface="+mn-ea"/>
              </a:rPr>
              <a:t>Impact Factor </a:t>
            </a:r>
            <a:r>
              <a:rPr lang="zh-CN" altLang="en-US" sz="1800" b="0" dirty="0" smtClean="0">
                <a:solidFill>
                  <a:schemeClr val="tx1"/>
                </a:solidFill>
                <a:effectLst>
                  <a:outerShdw blurRad="38100" dist="38100" dir="2700000" algn="tl">
                    <a:srgbClr val="000000">
                      <a:alpha val="43137"/>
                    </a:srgbClr>
                  </a:outerShdw>
                </a:effectLst>
                <a:latin typeface="+mn-lt"/>
                <a:ea typeface="+mn-ea"/>
              </a:rPr>
              <a:t>＞ </a:t>
            </a:r>
            <a:r>
              <a:rPr lang="en-US" altLang="zh-CN" sz="1800" b="0" dirty="0" smtClean="0">
                <a:solidFill>
                  <a:schemeClr val="tx1"/>
                </a:solidFill>
                <a:effectLst>
                  <a:outerShdw blurRad="38100" dist="38100" dir="2700000" algn="tl">
                    <a:srgbClr val="000000">
                      <a:alpha val="43137"/>
                    </a:srgbClr>
                  </a:outerShdw>
                </a:effectLst>
                <a:latin typeface="+mn-lt"/>
                <a:ea typeface="+mn-ea"/>
              </a:rPr>
              <a:t>50 </a:t>
            </a:r>
            <a:r>
              <a:rPr lang="en-US" altLang="zh-CN" sz="1800" b="0" dirty="0">
                <a:solidFill>
                  <a:schemeClr val="tx1"/>
                </a:solidFill>
                <a:effectLst>
                  <a:outerShdw blurRad="38100" dist="38100" dir="2700000" algn="tl">
                    <a:srgbClr val="000000">
                      <a:alpha val="43137"/>
                    </a:srgbClr>
                  </a:outerShdw>
                </a:effectLst>
                <a:latin typeface="+mn-lt"/>
                <a:ea typeface="+mn-ea"/>
              </a:rPr>
              <a:t>| </a:t>
            </a:r>
            <a:r>
              <a:rPr lang="en-US" altLang="zh-CN" sz="1800" b="0" dirty="0" smtClean="0">
                <a:solidFill>
                  <a:schemeClr val="tx1"/>
                </a:solidFill>
                <a:effectLst>
                  <a:outerShdw blurRad="38100" dist="38100" dir="2700000" algn="tl">
                    <a:srgbClr val="000000">
                      <a:alpha val="43137"/>
                    </a:srgbClr>
                  </a:outerShdw>
                </a:effectLst>
                <a:latin typeface="+mn-lt"/>
                <a:ea typeface="+mn-ea"/>
              </a:rPr>
              <a:t>Annual Citations </a:t>
            </a:r>
            <a:r>
              <a:rPr lang="zh-CN" altLang="en-US" sz="1800" b="0" dirty="0" smtClean="0">
                <a:solidFill>
                  <a:schemeClr val="tx1"/>
                </a:solidFill>
                <a:effectLst>
                  <a:outerShdw blurRad="38100" dist="38100" dir="2700000" algn="tl">
                    <a:srgbClr val="000000">
                      <a:alpha val="43137"/>
                    </a:srgbClr>
                  </a:outerShdw>
                </a:effectLst>
                <a:latin typeface="+mn-lt"/>
                <a:ea typeface="+mn-ea"/>
              </a:rPr>
              <a:t>＞ </a:t>
            </a:r>
            <a:r>
              <a:rPr lang="en-US" altLang="zh-CN" sz="1800" b="0" dirty="0" smtClean="0">
                <a:solidFill>
                  <a:schemeClr val="tx1"/>
                </a:solidFill>
                <a:effectLst>
                  <a:outerShdw blurRad="38100" dist="38100" dir="2700000" algn="tl">
                    <a:srgbClr val="000000">
                      <a:alpha val="43137"/>
                    </a:srgbClr>
                  </a:outerShdw>
                </a:effectLst>
                <a:latin typeface="+mn-lt"/>
                <a:ea typeface="+mn-ea"/>
              </a:rPr>
              <a:t>230K</a:t>
            </a:r>
            <a:endParaRPr lang="en-US" altLang="zh-CN" sz="1800" b="0" dirty="0">
              <a:solidFill>
                <a:schemeClr val="tx1"/>
              </a:solidFill>
              <a:effectLst>
                <a:outerShdw blurRad="38100" dist="38100" dir="2700000" algn="tl">
                  <a:srgbClr val="000000">
                    <a:alpha val="43137"/>
                  </a:srgbClr>
                </a:outerShdw>
              </a:effectLst>
              <a:latin typeface="+mn-lt"/>
            </a:endParaRPr>
          </a:p>
        </p:txBody>
      </p:sp>
      <p:sp>
        <p:nvSpPr>
          <p:cNvPr id="15" name="矩形 14">
            <a:extLst>
              <a:ext uri="{FF2B5EF4-FFF2-40B4-BE49-F238E27FC236}">
                <a16:creationId xmlns:a16="http://schemas.microsoft.com/office/drawing/2014/main" id="{D9D4F0A9-CF74-A37E-A659-B8F341A6C670}"/>
              </a:ext>
            </a:extLst>
          </p:cNvPr>
          <p:cNvSpPr/>
          <p:nvPr/>
        </p:nvSpPr>
        <p:spPr>
          <a:xfrm>
            <a:off x="-180528" y="1300464"/>
            <a:ext cx="9505056" cy="2664296"/>
          </a:xfrm>
          <a:prstGeom prst="rect">
            <a:avLst/>
          </a:prstGeom>
          <a:solidFill>
            <a:srgbClr val="FFC000">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a:extLst>
              <a:ext uri="{FF2B5EF4-FFF2-40B4-BE49-F238E27FC236}">
                <a16:creationId xmlns:a16="http://schemas.microsoft.com/office/drawing/2014/main" id="{942E8338-9EF1-F573-B6A8-419567A309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0484" y="796808"/>
            <a:ext cx="2700879" cy="3598151"/>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2">
            <a:extLst>
              <a:ext uri="{FF2B5EF4-FFF2-40B4-BE49-F238E27FC236}">
                <a16:creationId xmlns:a16="http://schemas.microsoft.com/office/drawing/2014/main" id="{895F2567-EEF9-B0D8-DF22-7C82D2E40351}"/>
              </a:ext>
            </a:extLst>
          </p:cNvPr>
          <p:cNvSpPr>
            <a:spLocks noGrp="1"/>
          </p:cNvSpPr>
          <p:nvPr/>
        </p:nvSpPr>
        <p:spPr bwMode="auto">
          <a:xfrm>
            <a:off x="155067" y="1556753"/>
            <a:ext cx="5854918" cy="2160240"/>
          </a:xfrm>
          <a:prstGeom prst="rect">
            <a:avLst/>
          </a:prstGeom>
          <a:noFill/>
          <a:ln w="9525">
            <a:noFill/>
            <a:miter lim="800000"/>
            <a:headEnd/>
            <a:tailEnd/>
          </a:ln>
        </p:spPr>
        <p:txBody>
          <a:bodyPr anchor="ctr"/>
          <a:lstStyle/>
          <a:p>
            <a:pPr algn="just" defTabSz="457200" eaLnBrk="0" hangingPunct="0"/>
            <a:r>
              <a:rPr lang="en-US" altLang="zh-CN" sz="1800" b="1" spc="-100" dirty="0">
                <a:solidFill>
                  <a:schemeClr val="bg1"/>
                </a:solidFill>
              </a:rPr>
              <a:t>Chemical Reviews </a:t>
            </a:r>
            <a:r>
              <a:rPr lang="zh-CN" altLang="en-US" sz="1800" b="1" spc="-100" dirty="0">
                <a:solidFill>
                  <a:schemeClr val="bg1"/>
                </a:solidFill>
              </a:rPr>
              <a:t>是最受推崇同时也是排名最高的期刊之一，涵盖了化学学科所有的研究领域，为有机化学，无机化学，物理化学，分析化学，理论化学和生物化学各领域的重要研究提供全面，权威，关键和可读性强的综述文章。</a:t>
            </a:r>
            <a:endParaRPr lang="en-US" altLang="zh-CN" sz="1800" b="1" spc="-100" dirty="0">
              <a:solidFill>
                <a:schemeClr val="bg1"/>
              </a:solidFill>
            </a:endParaRPr>
          </a:p>
          <a:p>
            <a:pPr algn="just"/>
            <a:endParaRPr lang="en-US" altLang="zh-CN" b="1" spc="-100" dirty="0">
              <a:solidFill>
                <a:schemeClr val="bg1"/>
              </a:solidFill>
            </a:endParaRPr>
          </a:p>
          <a:p>
            <a:pPr algn="just"/>
            <a:r>
              <a:rPr lang="zh-CN" altLang="en-US" b="1" spc="-100" dirty="0">
                <a:solidFill>
                  <a:schemeClr val="bg1"/>
                </a:solidFill>
              </a:rPr>
              <a:t>除了综述文章以外，期刊定期出版权威专题，重点关注新兴研究领域的单一主题或方向。</a:t>
            </a:r>
            <a:endParaRPr lang="en-US" altLang="zh-CN" b="1" spc="-100" dirty="0">
              <a:solidFill>
                <a:schemeClr val="bg1"/>
              </a:solidFill>
            </a:endParaRPr>
          </a:p>
        </p:txBody>
      </p:sp>
      <p:sp>
        <p:nvSpPr>
          <p:cNvPr id="17" name="Title 2">
            <a:extLst>
              <a:ext uri="{FF2B5EF4-FFF2-40B4-BE49-F238E27FC236}">
                <a16:creationId xmlns:a16="http://schemas.microsoft.com/office/drawing/2014/main" id="{10C63435-F225-BCBD-DA79-D981BA5EB2AA}"/>
              </a:ext>
            </a:extLst>
          </p:cNvPr>
          <p:cNvSpPr>
            <a:spLocks noGrp="1"/>
          </p:cNvSpPr>
          <p:nvPr/>
        </p:nvSpPr>
        <p:spPr bwMode="auto">
          <a:xfrm>
            <a:off x="173798" y="4009143"/>
            <a:ext cx="6054386" cy="594288"/>
          </a:xfrm>
          <a:prstGeom prst="rect">
            <a:avLst/>
          </a:prstGeom>
          <a:noFill/>
          <a:ln w="9525">
            <a:noFill/>
            <a:miter lim="800000"/>
            <a:headEnd/>
            <a:tailEnd/>
          </a:ln>
        </p:spPr>
        <p:txBody>
          <a:bodyPr anchor="ctr"/>
          <a:lstStyle/>
          <a:p>
            <a:pPr defTabSz="457200" eaLnBrk="0" hangingPunct="0"/>
            <a:r>
              <a:rPr lang="zh-CN" altLang="en-US" sz="1400" b="1" dirty="0">
                <a:solidFill>
                  <a:srgbClr val="FFC000"/>
                </a:solidFill>
                <a:effectLst>
                  <a:outerShdw blurRad="38100" dist="38100" dir="2700000" algn="tl">
                    <a:srgbClr val="000000">
                      <a:alpha val="43137"/>
                    </a:srgbClr>
                  </a:outerShdw>
                </a:effectLst>
              </a:rPr>
              <a:t>期刊收录研究方向</a:t>
            </a:r>
            <a:r>
              <a:rPr lang="zh-CN" altLang="en-US" sz="1400" b="1" dirty="0">
                <a:solidFill>
                  <a:srgbClr val="FFC000"/>
                </a:solidFill>
                <a:effectLst>
                  <a:outerShdw blurRad="38100" dist="38100" dir="2700000" algn="tl">
                    <a:srgbClr val="000000">
                      <a:alpha val="43137"/>
                    </a:srgbClr>
                  </a:outerShdw>
                </a:effectLst>
              </a:rPr>
              <a:t>：跨学科化学（包括生物化学、药物化学、物理化学等）</a:t>
            </a:r>
            <a:endParaRPr lang="en-US" altLang="zh-CN" sz="1400" b="1" dirty="0">
              <a:solidFill>
                <a:srgbClr val="FFC000"/>
              </a:solidFill>
              <a:effectLst>
                <a:outerShdw blurRad="38100" dist="38100" dir="2700000" algn="tl">
                  <a:srgbClr val="000000">
                    <a:alpha val="43137"/>
                  </a:srgbClr>
                </a:outerShdw>
              </a:effectLst>
            </a:endParaRPr>
          </a:p>
          <a:p>
            <a:pPr defTabSz="457200" eaLnBrk="0" hangingPunct="0"/>
            <a:r>
              <a:rPr lang="fr-FR" altLang="zh-CN" sz="1400" dirty="0" smtClean="0">
                <a:solidFill>
                  <a:srgbClr val="FFC000"/>
                </a:solidFill>
                <a:effectLst>
                  <a:outerShdw blurRad="38100" dist="38100" dir="2700000" algn="tl">
                    <a:srgbClr val="000000">
                      <a:alpha val="43137"/>
                    </a:srgbClr>
                  </a:outerShdw>
                </a:effectLst>
              </a:rPr>
              <a:t>Indexed </a:t>
            </a:r>
            <a:r>
              <a:rPr lang="fr-FR" altLang="zh-CN" sz="1400" dirty="0">
                <a:solidFill>
                  <a:srgbClr val="FFC000"/>
                </a:solidFill>
                <a:effectLst>
                  <a:outerShdw blurRad="38100" dist="38100" dir="2700000" algn="tl">
                    <a:srgbClr val="000000">
                      <a:alpha val="43137"/>
                    </a:srgbClr>
                  </a:outerShdw>
                </a:effectLst>
              </a:rPr>
              <a:t>in: CAS, SCIE, Scopus, PubMed, etc.</a:t>
            </a:r>
            <a:endParaRPr lang="en-US" altLang="zh-CN" sz="1200"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4538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C8D38144-1331-C70E-5FB0-0A81810F9751}"/>
              </a:ext>
            </a:extLst>
          </p:cNvPr>
          <p:cNvSpPr/>
          <p:nvPr/>
        </p:nvSpPr>
        <p:spPr>
          <a:xfrm>
            <a:off x="0" y="0"/>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 name="TextBox 32">
            <a:extLst>
              <a:ext uri="{FF2B5EF4-FFF2-40B4-BE49-F238E27FC236}">
                <a16:creationId xmlns:a16="http://schemas.microsoft.com/office/drawing/2014/main" id="{46853966-5BB0-D758-4419-E69236071319}"/>
              </a:ext>
            </a:extLst>
          </p:cNvPr>
          <p:cNvSpPr txBox="1"/>
          <p:nvPr/>
        </p:nvSpPr>
        <p:spPr>
          <a:xfrm>
            <a:off x="490533"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有机化学</a:t>
            </a:r>
            <a:endParaRPr lang="en-US" altLang="zh-CN" sz="1050" dirty="0">
              <a:latin typeface="Arial" panose="020B0604020202020204" pitchFamily="34" charset="0"/>
              <a:cs typeface="Arial" panose="020B0604020202020204" pitchFamily="34" charset="0"/>
            </a:endParaRPr>
          </a:p>
        </p:txBody>
      </p:sp>
      <p:sp>
        <p:nvSpPr>
          <p:cNvPr id="19" name="TextBox 32">
            <a:extLst>
              <a:ext uri="{FF2B5EF4-FFF2-40B4-BE49-F238E27FC236}">
                <a16:creationId xmlns:a16="http://schemas.microsoft.com/office/drawing/2014/main" id="{8D77933C-AA24-0B78-2009-FC5862F0BF67}"/>
              </a:ext>
            </a:extLst>
          </p:cNvPr>
          <p:cNvSpPr txBox="1"/>
          <p:nvPr/>
        </p:nvSpPr>
        <p:spPr>
          <a:xfrm>
            <a:off x="2233538"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有机快报</a:t>
            </a:r>
            <a:endParaRPr lang="en-US" altLang="zh-CN" sz="1050" dirty="0">
              <a:latin typeface="Arial" panose="020B0604020202020204" pitchFamily="34" charset="0"/>
              <a:cs typeface="Arial" panose="020B0604020202020204" pitchFamily="34" charset="0"/>
            </a:endParaRPr>
          </a:p>
        </p:txBody>
      </p:sp>
      <p:sp>
        <p:nvSpPr>
          <p:cNvPr id="21" name="TextBox 32">
            <a:extLst>
              <a:ext uri="{FF2B5EF4-FFF2-40B4-BE49-F238E27FC236}">
                <a16:creationId xmlns:a16="http://schemas.microsoft.com/office/drawing/2014/main" id="{DEAE689F-74C3-D7E1-F91F-1436D6914582}"/>
              </a:ext>
            </a:extLst>
          </p:cNvPr>
          <p:cNvSpPr txBox="1"/>
          <p:nvPr/>
        </p:nvSpPr>
        <p:spPr>
          <a:xfrm>
            <a:off x="3852637" y="2603550"/>
            <a:ext cx="142129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有机工艺</a:t>
            </a:r>
            <a:endParaRPr lang="en-US" altLang="zh-CN" sz="1200" b="1" dirty="0">
              <a:latin typeface="Arial" panose="020B0604020202020204" pitchFamily="34" charset="0"/>
              <a:cs typeface="Arial" panose="020B0604020202020204" pitchFamily="34" charset="0"/>
            </a:endParaRPr>
          </a:p>
        </p:txBody>
      </p:sp>
      <p:sp>
        <p:nvSpPr>
          <p:cNvPr id="32" name="TextBox 32">
            <a:extLst>
              <a:ext uri="{FF2B5EF4-FFF2-40B4-BE49-F238E27FC236}">
                <a16:creationId xmlns:a16="http://schemas.microsoft.com/office/drawing/2014/main" id="{2A36DB8B-BD96-080F-5338-C052B7B8431C}"/>
              </a:ext>
            </a:extLst>
          </p:cNvPr>
          <p:cNvSpPr txBox="1"/>
          <p:nvPr/>
        </p:nvSpPr>
        <p:spPr>
          <a:xfrm>
            <a:off x="5719365"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无机化学</a:t>
            </a:r>
            <a:endParaRPr lang="en-US" altLang="zh-CN" sz="105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62E5FD0C-DCBA-E264-E1A8-7F034897CFDC}"/>
              </a:ext>
            </a:extLst>
          </p:cNvPr>
          <p:cNvSpPr txBox="1"/>
          <p:nvPr/>
        </p:nvSpPr>
        <p:spPr>
          <a:xfrm>
            <a:off x="7346138" y="2603550"/>
            <a:ext cx="1368152"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分析化学</a:t>
            </a:r>
            <a:endParaRPr lang="en-US" altLang="zh-CN" sz="1050" dirty="0">
              <a:latin typeface="Arial" panose="020B0604020202020204" pitchFamily="34" charset="0"/>
              <a:cs typeface="Arial" panose="020B0604020202020204" pitchFamily="34" charset="0"/>
            </a:endParaRPr>
          </a:p>
        </p:txBody>
      </p:sp>
      <p:sp>
        <p:nvSpPr>
          <p:cNvPr id="34" name="TextBox 32">
            <a:extLst>
              <a:ext uri="{FF2B5EF4-FFF2-40B4-BE49-F238E27FC236}">
                <a16:creationId xmlns:a16="http://schemas.microsoft.com/office/drawing/2014/main" id="{29FC3BC7-BAC3-C20B-887D-55E1E4FF7945}"/>
              </a:ext>
            </a:extLst>
          </p:cNvPr>
          <p:cNvSpPr txBox="1"/>
          <p:nvPr/>
        </p:nvSpPr>
        <p:spPr>
          <a:xfrm>
            <a:off x="485797" y="4646096"/>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物理化学 </a:t>
            </a:r>
            <a:r>
              <a:rPr lang="en-US" altLang="zh-CN" sz="1200" b="1" dirty="0">
                <a:latin typeface="Arial" panose="020B0604020202020204" pitchFamily="34" charset="0"/>
                <a:cs typeface="Arial" panose="020B0604020202020204" pitchFamily="34" charset="0"/>
              </a:rPr>
              <a:t>A</a:t>
            </a:r>
            <a:endParaRPr lang="en-US" altLang="zh-CN" sz="1050" dirty="0">
              <a:latin typeface="Arial" panose="020B0604020202020204" pitchFamily="34" charset="0"/>
              <a:cs typeface="Arial" panose="020B0604020202020204" pitchFamily="34" charset="0"/>
            </a:endParaRPr>
          </a:p>
        </p:txBody>
      </p:sp>
      <p:sp>
        <p:nvSpPr>
          <p:cNvPr id="35" name="TextBox 32">
            <a:extLst>
              <a:ext uri="{FF2B5EF4-FFF2-40B4-BE49-F238E27FC236}">
                <a16:creationId xmlns:a16="http://schemas.microsoft.com/office/drawing/2014/main" id="{E11E0D71-01FA-46DE-1702-DF7F0B21EE94}"/>
              </a:ext>
            </a:extLst>
          </p:cNvPr>
          <p:cNvSpPr txBox="1"/>
          <p:nvPr/>
        </p:nvSpPr>
        <p:spPr>
          <a:xfrm>
            <a:off x="2228593" y="4646096"/>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物理化学 </a:t>
            </a:r>
            <a:r>
              <a:rPr lang="en-US" altLang="zh-CN" sz="1200" b="1" dirty="0">
                <a:latin typeface="Arial" panose="020B0604020202020204" pitchFamily="34" charset="0"/>
                <a:cs typeface="Arial" panose="020B0604020202020204" pitchFamily="34" charset="0"/>
              </a:rPr>
              <a:t>B</a:t>
            </a:r>
            <a:endParaRPr lang="en-US" altLang="zh-CN" sz="1050" dirty="0">
              <a:latin typeface="Arial" panose="020B0604020202020204" pitchFamily="34" charset="0"/>
              <a:cs typeface="Arial" panose="020B0604020202020204" pitchFamily="34" charset="0"/>
            </a:endParaRPr>
          </a:p>
        </p:txBody>
      </p:sp>
      <p:sp>
        <p:nvSpPr>
          <p:cNvPr id="36" name="TextBox 32">
            <a:extLst>
              <a:ext uri="{FF2B5EF4-FFF2-40B4-BE49-F238E27FC236}">
                <a16:creationId xmlns:a16="http://schemas.microsoft.com/office/drawing/2014/main" id="{2A936D8F-1D85-4FDD-1A10-A2D2E13648DA}"/>
              </a:ext>
            </a:extLst>
          </p:cNvPr>
          <p:cNvSpPr txBox="1"/>
          <p:nvPr/>
        </p:nvSpPr>
        <p:spPr>
          <a:xfrm>
            <a:off x="3906498" y="4646096"/>
            <a:ext cx="1313574"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物理化学 </a:t>
            </a:r>
            <a:r>
              <a:rPr lang="en-US" altLang="zh-CN" sz="1200" b="1" dirty="0">
                <a:latin typeface="Arial" panose="020B0604020202020204" pitchFamily="34" charset="0"/>
                <a:cs typeface="Arial" panose="020B0604020202020204" pitchFamily="34" charset="0"/>
              </a:rPr>
              <a:t>C</a:t>
            </a:r>
          </a:p>
        </p:txBody>
      </p:sp>
      <p:sp>
        <p:nvSpPr>
          <p:cNvPr id="37" name="TextBox 32">
            <a:extLst>
              <a:ext uri="{FF2B5EF4-FFF2-40B4-BE49-F238E27FC236}">
                <a16:creationId xmlns:a16="http://schemas.microsoft.com/office/drawing/2014/main" id="{EA161383-B649-5B73-13B5-D9A2821C5ED8}"/>
              </a:ext>
            </a:extLst>
          </p:cNvPr>
          <p:cNvSpPr txBox="1"/>
          <p:nvPr/>
        </p:nvSpPr>
        <p:spPr>
          <a:xfrm>
            <a:off x="5714420" y="4646096"/>
            <a:ext cx="118272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物理化学快报</a:t>
            </a:r>
            <a:endParaRPr lang="en-US" altLang="zh-CN" sz="1050" dirty="0">
              <a:latin typeface="Arial" panose="020B0604020202020204" pitchFamily="34" charset="0"/>
              <a:cs typeface="Arial" panose="020B0604020202020204" pitchFamily="34" charset="0"/>
            </a:endParaRPr>
          </a:p>
        </p:txBody>
      </p:sp>
      <p:sp>
        <p:nvSpPr>
          <p:cNvPr id="38" name="TextBox 32">
            <a:extLst>
              <a:ext uri="{FF2B5EF4-FFF2-40B4-BE49-F238E27FC236}">
                <a16:creationId xmlns:a16="http://schemas.microsoft.com/office/drawing/2014/main" id="{51ECE9BA-6B22-BD11-05FB-E000A5330DEB}"/>
              </a:ext>
            </a:extLst>
          </p:cNvPr>
          <p:cNvSpPr txBox="1"/>
          <p:nvPr/>
        </p:nvSpPr>
        <p:spPr>
          <a:xfrm>
            <a:off x="7451222" y="4643991"/>
            <a:ext cx="115798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化工研究</a:t>
            </a:r>
            <a:endParaRPr lang="en-US" altLang="zh-CN" sz="1200" b="1" dirty="0">
              <a:latin typeface="Arial" panose="020B0604020202020204" pitchFamily="34" charset="0"/>
              <a:cs typeface="Arial" panose="020B0604020202020204" pitchFamily="34" charset="0"/>
            </a:endParaRPr>
          </a:p>
        </p:txBody>
      </p:sp>
      <p:sp>
        <p:nvSpPr>
          <p:cNvPr id="8" name="Title 12">
            <a:extLst>
              <a:ext uri="{FF2B5EF4-FFF2-40B4-BE49-F238E27FC236}">
                <a16:creationId xmlns:a16="http://schemas.microsoft.com/office/drawing/2014/main" id="{565BAC18-83C6-F470-457C-6E4FD3913950}"/>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Basic Science of Chemistry  </a:t>
            </a:r>
            <a:r>
              <a:rPr lang="zh-CN" altLang="en-US" sz="2600" dirty="0">
                <a:solidFill>
                  <a:schemeClr val="tx1"/>
                </a:solidFill>
                <a:latin typeface="+mn-ea"/>
                <a:ea typeface="+mn-ea"/>
              </a:rPr>
              <a:t>化学的基础科研领域</a:t>
            </a:r>
            <a:endParaRPr lang="en-US" altLang="zh-CN" sz="2600" dirty="0">
              <a:solidFill>
                <a:schemeClr val="tx1"/>
              </a:solidFill>
              <a:latin typeface="+mn-ea"/>
              <a:ea typeface="+mn-ea"/>
            </a:endParaRPr>
          </a:p>
        </p:txBody>
      </p:sp>
      <p:pic>
        <p:nvPicPr>
          <p:cNvPr id="5" name="图片 4">
            <a:extLst>
              <a:ext uri="{FF2B5EF4-FFF2-40B4-BE49-F238E27FC236}">
                <a16:creationId xmlns:a16="http://schemas.microsoft.com/office/drawing/2014/main" id="{3749AC1F-42A4-BAD6-4BC0-8F3F5EB03759}"/>
              </a:ext>
            </a:extLst>
          </p:cNvPr>
          <p:cNvPicPr>
            <a:picLocks noChangeAspect="1"/>
          </p:cNvPicPr>
          <p:nvPr/>
        </p:nvPicPr>
        <p:blipFill>
          <a:blip r:embed="rId2"/>
          <a:stretch>
            <a:fillRect/>
          </a:stretch>
        </p:blipFill>
        <p:spPr>
          <a:xfrm>
            <a:off x="492542" y="1028780"/>
            <a:ext cx="1168488" cy="1559146"/>
          </a:xfrm>
          <a:prstGeom prst="rect">
            <a:avLst/>
          </a:prstGeom>
          <a:ln w="3175">
            <a:solidFill>
              <a:schemeClr val="bg1">
                <a:lumMod val="75000"/>
                <a:lumOff val="25000"/>
              </a:schemeClr>
            </a:solidFill>
          </a:ln>
        </p:spPr>
      </p:pic>
      <p:pic>
        <p:nvPicPr>
          <p:cNvPr id="7" name="图片 6">
            <a:extLst>
              <a:ext uri="{FF2B5EF4-FFF2-40B4-BE49-F238E27FC236}">
                <a16:creationId xmlns:a16="http://schemas.microsoft.com/office/drawing/2014/main" id="{986152E4-C3AF-F25F-5716-00434EF2E057}"/>
              </a:ext>
            </a:extLst>
          </p:cNvPr>
          <p:cNvPicPr>
            <a:picLocks noChangeAspect="1"/>
          </p:cNvPicPr>
          <p:nvPr/>
        </p:nvPicPr>
        <p:blipFill>
          <a:blip r:embed="rId3"/>
          <a:stretch>
            <a:fillRect/>
          </a:stretch>
        </p:blipFill>
        <p:spPr>
          <a:xfrm>
            <a:off x="2241882" y="1028780"/>
            <a:ext cx="1189470" cy="1559023"/>
          </a:xfrm>
          <a:prstGeom prst="rect">
            <a:avLst/>
          </a:prstGeom>
          <a:ln w="3175">
            <a:solidFill>
              <a:schemeClr val="bg1">
                <a:lumMod val="75000"/>
                <a:lumOff val="25000"/>
              </a:schemeClr>
            </a:solidFill>
          </a:ln>
        </p:spPr>
      </p:pic>
      <p:pic>
        <p:nvPicPr>
          <p:cNvPr id="10" name="图片 9">
            <a:extLst>
              <a:ext uri="{FF2B5EF4-FFF2-40B4-BE49-F238E27FC236}">
                <a16:creationId xmlns:a16="http://schemas.microsoft.com/office/drawing/2014/main" id="{699D0D8C-DE7A-BD58-38CA-E69C5CBF316F}"/>
              </a:ext>
            </a:extLst>
          </p:cNvPr>
          <p:cNvPicPr>
            <a:picLocks noChangeAspect="1"/>
          </p:cNvPicPr>
          <p:nvPr/>
        </p:nvPicPr>
        <p:blipFill>
          <a:blip r:embed="rId4"/>
          <a:stretch>
            <a:fillRect/>
          </a:stretch>
        </p:blipFill>
        <p:spPr>
          <a:xfrm>
            <a:off x="3987760" y="1032582"/>
            <a:ext cx="1169110" cy="1555221"/>
          </a:xfrm>
          <a:prstGeom prst="rect">
            <a:avLst/>
          </a:prstGeom>
          <a:ln w="3175">
            <a:solidFill>
              <a:schemeClr val="bg1">
                <a:lumMod val="75000"/>
                <a:lumOff val="25000"/>
              </a:schemeClr>
            </a:solidFill>
          </a:ln>
        </p:spPr>
      </p:pic>
      <p:pic>
        <p:nvPicPr>
          <p:cNvPr id="12" name="图片 11">
            <a:extLst>
              <a:ext uri="{FF2B5EF4-FFF2-40B4-BE49-F238E27FC236}">
                <a16:creationId xmlns:a16="http://schemas.microsoft.com/office/drawing/2014/main" id="{BB966F4B-E3B1-583F-2D54-0C366DA5151C}"/>
              </a:ext>
            </a:extLst>
          </p:cNvPr>
          <p:cNvPicPr>
            <a:picLocks noChangeAspect="1"/>
          </p:cNvPicPr>
          <p:nvPr/>
        </p:nvPicPr>
        <p:blipFill>
          <a:blip r:embed="rId5"/>
          <a:stretch>
            <a:fillRect/>
          </a:stretch>
        </p:blipFill>
        <p:spPr>
          <a:xfrm>
            <a:off x="5725820" y="1023860"/>
            <a:ext cx="1176471" cy="1563943"/>
          </a:xfrm>
          <a:prstGeom prst="rect">
            <a:avLst/>
          </a:prstGeom>
          <a:ln w="3175">
            <a:solidFill>
              <a:schemeClr val="bg1">
                <a:lumMod val="75000"/>
                <a:lumOff val="25000"/>
              </a:schemeClr>
            </a:solidFill>
          </a:ln>
        </p:spPr>
      </p:pic>
      <p:pic>
        <p:nvPicPr>
          <p:cNvPr id="15" name="图片 14">
            <a:extLst>
              <a:ext uri="{FF2B5EF4-FFF2-40B4-BE49-F238E27FC236}">
                <a16:creationId xmlns:a16="http://schemas.microsoft.com/office/drawing/2014/main" id="{C3EF2836-C228-0497-44FF-7AC9D0D13B32}"/>
              </a:ext>
            </a:extLst>
          </p:cNvPr>
          <p:cNvPicPr>
            <a:picLocks noChangeAspect="1"/>
          </p:cNvPicPr>
          <p:nvPr/>
        </p:nvPicPr>
        <p:blipFill>
          <a:blip r:embed="rId6"/>
          <a:stretch>
            <a:fillRect/>
          </a:stretch>
        </p:blipFill>
        <p:spPr>
          <a:xfrm>
            <a:off x="7461324" y="1032026"/>
            <a:ext cx="1152018" cy="1555777"/>
          </a:xfrm>
          <a:prstGeom prst="rect">
            <a:avLst/>
          </a:prstGeom>
          <a:ln w="3175">
            <a:solidFill>
              <a:schemeClr val="bg1">
                <a:lumMod val="75000"/>
                <a:lumOff val="25000"/>
              </a:schemeClr>
            </a:solidFill>
          </a:ln>
        </p:spPr>
      </p:pic>
      <p:pic>
        <p:nvPicPr>
          <p:cNvPr id="17" name="图片 16">
            <a:extLst>
              <a:ext uri="{FF2B5EF4-FFF2-40B4-BE49-F238E27FC236}">
                <a16:creationId xmlns:a16="http://schemas.microsoft.com/office/drawing/2014/main" id="{1EF882AC-796C-C85C-BD81-90D994AC6879}"/>
              </a:ext>
            </a:extLst>
          </p:cNvPr>
          <p:cNvPicPr>
            <a:picLocks noChangeAspect="1"/>
          </p:cNvPicPr>
          <p:nvPr/>
        </p:nvPicPr>
        <p:blipFill>
          <a:blip r:embed="rId7"/>
          <a:stretch>
            <a:fillRect/>
          </a:stretch>
        </p:blipFill>
        <p:spPr>
          <a:xfrm>
            <a:off x="490931" y="3087312"/>
            <a:ext cx="1166501" cy="1550018"/>
          </a:xfrm>
          <a:prstGeom prst="rect">
            <a:avLst/>
          </a:prstGeom>
          <a:ln w="6350">
            <a:solidFill>
              <a:schemeClr val="bg1">
                <a:lumMod val="75000"/>
                <a:lumOff val="25000"/>
              </a:schemeClr>
            </a:solidFill>
          </a:ln>
        </p:spPr>
      </p:pic>
      <p:pic>
        <p:nvPicPr>
          <p:cNvPr id="20" name="图片 19">
            <a:extLst>
              <a:ext uri="{FF2B5EF4-FFF2-40B4-BE49-F238E27FC236}">
                <a16:creationId xmlns:a16="http://schemas.microsoft.com/office/drawing/2014/main" id="{41C8F0D5-6740-7449-1A6A-5DFC7912A3F5}"/>
              </a:ext>
            </a:extLst>
          </p:cNvPr>
          <p:cNvPicPr>
            <a:picLocks noChangeAspect="1"/>
          </p:cNvPicPr>
          <p:nvPr/>
        </p:nvPicPr>
        <p:blipFill>
          <a:blip r:embed="rId8"/>
          <a:stretch>
            <a:fillRect/>
          </a:stretch>
        </p:blipFill>
        <p:spPr>
          <a:xfrm>
            <a:off x="2246706" y="3085207"/>
            <a:ext cx="1163997" cy="1556679"/>
          </a:xfrm>
          <a:prstGeom prst="rect">
            <a:avLst/>
          </a:prstGeom>
          <a:ln w="6350">
            <a:solidFill>
              <a:schemeClr val="bg1">
                <a:lumMod val="75000"/>
                <a:lumOff val="25000"/>
              </a:schemeClr>
            </a:solidFill>
          </a:ln>
        </p:spPr>
      </p:pic>
      <p:pic>
        <p:nvPicPr>
          <p:cNvPr id="23" name="图片 22">
            <a:extLst>
              <a:ext uri="{FF2B5EF4-FFF2-40B4-BE49-F238E27FC236}">
                <a16:creationId xmlns:a16="http://schemas.microsoft.com/office/drawing/2014/main" id="{CDCAC964-AC09-19C6-E30D-D2AD33067612}"/>
              </a:ext>
            </a:extLst>
          </p:cNvPr>
          <p:cNvPicPr>
            <a:picLocks noChangeAspect="1"/>
          </p:cNvPicPr>
          <p:nvPr/>
        </p:nvPicPr>
        <p:blipFill>
          <a:blip r:embed="rId9"/>
          <a:stretch>
            <a:fillRect/>
          </a:stretch>
        </p:blipFill>
        <p:spPr>
          <a:xfrm>
            <a:off x="3992747" y="3093416"/>
            <a:ext cx="1163997" cy="1543914"/>
          </a:xfrm>
          <a:prstGeom prst="rect">
            <a:avLst/>
          </a:prstGeom>
          <a:ln w="6350">
            <a:solidFill>
              <a:schemeClr val="bg1">
                <a:lumMod val="65000"/>
                <a:lumOff val="35000"/>
              </a:schemeClr>
            </a:solidFill>
          </a:ln>
        </p:spPr>
      </p:pic>
      <p:pic>
        <p:nvPicPr>
          <p:cNvPr id="25" name="图片 24">
            <a:extLst>
              <a:ext uri="{FF2B5EF4-FFF2-40B4-BE49-F238E27FC236}">
                <a16:creationId xmlns:a16="http://schemas.microsoft.com/office/drawing/2014/main" id="{CC3D7E37-2170-74EE-2E58-C1E17BB0FE20}"/>
              </a:ext>
            </a:extLst>
          </p:cNvPr>
          <p:cNvPicPr>
            <a:picLocks noChangeAspect="1"/>
          </p:cNvPicPr>
          <p:nvPr/>
        </p:nvPicPr>
        <p:blipFill>
          <a:blip r:embed="rId10"/>
          <a:stretch>
            <a:fillRect/>
          </a:stretch>
        </p:blipFill>
        <p:spPr>
          <a:xfrm>
            <a:off x="7469138" y="3093415"/>
            <a:ext cx="1140070" cy="1550575"/>
          </a:xfrm>
          <a:prstGeom prst="rect">
            <a:avLst/>
          </a:prstGeom>
          <a:ln w="3175">
            <a:solidFill>
              <a:schemeClr val="bg1">
                <a:lumMod val="75000"/>
                <a:lumOff val="25000"/>
              </a:schemeClr>
            </a:solidFill>
          </a:ln>
        </p:spPr>
      </p:pic>
      <p:pic>
        <p:nvPicPr>
          <p:cNvPr id="27" name="图片 26">
            <a:extLst>
              <a:ext uri="{FF2B5EF4-FFF2-40B4-BE49-F238E27FC236}">
                <a16:creationId xmlns:a16="http://schemas.microsoft.com/office/drawing/2014/main" id="{059A5D90-1F73-103C-CEAF-E51FD6E628FA}"/>
              </a:ext>
            </a:extLst>
          </p:cNvPr>
          <p:cNvPicPr>
            <a:picLocks noChangeAspect="1"/>
          </p:cNvPicPr>
          <p:nvPr/>
        </p:nvPicPr>
        <p:blipFill>
          <a:blip r:embed="rId11"/>
          <a:stretch>
            <a:fillRect/>
          </a:stretch>
        </p:blipFill>
        <p:spPr>
          <a:xfrm>
            <a:off x="5719320" y="3093415"/>
            <a:ext cx="1174259" cy="1550575"/>
          </a:xfrm>
          <a:prstGeom prst="rect">
            <a:avLst/>
          </a:prstGeom>
          <a:ln w="6350">
            <a:solidFill>
              <a:schemeClr val="bg1">
                <a:lumMod val="75000"/>
                <a:lumOff val="25000"/>
              </a:schemeClr>
            </a:solidFill>
          </a:ln>
        </p:spPr>
      </p:pic>
    </p:spTree>
    <p:extLst>
      <p:ext uri="{BB962C8B-B14F-4D97-AF65-F5344CB8AC3E}">
        <p14:creationId xmlns:p14="http://schemas.microsoft.com/office/powerpoint/2010/main" val="1782884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4565C273-B500-D71D-5E7D-D2FA898FE37A}"/>
              </a:ext>
            </a:extLst>
          </p:cNvPr>
          <p:cNvSpPr/>
          <p:nvPr/>
        </p:nvSpPr>
        <p:spPr>
          <a:xfrm>
            <a:off x="0" y="0"/>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 name="TextBox 32">
            <a:extLst>
              <a:ext uri="{FF2B5EF4-FFF2-40B4-BE49-F238E27FC236}">
                <a16:creationId xmlns:a16="http://schemas.microsoft.com/office/drawing/2014/main" id="{46853966-5BB0-D758-4419-E69236071319}"/>
              </a:ext>
            </a:extLst>
          </p:cNvPr>
          <p:cNvSpPr txBox="1"/>
          <p:nvPr/>
        </p:nvSpPr>
        <p:spPr>
          <a:xfrm>
            <a:off x="490533"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材料化学</a:t>
            </a:r>
            <a:endParaRPr lang="en-US" altLang="zh-CN" sz="1050" dirty="0">
              <a:latin typeface="Arial" panose="020B0604020202020204" pitchFamily="34" charset="0"/>
              <a:cs typeface="Arial" panose="020B0604020202020204" pitchFamily="34" charset="0"/>
            </a:endParaRPr>
          </a:p>
        </p:txBody>
      </p:sp>
      <p:sp>
        <p:nvSpPr>
          <p:cNvPr id="19" name="TextBox 32">
            <a:extLst>
              <a:ext uri="{FF2B5EF4-FFF2-40B4-BE49-F238E27FC236}">
                <a16:creationId xmlns:a16="http://schemas.microsoft.com/office/drawing/2014/main" id="{8D77933C-AA24-0B78-2009-FC5862F0BF67}"/>
              </a:ext>
            </a:extLst>
          </p:cNvPr>
          <p:cNvSpPr txBox="1"/>
          <p:nvPr/>
        </p:nvSpPr>
        <p:spPr>
          <a:xfrm>
            <a:off x="2233538"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材料快报</a:t>
            </a:r>
            <a:endParaRPr lang="en-US" altLang="zh-CN" sz="1050" dirty="0">
              <a:latin typeface="Arial" panose="020B0604020202020204" pitchFamily="34" charset="0"/>
              <a:cs typeface="Arial" panose="020B0604020202020204" pitchFamily="34" charset="0"/>
            </a:endParaRPr>
          </a:p>
        </p:txBody>
      </p:sp>
      <p:sp>
        <p:nvSpPr>
          <p:cNvPr id="21" name="TextBox 32">
            <a:extLst>
              <a:ext uri="{FF2B5EF4-FFF2-40B4-BE49-F238E27FC236}">
                <a16:creationId xmlns:a16="http://schemas.microsoft.com/office/drawing/2014/main" id="{DEAE689F-74C3-D7E1-F91F-1436D6914582}"/>
              </a:ext>
            </a:extLst>
          </p:cNvPr>
          <p:cNvSpPr txBox="1"/>
          <p:nvPr/>
        </p:nvSpPr>
        <p:spPr>
          <a:xfrm>
            <a:off x="3852637" y="2603550"/>
            <a:ext cx="142129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应用材料</a:t>
            </a:r>
            <a:r>
              <a:rPr lang="en-US" altLang="zh-CN" sz="1200" b="1" dirty="0">
                <a:latin typeface="Arial" panose="020B0604020202020204" pitchFamily="34" charset="0"/>
                <a:cs typeface="Arial" panose="020B0604020202020204" pitchFamily="34" charset="0"/>
              </a:rPr>
              <a:t>&amp;</a:t>
            </a:r>
            <a:r>
              <a:rPr lang="zh-CN" altLang="en-US" sz="1200" b="1" dirty="0">
                <a:latin typeface="Arial" panose="020B0604020202020204" pitchFamily="34" charset="0"/>
                <a:cs typeface="Arial" panose="020B0604020202020204" pitchFamily="34" charset="0"/>
              </a:rPr>
              <a:t>界面</a:t>
            </a:r>
            <a:endParaRPr lang="en-US" altLang="zh-CN" sz="1200" b="1" dirty="0">
              <a:latin typeface="Arial" panose="020B0604020202020204" pitchFamily="34" charset="0"/>
              <a:cs typeface="Arial" panose="020B0604020202020204" pitchFamily="34" charset="0"/>
            </a:endParaRPr>
          </a:p>
        </p:txBody>
      </p:sp>
      <p:sp>
        <p:nvSpPr>
          <p:cNvPr id="32" name="TextBox 32">
            <a:extLst>
              <a:ext uri="{FF2B5EF4-FFF2-40B4-BE49-F238E27FC236}">
                <a16:creationId xmlns:a16="http://schemas.microsoft.com/office/drawing/2014/main" id="{2A36DB8B-BD96-080F-5338-C052B7B8431C}"/>
              </a:ext>
            </a:extLst>
          </p:cNvPr>
          <p:cNvSpPr txBox="1"/>
          <p:nvPr/>
        </p:nvSpPr>
        <p:spPr>
          <a:xfrm>
            <a:off x="5719365"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纳米材料</a:t>
            </a:r>
            <a:endParaRPr lang="en-US" altLang="zh-CN" sz="105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62E5FD0C-DCBA-E264-E1A8-7F034897CFDC}"/>
              </a:ext>
            </a:extLst>
          </p:cNvPr>
          <p:cNvSpPr txBox="1"/>
          <p:nvPr/>
        </p:nvSpPr>
        <p:spPr>
          <a:xfrm>
            <a:off x="7346138" y="2603550"/>
            <a:ext cx="1368152"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高分子材料</a:t>
            </a:r>
            <a:endParaRPr lang="en-US" altLang="zh-CN" sz="1050" dirty="0">
              <a:latin typeface="Arial" panose="020B0604020202020204" pitchFamily="34" charset="0"/>
              <a:cs typeface="Arial" panose="020B0604020202020204" pitchFamily="34" charset="0"/>
            </a:endParaRPr>
          </a:p>
        </p:txBody>
      </p:sp>
      <p:sp>
        <p:nvSpPr>
          <p:cNvPr id="34" name="TextBox 32">
            <a:extLst>
              <a:ext uri="{FF2B5EF4-FFF2-40B4-BE49-F238E27FC236}">
                <a16:creationId xmlns:a16="http://schemas.microsoft.com/office/drawing/2014/main" id="{29FC3BC7-BAC3-C20B-887D-55E1E4FF7945}"/>
              </a:ext>
            </a:extLst>
          </p:cNvPr>
          <p:cNvSpPr txBox="1"/>
          <p:nvPr/>
        </p:nvSpPr>
        <p:spPr>
          <a:xfrm>
            <a:off x="485797" y="4646096"/>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生物材料</a:t>
            </a:r>
            <a:endParaRPr lang="en-US" altLang="zh-CN" sz="1050" dirty="0">
              <a:latin typeface="Arial" panose="020B0604020202020204" pitchFamily="34" charset="0"/>
              <a:cs typeface="Arial" panose="020B0604020202020204" pitchFamily="34" charset="0"/>
            </a:endParaRPr>
          </a:p>
        </p:txBody>
      </p:sp>
      <p:sp>
        <p:nvSpPr>
          <p:cNvPr id="35" name="TextBox 32">
            <a:extLst>
              <a:ext uri="{FF2B5EF4-FFF2-40B4-BE49-F238E27FC236}">
                <a16:creationId xmlns:a16="http://schemas.microsoft.com/office/drawing/2014/main" id="{E11E0D71-01FA-46DE-1702-DF7F0B21EE94}"/>
              </a:ext>
            </a:extLst>
          </p:cNvPr>
          <p:cNvSpPr txBox="1"/>
          <p:nvPr/>
        </p:nvSpPr>
        <p:spPr>
          <a:xfrm>
            <a:off x="2228593" y="4646096"/>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能源材料快报</a:t>
            </a:r>
            <a:endParaRPr lang="en-US" altLang="zh-CN" sz="1050" dirty="0">
              <a:latin typeface="Arial" panose="020B0604020202020204" pitchFamily="34" charset="0"/>
              <a:cs typeface="Arial" panose="020B0604020202020204" pitchFamily="34" charset="0"/>
            </a:endParaRPr>
          </a:p>
        </p:txBody>
      </p:sp>
      <p:sp>
        <p:nvSpPr>
          <p:cNvPr id="36" name="TextBox 32">
            <a:extLst>
              <a:ext uri="{FF2B5EF4-FFF2-40B4-BE49-F238E27FC236}">
                <a16:creationId xmlns:a16="http://schemas.microsoft.com/office/drawing/2014/main" id="{2A936D8F-1D85-4FDD-1A10-A2D2E13648DA}"/>
              </a:ext>
            </a:extLst>
          </p:cNvPr>
          <p:cNvSpPr txBox="1"/>
          <p:nvPr/>
        </p:nvSpPr>
        <p:spPr>
          <a:xfrm>
            <a:off x="3906498" y="4646096"/>
            <a:ext cx="1313574"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催化科学</a:t>
            </a:r>
            <a:endParaRPr lang="en-US" altLang="zh-CN" sz="1200" b="1" dirty="0">
              <a:latin typeface="Arial" panose="020B0604020202020204" pitchFamily="34" charset="0"/>
              <a:cs typeface="Arial" panose="020B0604020202020204" pitchFamily="34" charset="0"/>
            </a:endParaRPr>
          </a:p>
        </p:txBody>
      </p:sp>
      <p:sp>
        <p:nvSpPr>
          <p:cNvPr id="37" name="TextBox 32">
            <a:extLst>
              <a:ext uri="{FF2B5EF4-FFF2-40B4-BE49-F238E27FC236}">
                <a16:creationId xmlns:a16="http://schemas.microsoft.com/office/drawing/2014/main" id="{EA161383-B649-5B73-13B5-D9A2821C5ED8}"/>
              </a:ext>
            </a:extLst>
          </p:cNvPr>
          <p:cNvSpPr txBox="1"/>
          <p:nvPr/>
        </p:nvSpPr>
        <p:spPr>
          <a:xfrm>
            <a:off x="5714420" y="4646096"/>
            <a:ext cx="118272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材料物理化学</a:t>
            </a:r>
            <a:endParaRPr lang="en-US" altLang="zh-CN" sz="1050" dirty="0">
              <a:latin typeface="Arial" panose="020B0604020202020204" pitchFamily="34" charset="0"/>
              <a:cs typeface="Arial" panose="020B0604020202020204" pitchFamily="34" charset="0"/>
            </a:endParaRPr>
          </a:p>
        </p:txBody>
      </p:sp>
      <p:sp>
        <p:nvSpPr>
          <p:cNvPr id="38" name="TextBox 32">
            <a:extLst>
              <a:ext uri="{FF2B5EF4-FFF2-40B4-BE49-F238E27FC236}">
                <a16:creationId xmlns:a16="http://schemas.microsoft.com/office/drawing/2014/main" id="{51ECE9BA-6B22-BD11-05FB-E000A5330DEB}"/>
              </a:ext>
            </a:extLst>
          </p:cNvPr>
          <p:cNvSpPr txBox="1"/>
          <p:nvPr/>
        </p:nvSpPr>
        <p:spPr>
          <a:xfrm>
            <a:off x="7451222" y="4643991"/>
            <a:ext cx="115798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材料综述</a:t>
            </a:r>
            <a:endParaRPr lang="en-US" altLang="zh-CN" sz="1200" b="1" dirty="0">
              <a:latin typeface="Arial" panose="020B0604020202020204" pitchFamily="34" charset="0"/>
              <a:cs typeface="Arial" panose="020B0604020202020204" pitchFamily="34" charset="0"/>
            </a:endParaRPr>
          </a:p>
        </p:txBody>
      </p:sp>
      <p:sp>
        <p:nvSpPr>
          <p:cNvPr id="8" name="Title 12">
            <a:extLst>
              <a:ext uri="{FF2B5EF4-FFF2-40B4-BE49-F238E27FC236}">
                <a16:creationId xmlns:a16="http://schemas.microsoft.com/office/drawing/2014/main" id="{565BAC18-83C6-F470-457C-6E4FD3913950}"/>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Materials Science &amp; Engineering  </a:t>
            </a:r>
            <a:r>
              <a:rPr lang="zh-CN" altLang="en-US" sz="2600" dirty="0">
                <a:solidFill>
                  <a:schemeClr val="tx1"/>
                </a:solidFill>
                <a:latin typeface="+mn-ea"/>
                <a:ea typeface="+mn-ea"/>
              </a:rPr>
              <a:t>材料科学与工程</a:t>
            </a:r>
            <a:endParaRPr lang="en-US" altLang="zh-CN" sz="2600" dirty="0">
              <a:solidFill>
                <a:schemeClr val="tx1"/>
              </a:solidFill>
              <a:latin typeface="+mn-ea"/>
              <a:ea typeface="+mn-ea"/>
            </a:endParaRPr>
          </a:p>
        </p:txBody>
      </p:sp>
      <p:pic>
        <p:nvPicPr>
          <p:cNvPr id="50" name="图片 49">
            <a:extLst>
              <a:ext uri="{FF2B5EF4-FFF2-40B4-BE49-F238E27FC236}">
                <a16:creationId xmlns:a16="http://schemas.microsoft.com/office/drawing/2014/main" id="{BE62764C-EF7E-002A-C5E3-88A3679775A7}"/>
              </a:ext>
            </a:extLst>
          </p:cNvPr>
          <p:cNvPicPr>
            <a:picLocks noChangeAspect="1"/>
          </p:cNvPicPr>
          <p:nvPr/>
        </p:nvPicPr>
        <p:blipFill>
          <a:blip r:embed="rId2"/>
          <a:stretch>
            <a:fillRect/>
          </a:stretch>
        </p:blipFill>
        <p:spPr>
          <a:xfrm>
            <a:off x="490533" y="1033364"/>
            <a:ext cx="1174259" cy="1559146"/>
          </a:xfrm>
          <a:prstGeom prst="rect">
            <a:avLst/>
          </a:prstGeom>
          <a:ln w="3175">
            <a:solidFill>
              <a:schemeClr val="bg1">
                <a:lumMod val="75000"/>
                <a:lumOff val="25000"/>
              </a:schemeClr>
            </a:solidFill>
          </a:ln>
        </p:spPr>
      </p:pic>
      <p:pic>
        <p:nvPicPr>
          <p:cNvPr id="51" name="图片 50">
            <a:extLst>
              <a:ext uri="{FF2B5EF4-FFF2-40B4-BE49-F238E27FC236}">
                <a16:creationId xmlns:a16="http://schemas.microsoft.com/office/drawing/2014/main" id="{82D58126-49EE-82F7-D3FC-48B45E39843F}"/>
              </a:ext>
            </a:extLst>
          </p:cNvPr>
          <p:cNvPicPr>
            <a:picLocks noChangeAspect="1"/>
          </p:cNvPicPr>
          <p:nvPr/>
        </p:nvPicPr>
        <p:blipFill>
          <a:blip r:embed="rId3"/>
          <a:stretch>
            <a:fillRect/>
          </a:stretch>
        </p:blipFill>
        <p:spPr>
          <a:xfrm>
            <a:off x="2240196" y="1037548"/>
            <a:ext cx="1162656" cy="1554961"/>
          </a:xfrm>
          <a:prstGeom prst="rect">
            <a:avLst/>
          </a:prstGeom>
          <a:ln w="3175">
            <a:solidFill>
              <a:schemeClr val="bg1">
                <a:lumMod val="75000"/>
                <a:lumOff val="25000"/>
              </a:schemeClr>
            </a:solidFill>
          </a:ln>
        </p:spPr>
      </p:pic>
      <p:pic>
        <p:nvPicPr>
          <p:cNvPr id="52" name="图片 51">
            <a:extLst>
              <a:ext uri="{FF2B5EF4-FFF2-40B4-BE49-F238E27FC236}">
                <a16:creationId xmlns:a16="http://schemas.microsoft.com/office/drawing/2014/main" id="{CAD751E4-A727-0DC0-22A0-5F5106BE34D8}"/>
              </a:ext>
            </a:extLst>
          </p:cNvPr>
          <p:cNvPicPr>
            <a:picLocks noChangeAspect="1"/>
          </p:cNvPicPr>
          <p:nvPr/>
        </p:nvPicPr>
        <p:blipFill>
          <a:blip r:embed="rId4"/>
          <a:stretch>
            <a:fillRect/>
          </a:stretch>
        </p:blipFill>
        <p:spPr>
          <a:xfrm>
            <a:off x="3987240" y="1033364"/>
            <a:ext cx="1169110" cy="1556679"/>
          </a:xfrm>
          <a:prstGeom prst="rect">
            <a:avLst/>
          </a:prstGeom>
          <a:ln w="3175">
            <a:solidFill>
              <a:schemeClr val="bg1">
                <a:lumMod val="75000"/>
                <a:lumOff val="25000"/>
              </a:schemeClr>
            </a:solidFill>
          </a:ln>
        </p:spPr>
      </p:pic>
      <p:pic>
        <p:nvPicPr>
          <p:cNvPr id="53" name="图片 52">
            <a:extLst>
              <a:ext uri="{FF2B5EF4-FFF2-40B4-BE49-F238E27FC236}">
                <a16:creationId xmlns:a16="http://schemas.microsoft.com/office/drawing/2014/main" id="{8FD617D5-48AA-29DE-FA2E-884BB99B15F6}"/>
              </a:ext>
            </a:extLst>
          </p:cNvPr>
          <p:cNvPicPr>
            <a:picLocks noChangeAspect="1"/>
          </p:cNvPicPr>
          <p:nvPr/>
        </p:nvPicPr>
        <p:blipFill>
          <a:blip r:embed="rId5"/>
          <a:stretch>
            <a:fillRect/>
          </a:stretch>
        </p:blipFill>
        <p:spPr>
          <a:xfrm>
            <a:off x="7460157" y="1032026"/>
            <a:ext cx="1149050" cy="1564081"/>
          </a:xfrm>
          <a:prstGeom prst="rect">
            <a:avLst/>
          </a:prstGeom>
          <a:ln w="3175">
            <a:solidFill>
              <a:schemeClr val="bg1">
                <a:lumMod val="75000"/>
                <a:lumOff val="25000"/>
              </a:schemeClr>
            </a:solidFill>
          </a:ln>
        </p:spPr>
      </p:pic>
      <p:pic>
        <p:nvPicPr>
          <p:cNvPr id="54" name="图片 53">
            <a:extLst>
              <a:ext uri="{FF2B5EF4-FFF2-40B4-BE49-F238E27FC236}">
                <a16:creationId xmlns:a16="http://schemas.microsoft.com/office/drawing/2014/main" id="{1FBD2EC6-88D7-7434-42AE-BAF350F4D08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0533" y="3087312"/>
            <a:ext cx="1168489" cy="1556679"/>
          </a:xfrm>
          <a:prstGeom prst="rect">
            <a:avLst/>
          </a:prstGeom>
          <a:ln w="6350">
            <a:solidFill>
              <a:schemeClr val="bg1">
                <a:lumMod val="50000"/>
                <a:lumOff val="50000"/>
              </a:schemeClr>
            </a:solidFill>
          </a:ln>
        </p:spPr>
      </p:pic>
      <p:pic>
        <p:nvPicPr>
          <p:cNvPr id="55" name="图片 54">
            <a:extLst>
              <a:ext uri="{FF2B5EF4-FFF2-40B4-BE49-F238E27FC236}">
                <a16:creationId xmlns:a16="http://schemas.microsoft.com/office/drawing/2014/main" id="{417029F9-5511-5E4C-1FD5-3F126AE698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40196" y="3087312"/>
            <a:ext cx="1172411" cy="1556679"/>
          </a:xfrm>
          <a:prstGeom prst="rect">
            <a:avLst/>
          </a:prstGeom>
          <a:ln w="3175">
            <a:solidFill>
              <a:schemeClr val="bg1">
                <a:lumMod val="75000"/>
                <a:lumOff val="25000"/>
              </a:schemeClr>
            </a:solidFill>
          </a:ln>
        </p:spPr>
      </p:pic>
      <p:pic>
        <p:nvPicPr>
          <p:cNvPr id="56" name="图片 55">
            <a:extLst>
              <a:ext uri="{FF2B5EF4-FFF2-40B4-BE49-F238E27FC236}">
                <a16:creationId xmlns:a16="http://schemas.microsoft.com/office/drawing/2014/main" id="{4F79ED34-824F-8716-0D12-6E3E7447F8BF}"/>
              </a:ext>
            </a:extLst>
          </p:cNvPr>
          <p:cNvPicPr>
            <a:picLocks noChangeAspect="1"/>
          </p:cNvPicPr>
          <p:nvPr/>
        </p:nvPicPr>
        <p:blipFill>
          <a:blip r:embed="rId8"/>
          <a:stretch>
            <a:fillRect/>
          </a:stretch>
        </p:blipFill>
        <p:spPr>
          <a:xfrm>
            <a:off x="5722097" y="1030701"/>
            <a:ext cx="1169110" cy="1550574"/>
          </a:xfrm>
          <a:prstGeom prst="rect">
            <a:avLst/>
          </a:prstGeom>
          <a:ln w="3175">
            <a:solidFill>
              <a:schemeClr val="bg1">
                <a:lumMod val="75000"/>
                <a:lumOff val="25000"/>
              </a:schemeClr>
            </a:solidFill>
          </a:ln>
        </p:spPr>
      </p:pic>
      <p:pic>
        <p:nvPicPr>
          <p:cNvPr id="57" name="图片 56">
            <a:extLst>
              <a:ext uri="{FF2B5EF4-FFF2-40B4-BE49-F238E27FC236}">
                <a16:creationId xmlns:a16="http://schemas.microsoft.com/office/drawing/2014/main" id="{96C2B095-355B-CA5D-240A-361BC92F2E2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92747" y="3087311"/>
            <a:ext cx="1157402" cy="1556679"/>
          </a:xfrm>
          <a:prstGeom prst="rect">
            <a:avLst/>
          </a:prstGeom>
          <a:ln w="3175">
            <a:solidFill>
              <a:schemeClr val="bg1">
                <a:lumMod val="75000"/>
                <a:lumOff val="25000"/>
              </a:schemeClr>
            </a:solidFill>
          </a:ln>
        </p:spPr>
      </p:pic>
      <p:pic>
        <p:nvPicPr>
          <p:cNvPr id="58" name="图片 57">
            <a:extLst>
              <a:ext uri="{FF2B5EF4-FFF2-40B4-BE49-F238E27FC236}">
                <a16:creationId xmlns:a16="http://schemas.microsoft.com/office/drawing/2014/main" id="{A9000F8A-7C7F-00B6-89A0-DEC881717568}"/>
              </a:ext>
            </a:extLst>
          </p:cNvPr>
          <p:cNvPicPr>
            <a:picLocks noChangeAspect="1"/>
          </p:cNvPicPr>
          <p:nvPr/>
        </p:nvPicPr>
        <p:blipFill>
          <a:blip r:embed="rId10"/>
          <a:stretch>
            <a:fillRect/>
          </a:stretch>
        </p:blipFill>
        <p:spPr>
          <a:xfrm>
            <a:off x="5721310" y="3093415"/>
            <a:ext cx="1168490" cy="1550575"/>
          </a:xfrm>
          <a:prstGeom prst="rect">
            <a:avLst/>
          </a:prstGeom>
          <a:ln w="6350">
            <a:solidFill>
              <a:schemeClr val="bg1">
                <a:lumMod val="65000"/>
                <a:lumOff val="35000"/>
              </a:schemeClr>
            </a:solidFill>
          </a:ln>
        </p:spPr>
      </p:pic>
      <p:pic>
        <p:nvPicPr>
          <p:cNvPr id="59" name="图片 58">
            <a:extLst>
              <a:ext uri="{FF2B5EF4-FFF2-40B4-BE49-F238E27FC236}">
                <a16:creationId xmlns:a16="http://schemas.microsoft.com/office/drawing/2014/main" id="{EB3F718C-8CD2-4C2C-CBA6-A339342509F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65459" y="3087311"/>
            <a:ext cx="1143748" cy="1550018"/>
          </a:xfrm>
          <a:prstGeom prst="rect">
            <a:avLst/>
          </a:prstGeom>
          <a:ln w="6350">
            <a:solidFill>
              <a:schemeClr val="bg1">
                <a:lumMod val="50000"/>
                <a:lumOff val="50000"/>
              </a:schemeClr>
            </a:solidFill>
          </a:ln>
        </p:spPr>
      </p:pic>
      <p:sp>
        <p:nvSpPr>
          <p:cNvPr id="60" name="Oval 12">
            <a:extLst>
              <a:ext uri="{FF2B5EF4-FFF2-40B4-BE49-F238E27FC236}">
                <a16:creationId xmlns:a16="http://schemas.microsoft.com/office/drawing/2014/main" id="{D6F01F05-4BC3-F008-8102-BC36CD26021C}"/>
              </a:ext>
            </a:extLst>
          </p:cNvPr>
          <p:cNvSpPr>
            <a:spLocks noChangeArrowheads="1"/>
          </p:cNvSpPr>
          <p:nvPr/>
        </p:nvSpPr>
        <p:spPr bwMode="auto">
          <a:xfrm>
            <a:off x="1263169" y="3978626"/>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5.4</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1" name="Oval 12">
            <a:extLst>
              <a:ext uri="{FF2B5EF4-FFF2-40B4-BE49-F238E27FC236}">
                <a16:creationId xmlns:a16="http://schemas.microsoft.com/office/drawing/2014/main" id="{4F269D1A-9275-C51C-8130-ADEDB59994C5}"/>
              </a:ext>
            </a:extLst>
          </p:cNvPr>
          <p:cNvSpPr>
            <a:spLocks noChangeArrowheads="1"/>
          </p:cNvSpPr>
          <p:nvPr/>
        </p:nvSpPr>
        <p:spPr bwMode="auto">
          <a:xfrm>
            <a:off x="3008947" y="3978626"/>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19.3</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2" name="Oval 12">
            <a:extLst>
              <a:ext uri="{FF2B5EF4-FFF2-40B4-BE49-F238E27FC236}">
                <a16:creationId xmlns:a16="http://schemas.microsoft.com/office/drawing/2014/main" id="{DDA9706C-85C1-09B4-2F12-CB792959BC05}"/>
              </a:ext>
            </a:extLst>
          </p:cNvPr>
          <p:cNvSpPr>
            <a:spLocks noChangeArrowheads="1"/>
          </p:cNvSpPr>
          <p:nvPr/>
        </p:nvSpPr>
        <p:spPr bwMode="auto">
          <a:xfrm>
            <a:off x="1263169" y="1920127"/>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7.2</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3" name="Oval 12">
            <a:extLst>
              <a:ext uri="{FF2B5EF4-FFF2-40B4-BE49-F238E27FC236}">
                <a16:creationId xmlns:a16="http://schemas.microsoft.com/office/drawing/2014/main" id="{4FC29A18-FF22-92FB-147C-1CA128D68849}"/>
              </a:ext>
            </a:extLst>
          </p:cNvPr>
          <p:cNvSpPr>
            <a:spLocks noChangeArrowheads="1"/>
          </p:cNvSpPr>
          <p:nvPr/>
        </p:nvSpPr>
        <p:spPr bwMode="auto">
          <a:xfrm>
            <a:off x="3008947" y="1920127"/>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9.6</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4" name="Oval 12">
            <a:extLst>
              <a:ext uri="{FF2B5EF4-FFF2-40B4-BE49-F238E27FC236}">
                <a16:creationId xmlns:a16="http://schemas.microsoft.com/office/drawing/2014/main" id="{BFF766FF-6DAE-C1F6-6351-DFC17A3402DA}"/>
              </a:ext>
            </a:extLst>
          </p:cNvPr>
          <p:cNvSpPr>
            <a:spLocks noChangeArrowheads="1"/>
          </p:cNvSpPr>
          <p:nvPr/>
        </p:nvSpPr>
        <p:spPr bwMode="auto">
          <a:xfrm>
            <a:off x="4754725" y="1920127"/>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8.3</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5" name="Oval 12">
            <a:extLst>
              <a:ext uri="{FF2B5EF4-FFF2-40B4-BE49-F238E27FC236}">
                <a16:creationId xmlns:a16="http://schemas.microsoft.com/office/drawing/2014/main" id="{84AEF6A1-0356-16EA-7B80-A43E45C348E3}"/>
              </a:ext>
            </a:extLst>
          </p:cNvPr>
          <p:cNvSpPr>
            <a:spLocks noChangeArrowheads="1"/>
          </p:cNvSpPr>
          <p:nvPr/>
        </p:nvSpPr>
        <p:spPr bwMode="auto">
          <a:xfrm>
            <a:off x="4754725" y="3978626"/>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11.3</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6" name="Oval 12">
            <a:extLst>
              <a:ext uri="{FF2B5EF4-FFF2-40B4-BE49-F238E27FC236}">
                <a16:creationId xmlns:a16="http://schemas.microsoft.com/office/drawing/2014/main" id="{44D58FC6-CC78-590D-78FC-192B4E18E663}"/>
              </a:ext>
            </a:extLst>
          </p:cNvPr>
          <p:cNvSpPr>
            <a:spLocks noChangeArrowheads="1"/>
          </p:cNvSpPr>
          <p:nvPr/>
        </p:nvSpPr>
        <p:spPr bwMode="auto">
          <a:xfrm>
            <a:off x="6480054" y="1910602"/>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15.8</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7" name="Oval 12">
            <a:extLst>
              <a:ext uri="{FF2B5EF4-FFF2-40B4-BE49-F238E27FC236}">
                <a16:creationId xmlns:a16="http://schemas.microsoft.com/office/drawing/2014/main" id="{976107C5-5B77-CFB0-1433-68AC962B56BA}"/>
              </a:ext>
            </a:extLst>
          </p:cNvPr>
          <p:cNvSpPr>
            <a:spLocks noChangeArrowheads="1"/>
          </p:cNvSpPr>
          <p:nvPr/>
        </p:nvSpPr>
        <p:spPr bwMode="auto">
          <a:xfrm>
            <a:off x="8226141" y="1925577"/>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5.1</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8" name="Oval 12">
            <a:extLst>
              <a:ext uri="{FF2B5EF4-FFF2-40B4-BE49-F238E27FC236}">
                <a16:creationId xmlns:a16="http://schemas.microsoft.com/office/drawing/2014/main" id="{0F679245-00FC-ABF4-2DE7-102AF2403B0A}"/>
              </a:ext>
            </a:extLst>
          </p:cNvPr>
          <p:cNvSpPr>
            <a:spLocks noChangeArrowheads="1"/>
          </p:cNvSpPr>
          <p:nvPr/>
        </p:nvSpPr>
        <p:spPr bwMode="auto">
          <a:xfrm>
            <a:off x="6483528" y="3978626"/>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3.3</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9" name="Oval 12">
            <a:extLst>
              <a:ext uri="{FF2B5EF4-FFF2-40B4-BE49-F238E27FC236}">
                <a16:creationId xmlns:a16="http://schemas.microsoft.com/office/drawing/2014/main" id="{ECBB3CBE-215F-5CF0-2C13-D77AF67F87F8}"/>
              </a:ext>
            </a:extLst>
          </p:cNvPr>
          <p:cNvSpPr>
            <a:spLocks noChangeArrowheads="1"/>
          </p:cNvSpPr>
          <p:nvPr/>
        </p:nvSpPr>
        <p:spPr bwMode="auto">
          <a:xfrm>
            <a:off x="8229306" y="3978626"/>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14.0</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Tree>
    <p:extLst>
      <p:ext uri="{BB962C8B-B14F-4D97-AF65-F5344CB8AC3E}">
        <p14:creationId xmlns:p14="http://schemas.microsoft.com/office/powerpoint/2010/main" val="2002281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FB45A694-447D-DCF7-EBDA-2D8204CE4617}"/>
              </a:ext>
            </a:extLst>
          </p:cNvPr>
          <p:cNvSpPr/>
          <p:nvPr/>
        </p:nvSpPr>
        <p:spPr>
          <a:xfrm>
            <a:off x="0" y="0"/>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Box 38">
            <a:extLst>
              <a:ext uri="{FF2B5EF4-FFF2-40B4-BE49-F238E27FC236}">
                <a16:creationId xmlns:a16="http://schemas.microsoft.com/office/drawing/2014/main" id="{4E1FFA3C-06DE-EFE6-45CF-9B2DE3FF7A41}"/>
              </a:ext>
            </a:extLst>
          </p:cNvPr>
          <p:cNvSpPr txBox="1"/>
          <p:nvPr/>
        </p:nvSpPr>
        <p:spPr>
          <a:xfrm>
            <a:off x="369049" y="3365580"/>
            <a:ext cx="1507454" cy="821260"/>
          </a:xfrm>
          <a:prstGeom prst="rect">
            <a:avLst/>
          </a:prstGeom>
          <a:noFill/>
        </p:spPr>
        <p:txBody>
          <a:bodyPr wrap="square" lIns="0" tIns="0" rtlCol="0" anchor="t">
            <a:noAutofit/>
          </a:bodyPr>
          <a:lstStyle/>
          <a:p>
            <a:pPr algn="ctr">
              <a:spcAft>
                <a:spcPts val="400"/>
              </a:spcAft>
              <a:buSzPct val="85000"/>
            </a:pPr>
            <a:r>
              <a:rPr lang="en-US" altLang="zh-CN" b="1" dirty="0">
                <a:solidFill>
                  <a:srgbClr val="2CB4E5"/>
                </a:solidFill>
              </a:rPr>
              <a:t>ACS Applied Materials &amp; Interfaces</a:t>
            </a:r>
          </a:p>
        </p:txBody>
      </p:sp>
      <p:sp>
        <p:nvSpPr>
          <p:cNvPr id="13" name="TextBox 4">
            <a:extLst>
              <a:ext uri="{FF2B5EF4-FFF2-40B4-BE49-F238E27FC236}">
                <a16:creationId xmlns:a16="http://schemas.microsoft.com/office/drawing/2014/main" id="{204F9DF2-D64E-440F-B410-46637AEFE9B4}"/>
              </a:ext>
            </a:extLst>
          </p:cNvPr>
          <p:cNvSpPr txBox="1"/>
          <p:nvPr/>
        </p:nvSpPr>
        <p:spPr>
          <a:xfrm>
            <a:off x="369048" y="4083918"/>
            <a:ext cx="1507453" cy="615681"/>
          </a:xfrm>
          <a:prstGeom prst="rect">
            <a:avLst/>
          </a:prstGeom>
          <a:noFill/>
        </p:spPr>
        <p:txBody>
          <a:bodyPr wrap="square" lIns="0" rIns="0" rtlCol="0" anchor="t">
            <a:spAutoFit/>
          </a:bodyPr>
          <a:lstStyle/>
          <a:p>
            <a:pPr algn="ctr">
              <a:lnSpc>
                <a:spcPts val="2000"/>
              </a:lnSpc>
            </a:pPr>
            <a:r>
              <a:rPr lang="en-US" sz="700" b="1" dirty="0"/>
              <a:t>IMPACT FACTOR</a:t>
            </a:r>
          </a:p>
          <a:p>
            <a:pPr algn="ctr">
              <a:lnSpc>
                <a:spcPts val="2000"/>
              </a:lnSpc>
            </a:pPr>
            <a:r>
              <a:rPr lang="en-US" sz="2200" b="1" dirty="0"/>
              <a:t>8.3</a:t>
            </a:r>
          </a:p>
        </p:txBody>
      </p:sp>
      <p:sp>
        <p:nvSpPr>
          <p:cNvPr id="2" name="Title 12">
            <a:extLst>
              <a:ext uri="{FF2B5EF4-FFF2-40B4-BE49-F238E27FC236}">
                <a16:creationId xmlns:a16="http://schemas.microsoft.com/office/drawing/2014/main" id="{BED2D1C1-E662-36D0-2B1B-36B68F75E17B}"/>
              </a:ext>
            </a:extLst>
          </p:cNvPr>
          <p:cNvSpPr txBox="1">
            <a:spLocks/>
          </p:cNvSpPr>
          <p:nvPr/>
        </p:nvSpPr>
        <p:spPr>
          <a:xfrm>
            <a:off x="467544" y="345954"/>
            <a:ext cx="848628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Applied Materials Science &amp; Engineering  </a:t>
            </a:r>
            <a:r>
              <a:rPr lang="zh-CN" altLang="en-US" sz="2600" dirty="0">
                <a:solidFill>
                  <a:schemeClr val="tx1"/>
                </a:solidFill>
                <a:latin typeface="+mn-ea"/>
                <a:ea typeface="+mn-ea"/>
              </a:rPr>
              <a:t>应用材料系列期刊</a:t>
            </a:r>
            <a:endParaRPr lang="en-US" altLang="zh-CN" sz="2600" dirty="0">
              <a:solidFill>
                <a:schemeClr val="tx1"/>
              </a:solidFill>
              <a:latin typeface="+mn-ea"/>
              <a:ea typeface="+mn-ea"/>
            </a:endParaRPr>
          </a:p>
        </p:txBody>
      </p:sp>
      <p:pic>
        <p:nvPicPr>
          <p:cNvPr id="4" name="图片 3">
            <a:extLst>
              <a:ext uri="{FF2B5EF4-FFF2-40B4-BE49-F238E27FC236}">
                <a16:creationId xmlns:a16="http://schemas.microsoft.com/office/drawing/2014/main" id="{B2873B9F-F371-701E-D745-7BE5A3FD001F}"/>
              </a:ext>
            </a:extLst>
          </p:cNvPr>
          <p:cNvPicPr>
            <a:picLocks noChangeAspect="1"/>
          </p:cNvPicPr>
          <p:nvPr/>
        </p:nvPicPr>
        <p:blipFill>
          <a:blip r:embed="rId2"/>
          <a:stretch>
            <a:fillRect/>
          </a:stretch>
        </p:blipFill>
        <p:spPr>
          <a:xfrm>
            <a:off x="369049" y="1221530"/>
            <a:ext cx="1507454" cy="2016414"/>
          </a:xfrm>
          <a:prstGeom prst="rect">
            <a:avLst/>
          </a:prstGeom>
          <a:ln w="3175">
            <a:solidFill>
              <a:schemeClr val="bg1">
                <a:lumMod val="75000"/>
                <a:lumOff val="25000"/>
              </a:schemeClr>
            </a:solidFill>
          </a:ln>
        </p:spPr>
      </p:pic>
      <p:pic>
        <p:nvPicPr>
          <p:cNvPr id="31" name="图片 30">
            <a:extLst>
              <a:ext uri="{FF2B5EF4-FFF2-40B4-BE49-F238E27FC236}">
                <a16:creationId xmlns:a16="http://schemas.microsoft.com/office/drawing/2014/main" id="{04191B11-E72E-577E-EE5A-543F9A20178B}"/>
              </a:ext>
            </a:extLst>
          </p:cNvPr>
          <p:cNvPicPr>
            <a:picLocks noChangeAspect="1"/>
          </p:cNvPicPr>
          <p:nvPr/>
        </p:nvPicPr>
        <p:blipFill>
          <a:blip r:embed="rId3"/>
          <a:stretch>
            <a:fillRect/>
          </a:stretch>
        </p:blipFill>
        <p:spPr>
          <a:xfrm>
            <a:off x="2295906" y="1108730"/>
            <a:ext cx="1184028" cy="1566001"/>
          </a:xfrm>
          <a:prstGeom prst="rect">
            <a:avLst/>
          </a:prstGeom>
          <a:ln w="3175">
            <a:solidFill>
              <a:schemeClr val="bg1">
                <a:lumMod val="75000"/>
                <a:lumOff val="25000"/>
              </a:schemeClr>
            </a:solidFill>
          </a:ln>
        </p:spPr>
      </p:pic>
      <p:pic>
        <p:nvPicPr>
          <p:cNvPr id="34" name="图片 33">
            <a:extLst>
              <a:ext uri="{FF2B5EF4-FFF2-40B4-BE49-F238E27FC236}">
                <a16:creationId xmlns:a16="http://schemas.microsoft.com/office/drawing/2014/main" id="{F34FD734-3046-CBCD-D3EA-B5C564FB403B}"/>
              </a:ext>
            </a:extLst>
          </p:cNvPr>
          <p:cNvPicPr>
            <a:picLocks noChangeAspect="1"/>
          </p:cNvPicPr>
          <p:nvPr/>
        </p:nvPicPr>
        <p:blipFill>
          <a:blip r:embed="rId4"/>
          <a:stretch>
            <a:fillRect/>
          </a:stretch>
        </p:blipFill>
        <p:spPr>
          <a:xfrm>
            <a:off x="4042911" y="1108875"/>
            <a:ext cx="1175756" cy="1566359"/>
          </a:xfrm>
          <a:prstGeom prst="rect">
            <a:avLst/>
          </a:prstGeom>
          <a:ln w="3175">
            <a:solidFill>
              <a:schemeClr val="bg1">
                <a:lumMod val="75000"/>
                <a:lumOff val="25000"/>
              </a:schemeClr>
            </a:solidFill>
          </a:ln>
        </p:spPr>
      </p:pic>
      <p:sp>
        <p:nvSpPr>
          <p:cNvPr id="35" name="Oval 12">
            <a:extLst>
              <a:ext uri="{FF2B5EF4-FFF2-40B4-BE49-F238E27FC236}">
                <a16:creationId xmlns:a16="http://schemas.microsoft.com/office/drawing/2014/main" id="{BFCF3544-6D29-2D31-30A2-53CC0E2212EB}"/>
              </a:ext>
            </a:extLst>
          </p:cNvPr>
          <p:cNvSpPr>
            <a:spLocks noChangeArrowheads="1"/>
          </p:cNvSpPr>
          <p:nvPr/>
        </p:nvSpPr>
        <p:spPr bwMode="auto">
          <a:xfrm>
            <a:off x="3049210" y="2191129"/>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4.6</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36" name="Oval 12">
            <a:extLst>
              <a:ext uri="{FF2B5EF4-FFF2-40B4-BE49-F238E27FC236}">
                <a16:creationId xmlns:a16="http://schemas.microsoft.com/office/drawing/2014/main" id="{2646969F-5FD5-A927-714B-5B8C66A24FAA}"/>
              </a:ext>
            </a:extLst>
          </p:cNvPr>
          <p:cNvSpPr>
            <a:spLocks noChangeArrowheads="1"/>
          </p:cNvSpPr>
          <p:nvPr/>
        </p:nvSpPr>
        <p:spPr bwMode="auto">
          <a:xfrm>
            <a:off x="4794988" y="2191129"/>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4.3</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pic>
        <p:nvPicPr>
          <p:cNvPr id="39" name="图片 38">
            <a:extLst>
              <a:ext uri="{FF2B5EF4-FFF2-40B4-BE49-F238E27FC236}">
                <a16:creationId xmlns:a16="http://schemas.microsoft.com/office/drawing/2014/main" id="{919C7D5C-E6EE-43BB-73EC-642D113746D2}"/>
              </a:ext>
            </a:extLst>
          </p:cNvPr>
          <p:cNvPicPr>
            <a:picLocks noChangeAspect="1"/>
          </p:cNvPicPr>
          <p:nvPr/>
        </p:nvPicPr>
        <p:blipFill>
          <a:blip r:embed="rId5"/>
          <a:stretch>
            <a:fillRect/>
          </a:stretch>
        </p:blipFill>
        <p:spPr>
          <a:xfrm>
            <a:off x="5781644" y="1108730"/>
            <a:ext cx="1176573" cy="1569659"/>
          </a:xfrm>
          <a:prstGeom prst="rect">
            <a:avLst/>
          </a:prstGeom>
          <a:ln w="3175">
            <a:solidFill>
              <a:schemeClr val="bg1">
                <a:lumMod val="75000"/>
                <a:lumOff val="25000"/>
              </a:schemeClr>
            </a:solidFill>
          </a:ln>
        </p:spPr>
      </p:pic>
      <p:sp>
        <p:nvSpPr>
          <p:cNvPr id="40" name="Oval 12">
            <a:extLst>
              <a:ext uri="{FF2B5EF4-FFF2-40B4-BE49-F238E27FC236}">
                <a16:creationId xmlns:a16="http://schemas.microsoft.com/office/drawing/2014/main" id="{449DE6E3-B1E0-FBED-E660-D9CFA550FF61}"/>
              </a:ext>
            </a:extLst>
          </p:cNvPr>
          <p:cNvSpPr>
            <a:spLocks noChangeArrowheads="1"/>
          </p:cNvSpPr>
          <p:nvPr/>
        </p:nvSpPr>
        <p:spPr bwMode="auto">
          <a:xfrm>
            <a:off x="6540766" y="2191129"/>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5.4</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pic>
        <p:nvPicPr>
          <p:cNvPr id="45" name="图片 44">
            <a:extLst>
              <a:ext uri="{FF2B5EF4-FFF2-40B4-BE49-F238E27FC236}">
                <a16:creationId xmlns:a16="http://schemas.microsoft.com/office/drawing/2014/main" id="{C263E5C8-10A7-6B4B-4D0B-4C34DEBB958D}"/>
              </a:ext>
            </a:extLst>
          </p:cNvPr>
          <p:cNvPicPr>
            <a:picLocks noChangeAspect="1"/>
          </p:cNvPicPr>
          <p:nvPr/>
        </p:nvPicPr>
        <p:blipFill>
          <a:blip r:embed="rId6"/>
          <a:stretch>
            <a:fillRect/>
          </a:stretch>
        </p:blipFill>
        <p:spPr>
          <a:xfrm>
            <a:off x="7528127" y="1113621"/>
            <a:ext cx="1172063" cy="1556217"/>
          </a:xfrm>
          <a:prstGeom prst="rect">
            <a:avLst/>
          </a:prstGeom>
          <a:ln w="3175">
            <a:solidFill>
              <a:schemeClr val="bg1">
                <a:lumMod val="75000"/>
                <a:lumOff val="25000"/>
              </a:schemeClr>
            </a:solidFill>
          </a:ln>
        </p:spPr>
      </p:pic>
      <p:sp>
        <p:nvSpPr>
          <p:cNvPr id="46" name="Oval 12">
            <a:extLst>
              <a:ext uri="{FF2B5EF4-FFF2-40B4-BE49-F238E27FC236}">
                <a16:creationId xmlns:a16="http://schemas.microsoft.com/office/drawing/2014/main" id="{FF3039E9-45CB-2BE5-2BDD-148EB4E44A26}"/>
              </a:ext>
            </a:extLst>
          </p:cNvPr>
          <p:cNvSpPr>
            <a:spLocks noChangeArrowheads="1"/>
          </p:cNvSpPr>
          <p:nvPr/>
        </p:nvSpPr>
        <p:spPr bwMode="auto">
          <a:xfrm>
            <a:off x="8279499" y="2187471"/>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pic>
        <p:nvPicPr>
          <p:cNvPr id="49" name="图片 48">
            <a:extLst>
              <a:ext uri="{FF2B5EF4-FFF2-40B4-BE49-F238E27FC236}">
                <a16:creationId xmlns:a16="http://schemas.microsoft.com/office/drawing/2014/main" id="{0C59EC1B-D6C0-C458-26D7-018BCF0AB74A}"/>
              </a:ext>
            </a:extLst>
          </p:cNvPr>
          <p:cNvPicPr>
            <a:picLocks noChangeAspect="1"/>
          </p:cNvPicPr>
          <p:nvPr/>
        </p:nvPicPr>
        <p:blipFill>
          <a:blip r:embed="rId7"/>
          <a:stretch>
            <a:fillRect/>
          </a:stretch>
        </p:blipFill>
        <p:spPr>
          <a:xfrm>
            <a:off x="2295906" y="3095100"/>
            <a:ext cx="1179432" cy="1566001"/>
          </a:xfrm>
          <a:prstGeom prst="rect">
            <a:avLst/>
          </a:prstGeom>
          <a:ln w="3175">
            <a:solidFill>
              <a:schemeClr val="bg1">
                <a:lumMod val="75000"/>
                <a:lumOff val="25000"/>
              </a:schemeClr>
            </a:solidFill>
          </a:ln>
        </p:spPr>
      </p:pic>
      <p:sp>
        <p:nvSpPr>
          <p:cNvPr id="50" name="Oval 12">
            <a:extLst>
              <a:ext uri="{FF2B5EF4-FFF2-40B4-BE49-F238E27FC236}">
                <a16:creationId xmlns:a16="http://schemas.microsoft.com/office/drawing/2014/main" id="{DA400377-22EB-635E-143F-465C5EFDB713}"/>
              </a:ext>
            </a:extLst>
          </p:cNvPr>
          <p:cNvSpPr>
            <a:spLocks noChangeArrowheads="1"/>
          </p:cNvSpPr>
          <p:nvPr/>
        </p:nvSpPr>
        <p:spPr bwMode="auto">
          <a:xfrm>
            <a:off x="3049313" y="4224974"/>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5.3</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pic>
        <p:nvPicPr>
          <p:cNvPr id="7" name="图片 6">
            <a:extLst>
              <a:ext uri="{FF2B5EF4-FFF2-40B4-BE49-F238E27FC236}">
                <a16:creationId xmlns:a16="http://schemas.microsoft.com/office/drawing/2014/main" id="{316EA927-6EB4-5449-E4E8-8F2655F9E2C6}"/>
              </a:ext>
            </a:extLst>
          </p:cNvPr>
          <p:cNvPicPr>
            <a:picLocks noChangeAspect="1"/>
          </p:cNvPicPr>
          <p:nvPr/>
        </p:nvPicPr>
        <p:blipFill>
          <a:blip r:embed="rId8"/>
          <a:stretch>
            <a:fillRect/>
          </a:stretch>
        </p:blipFill>
        <p:spPr>
          <a:xfrm>
            <a:off x="4042911" y="3094771"/>
            <a:ext cx="1168143" cy="1563694"/>
          </a:xfrm>
          <a:prstGeom prst="rect">
            <a:avLst/>
          </a:prstGeom>
          <a:ln w="3175">
            <a:solidFill>
              <a:schemeClr val="bg1">
                <a:lumMod val="75000"/>
                <a:lumOff val="25000"/>
              </a:schemeClr>
            </a:solidFill>
          </a:ln>
        </p:spPr>
      </p:pic>
      <p:pic>
        <p:nvPicPr>
          <p:cNvPr id="9" name="图片 8">
            <a:extLst>
              <a:ext uri="{FF2B5EF4-FFF2-40B4-BE49-F238E27FC236}">
                <a16:creationId xmlns:a16="http://schemas.microsoft.com/office/drawing/2014/main" id="{79020791-6483-E1F8-687C-CA0590697358}"/>
              </a:ext>
            </a:extLst>
          </p:cNvPr>
          <p:cNvPicPr>
            <a:picLocks noChangeAspect="1"/>
          </p:cNvPicPr>
          <p:nvPr/>
        </p:nvPicPr>
        <p:blipFill>
          <a:blip r:embed="rId9"/>
          <a:stretch>
            <a:fillRect/>
          </a:stretch>
        </p:blipFill>
        <p:spPr>
          <a:xfrm>
            <a:off x="5786154" y="3094771"/>
            <a:ext cx="1172063" cy="1563694"/>
          </a:xfrm>
          <a:prstGeom prst="rect">
            <a:avLst/>
          </a:prstGeom>
          <a:ln w="3175">
            <a:solidFill>
              <a:schemeClr val="bg1">
                <a:lumMod val="75000"/>
                <a:lumOff val="25000"/>
              </a:schemeClr>
            </a:solidFill>
          </a:ln>
        </p:spPr>
      </p:pic>
      <p:sp>
        <p:nvSpPr>
          <p:cNvPr id="10" name="Oval 12">
            <a:extLst>
              <a:ext uri="{FF2B5EF4-FFF2-40B4-BE49-F238E27FC236}">
                <a16:creationId xmlns:a16="http://schemas.microsoft.com/office/drawing/2014/main" id="{40C074FE-7A30-B495-CF38-4E219CD36182}"/>
              </a:ext>
            </a:extLst>
          </p:cNvPr>
          <p:cNvSpPr>
            <a:spLocks noChangeArrowheads="1"/>
          </p:cNvSpPr>
          <p:nvPr/>
        </p:nvSpPr>
        <p:spPr bwMode="auto">
          <a:xfrm>
            <a:off x="4791295" y="4224974"/>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4.4</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11" name="Oval 12">
            <a:extLst>
              <a:ext uri="{FF2B5EF4-FFF2-40B4-BE49-F238E27FC236}">
                <a16:creationId xmlns:a16="http://schemas.microsoft.com/office/drawing/2014/main" id="{7B23B592-FC42-3D46-419E-0759EE7DF507}"/>
              </a:ext>
            </a:extLst>
          </p:cNvPr>
          <p:cNvSpPr>
            <a:spLocks noChangeArrowheads="1"/>
          </p:cNvSpPr>
          <p:nvPr/>
        </p:nvSpPr>
        <p:spPr bwMode="auto">
          <a:xfrm>
            <a:off x="6532058" y="4224974"/>
            <a:ext cx="674329" cy="661148"/>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409575">
              <a:defRPr/>
            </a:pPr>
            <a:r>
              <a:rPr lang="en-US" altLang="zh-CN" sz="1200" b="1" dirty="0">
                <a:effectLst>
                  <a:outerShdw blurRad="38100" dist="38100" dir="2700000" algn="tl">
                    <a:srgbClr val="000000">
                      <a:alpha val="43137"/>
                    </a:srgbClr>
                  </a:outerShdw>
                </a:effectLst>
                <a:cs typeface="Arial" pitchFamily="34" charset="0"/>
                <a:sym typeface="Helvetica Light" charset="0"/>
              </a:rPr>
              <a:t>-</a:t>
            </a:r>
            <a:r>
              <a:rPr lang="en-US" altLang="zh-CN" sz="1200" dirty="0">
                <a:effectLst>
                  <a:outerShdw blurRad="38100" dist="38100" dir="2700000" algn="tl">
                    <a:srgbClr val="000000">
                      <a:alpha val="43137"/>
                    </a:srgbClr>
                  </a:outerShdw>
                </a:effectLst>
                <a:cs typeface="Arial" pitchFamily="34" charset="0"/>
                <a:sym typeface="Helvetica Light" charset="0"/>
              </a:rPr>
              <a:t/>
            </a:r>
            <a:br>
              <a:rPr lang="en-US" altLang="zh-CN" sz="1200" dirty="0">
                <a:effectLst>
                  <a:outerShdw blurRad="38100" dist="38100" dir="2700000" algn="tl">
                    <a:srgbClr val="000000">
                      <a:alpha val="43137"/>
                    </a:srgbClr>
                  </a:outerShdw>
                </a:effectLst>
                <a:cs typeface="Arial" pitchFamily="34" charset="0"/>
                <a:sym typeface="Helvetica Light" charset="0"/>
              </a:rPr>
            </a:br>
            <a:r>
              <a:rPr lang="en-US" altLang="zh-CN" sz="1000" dirty="0">
                <a:effectLst>
                  <a:outerShdw blurRad="38100" dist="38100" dir="2700000" algn="tl">
                    <a:srgbClr val="000000">
                      <a:alpha val="43137"/>
                    </a:srgbClr>
                  </a:outerShdw>
                </a:effectLst>
                <a:cs typeface="Arial" pitchFamily="34" charset="0"/>
                <a:sym typeface="Helvetica Light" charset="0"/>
              </a:rPr>
              <a:t>Impact Factor</a:t>
            </a:r>
            <a:endParaRPr lang="en-US" altLang="zh-CN" sz="1000" dirty="0">
              <a:effectLst>
                <a:outerShdw blurRad="38100" dist="38100" dir="2700000" algn="tl">
                  <a:srgbClr val="000000">
                    <a:alpha val="43137"/>
                  </a:srgbClr>
                </a:outerShdw>
              </a:effectLst>
              <a:sym typeface="Helvetica Light" charset="0"/>
            </a:endParaRPr>
          </a:p>
        </p:txBody>
      </p:sp>
      <p:sp>
        <p:nvSpPr>
          <p:cNvPr id="6" name="TextBox 38">
            <a:extLst>
              <a:ext uri="{FF2B5EF4-FFF2-40B4-BE49-F238E27FC236}">
                <a16:creationId xmlns:a16="http://schemas.microsoft.com/office/drawing/2014/main" id="{D0DFB8CD-F33D-2D49-2B23-00AED60B1363}"/>
              </a:ext>
            </a:extLst>
          </p:cNvPr>
          <p:cNvSpPr txBox="1"/>
          <p:nvPr/>
        </p:nvSpPr>
        <p:spPr>
          <a:xfrm>
            <a:off x="7515311" y="2960016"/>
            <a:ext cx="1593193" cy="1926106"/>
          </a:xfrm>
          <a:prstGeom prst="rect">
            <a:avLst/>
          </a:prstGeom>
          <a:noFill/>
        </p:spPr>
        <p:txBody>
          <a:bodyPr wrap="square" lIns="0" tIns="0" rtlCol="0" anchor="t">
            <a:noAutofit/>
          </a:bodyPr>
          <a:lstStyle/>
          <a:p>
            <a:pPr algn="r">
              <a:spcAft>
                <a:spcPts val="400"/>
              </a:spcAft>
              <a:buSzPct val="85000"/>
            </a:pPr>
            <a:r>
              <a:rPr lang="en-US" altLang="zh-CN" sz="1600" dirty="0"/>
              <a:t>ACS </a:t>
            </a:r>
            <a:r>
              <a:rPr lang="en-US" altLang="zh-CN" sz="1600" dirty="0" smtClean="0"/>
              <a:t>AMI </a:t>
            </a:r>
            <a:r>
              <a:rPr lang="zh-CN" altLang="en-US" sz="1600" dirty="0" smtClean="0"/>
              <a:t>子</a:t>
            </a:r>
            <a:r>
              <a:rPr lang="zh-CN" altLang="en-US" sz="1600" dirty="0"/>
              <a:t>刊</a:t>
            </a:r>
            <a:endParaRPr lang="en-US" altLang="zh-CN" sz="1600" dirty="0"/>
          </a:p>
          <a:p>
            <a:pPr algn="r">
              <a:spcAft>
                <a:spcPts val="400"/>
              </a:spcAft>
              <a:buSzPct val="85000"/>
            </a:pPr>
            <a:r>
              <a:rPr lang="zh-CN" altLang="en-US" sz="1200" dirty="0"/>
              <a:t>生物材料 </a:t>
            </a:r>
            <a:r>
              <a:rPr lang="en-US" altLang="zh-CN" sz="1200" dirty="0"/>
              <a:t>Bio</a:t>
            </a:r>
          </a:p>
          <a:p>
            <a:pPr algn="r">
              <a:spcAft>
                <a:spcPts val="400"/>
              </a:spcAft>
              <a:buSzPct val="85000"/>
            </a:pPr>
            <a:r>
              <a:rPr lang="zh-CN" altLang="en-US" sz="1200" dirty="0"/>
              <a:t>电子材料 </a:t>
            </a:r>
            <a:r>
              <a:rPr lang="en-US" altLang="zh-CN" sz="1200" dirty="0"/>
              <a:t>Electronic</a:t>
            </a:r>
          </a:p>
          <a:p>
            <a:pPr algn="r">
              <a:spcAft>
                <a:spcPts val="400"/>
              </a:spcAft>
              <a:buSzPct val="85000"/>
            </a:pPr>
            <a:r>
              <a:rPr lang="zh-CN" altLang="en-US" sz="1200" dirty="0"/>
              <a:t>能源材料 </a:t>
            </a:r>
            <a:r>
              <a:rPr lang="en-US" altLang="zh-CN" sz="1200" dirty="0"/>
              <a:t>Energy</a:t>
            </a:r>
          </a:p>
          <a:p>
            <a:pPr algn="r">
              <a:spcAft>
                <a:spcPts val="400"/>
              </a:spcAft>
              <a:buSzPct val="85000"/>
            </a:pPr>
            <a:r>
              <a:rPr lang="zh-CN" altLang="en-US" sz="1200" dirty="0"/>
              <a:t>工程材料 </a:t>
            </a:r>
            <a:r>
              <a:rPr lang="en-US" altLang="zh-CN" sz="1200" dirty="0"/>
              <a:t>Engineering</a:t>
            </a:r>
          </a:p>
          <a:p>
            <a:pPr algn="r">
              <a:spcAft>
                <a:spcPts val="400"/>
              </a:spcAft>
              <a:buSzPct val="85000"/>
            </a:pPr>
            <a:r>
              <a:rPr lang="zh-CN" altLang="en-US" sz="1200" dirty="0"/>
              <a:t>纳米材料 </a:t>
            </a:r>
            <a:r>
              <a:rPr lang="en-US" altLang="zh-CN" sz="1200" dirty="0" smtClean="0"/>
              <a:t>Nano</a:t>
            </a:r>
          </a:p>
          <a:p>
            <a:pPr algn="r">
              <a:spcAft>
                <a:spcPts val="400"/>
              </a:spcAft>
              <a:buSzPct val="85000"/>
            </a:pPr>
            <a:r>
              <a:rPr lang="zh-CN" altLang="en-US" sz="1200" dirty="0" smtClean="0"/>
              <a:t>聚合</a:t>
            </a:r>
            <a:r>
              <a:rPr lang="zh-CN" altLang="en-US" sz="1200" dirty="0"/>
              <a:t>材料 </a:t>
            </a:r>
            <a:r>
              <a:rPr lang="en-US" altLang="zh-CN" sz="1200" dirty="0"/>
              <a:t>Polymer</a:t>
            </a:r>
          </a:p>
          <a:p>
            <a:pPr algn="r">
              <a:spcAft>
                <a:spcPts val="400"/>
              </a:spcAft>
              <a:buSzPct val="85000"/>
            </a:pPr>
            <a:r>
              <a:rPr lang="zh-CN" altLang="en-US" sz="1200" dirty="0"/>
              <a:t>光学材料 </a:t>
            </a:r>
            <a:r>
              <a:rPr lang="en-US" altLang="zh-CN" sz="1200" dirty="0"/>
              <a:t>Optical</a:t>
            </a:r>
          </a:p>
        </p:txBody>
      </p:sp>
    </p:spTree>
    <p:extLst>
      <p:ext uri="{BB962C8B-B14F-4D97-AF65-F5344CB8AC3E}">
        <p14:creationId xmlns:p14="http://schemas.microsoft.com/office/powerpoint/2010/main" val="2600101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1DF05911-DDE3-FB39-C0DF-0DF6D0E2D9AE}"/>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4" name="Title 12">
            <a:extLst>
              <a:ext uri="{FF2B5EF4-FFF2-40B4-BE49-F238E27FC236}">
                <a16:creationId xmlns:a16="http://schemas.microsoft.com/office/drawing/2014/main" id="{5A3CC544-790A-6CB1-906B-DB517DDD93A2}"/>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Polymer Science</a:t>
            </a:r>
            <a:r>
              <a:rPr lang="en-US" altLang="zh-CN" sz="2600" dirty="0">
                <a:solidFill>
                  <a:schemeClr val="tx1"/>
                </a:solidFill>
                <a:latin typeface="+mn-ea"/>
                <a:ea typeface="+mn-ea"/>
              </a:rPr>
              <a:t> </a:t>
            </a:r>
            <a:r>
              <a:rPr lang="zh-CN" altLang="en-US" sz="2600" dirty="0">
                <a:solidFill>
                  <a:schemeClr val="tx1"/>
                </a:solidFill>
                <a:latin typeface="+mn-ea"/>
                <a:ea typeface="+mn-ea"/>
              </a:rPr>
              <a:t>高分子科学</a:t>
            </a:r>
            <a:endParaRPr lang="en-US" altLang="zh-CN" sz="2600" dirty="0">
              <a:solidFill>
                <a:schemeClr val="tx1"/>
              </a:solidFill>
            </a:endParaRPr>
          </a:p>
        </p:txBody>
      </p:sp>
      <p:sp>
        <p:nvSpPr>
          <p:cNvPr id="25" name="TextBox 38">
            <a:extLst>
              <a:ext uri="{FF2B5EF4-FFF2-40B4-BE49-F238E27FC236}">
                <a16:creationId xmlns:a16="http://schemas.microsoft.com/office/drawing/2014/main" id="{5629640B-99CB-C651-420E-8BB6DCC563BE}"/>
              </a:ext>
            </a:extLst>
          </p:cNvPr>
          <p:cNvSpPr txBox="1"/>
          <p:nvPr/>
        </p:nvSpPr>
        <p:spPr>
          <a:xfrm>
            <a:off x="499914" y="3497706"/>
            <a:ext cx="1831302" cy="467614"/>
          </a:xfrm>
          <a:prstGeom prst="rect">
            <a:avLst/>
          </a:prstGeom>
          <a:noFill/>
        </p:spPr>
        <p:txBody>
          <a:bodyPr wrap="square" lIns="0" tIns="0" rtlCol="0" anchor="t">
            <a:noAutofit/>
          </a:bodyPr>
          <a:lstStyle/>
          <a:p>
            <a:pPr>
              <a:spcAft>
                <a:spcPts val="400"/>
              </a:spcAft>
              <a:buSzPct val="85000"/>
            </a:pPr>
            <a:r>
              <a:rPr lang="en-US" sz="1600" b="1" i="1" dirty="0">
                <a:solidFill>
                  <a:srgbClr val="00A4DF"/>
                </a:solidFill>
              </a:rPr>
              <a:t>Macromolecules</a:t>
            </a:r>
          </a:p>
        </p:txBody>
      </p:sp>
      <p:sp>
        <p:nvSpPr>
          <p:cNvPr id="26" name="TextBox 39">
            <a:extLst>
              <a:ext uri="{FF2B5EF4-FFF2-40B4-BE49-F238E27FC236}">
                <a16:creationId xmlns:a16="http://schemas.microsoft.com/office/drawing/2014/main" id="{10BBE8A7-34AC-DA66-EA8E-8BFC5299F204}"/>
              </a:ext>
            </a:extLst>
          </p:cNvPr>
          <p:cNvSpPr txBox="1"/>
          <p:nvPr/>
        </p:nvSpPr>
        <p:spPr>
          <a:xfrm>
            <a:off x="2689004" y="3487314"/>
            <a:ext cx="1839366" cy="467615"/>
          </a:xfrm>
          <a:prstGeom prst="rect">
            <a:avLst/>
          </a:prstGeom>
          <a:noFill/>
        </p:spPr>
        <p:txBody>
          <a:bodyPr wrap="square" lIns="0" tIns="0" rtlCol="0" anchor="t">
            <a:noAutofit/>
          </a:bodyPr>
          <a:lstStyle/>
          <a:p>
            <a:pPr>
              <a:spcAft>
                <a:spcPts val="400"/>
              </a:spcAft>
              <a:buSzPct val="85000"/>
            </a:pPr>
            <a:r>
              <a:rPr lang="en-US" sz="1600" b="1" i="1" dirty="0">
                <a:solidFill>
                  <a:srgbClr val="00A4DF"/>
                </a:solidFill>
              </a:rPr>
              <a:t>ACS Macro Letters</a:t>
            </a:r>
          </a:p>
        </p:txBody>
      </p:sp>
      <p:sp>
        <p:nvSpPr>
          <p:cNvPr id="27" name="TextBox 40">
            <a:extLst>
              <a:ext uri="{FF2B5EF4-FFF2-40B4-BE49-F238E27FC236}">
                <a16:creationId xmlns:a16="http://schemas.microsoft.com/office/drawing/2014/main" id="{61B65F7F-6859-3DF6-8C71-53879FCA404B}"/>
              </a:ext>
            </a:extLst>
          </p:cNvPr>
          <p:cNvSpPr txBox="1"/>
          <p:nvPr/>
        </p:nvSpPr>
        <p:spPr>
          <a:xfrm>
            <a:off x="4892598" y="3494478"/>
            <a:ext cx="1755656" cy="467614"/>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Biomacromolecules</a:t>
            </a:r>
          </a:p>
        </p:txBody>
      </p:sp>
      <p:sp>
        <p:nvSpPr>
          <p:cNvPr id="28" name="TextBox 40">
            <a:extLst>
              <a:ext uri="{FF2B5EF4-FFF2-40B4-BE49-F238E27FC236}">
                <a16:creationId xmlns:a16="http://schemas.microsoft.com/office/drawing/2014/main" id="{6E973862-6FDC-B4EF-A8A0-DA47379DE499}"/>
              </a:ext>
            </a:extLst>
          </p:cNvPr>
          <p:cNvSpPr txBox="1"/>
          <p:nvPr/>
        </p:nvSpPr>
        <p:spPr>
          <a:xfrm>
            <a:off x="7037288" y="3487310"/>
            <a:ext cx="2081641" cy="514201"/>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ACS Applied Polymer Materials</a:t>
            </a:r>
          </a:p>
        </p:txBody>
      </p:sp>
      <p:sp>
        <p:nvSpPr>
          <p:cNvPr id="29" name="TextBox 4">
            <a:extLst>
              <a:ext uri="{FF2B5EF4-FFF2-40B4-BE49-F238E27FC236}">
                <a16:creationId xmlns:a16="http://schemas.microsoft.com/office/drawing/2014/main" id="{003C2D8E-613B-4C4F-85D7-82BFCEBC86C8}"/>
              </a:ext>
            </a:extLst>
          </p:cNvPr>
          <p:cNvSpPr txBox="1"/>
          <p:nvPr/>
        </p:nvSpPr>
        <p:spPr>
          <a:xfrm>
            <a:off x="499914" y="3715750"/>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a:t>5.1</a:t>
            </a:r>
          </a:p>
        </p:txBody>
      </p:sp>
      <p:sp>
        <p:nvSpPr>
          <p:cNvPr id="30" name="TextBox 4">
            <a:extLst>
              <a:ext uri="{FF2B5EF4-FFF2-40B4-BE49-F238E27FC236}">
                <a16:creationId xmlns:a16="http://schemas.microsoft.com/office/drawing/2014/main" id="{200B0AF3-A16C-5D1B-3F52-E6E40A8D3951}"/>
              </a:ext>
            </a:extLst>
          </p:cNvPr>
          <p:cNvSpPr txBox="1"/>
          <p:nvPr/>
        </p:nvSpPr>
        <p:spPr>
          <a:xfrm>
            <a:off x="2689004" y="3705480"/>
            <a:ext cx="642805" cy="605294"/>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smtClean="0"/>
              <a:t>5.2</a:t>
            </a:r>
            <a:endParaRPr lang="en-US" sz="2200" b="1" dirty="0"/>
          </a:p>
        </p:txBody>
      </p:sp>
      <p:sp>
        <p:nvSpPr>
          <p:cNvPr id="31" name="TextBox 4">
            <a:extLst>
              <a:ext uri="{FF2B5EF4-FFF2-40B4-BE49-F238E27FC236}">
                <a16:creationId xmlns:a16="http://schemas.microsoft.com/office/drawing/2014/main" id="{7DBE8265-2E2C-5D0F-097B-B8113251B40E}"/>
              </a:ext>
            </a:extLst>
          </p:cNvPr>
          <p:cNvSpPr txBox="1"/>
          <p:nvPr/>
        </p:nvSpPr>
        <p:spPr>
          <a:xfrm>
            <a:off x="4871070" y="3712522"/>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a:t>5.5</a:t>
            </a:r>
          </a:p>
        </p:txBody>
      </p:sp>
      <p:sp>
        <p:nvSpPr>
          <p:cNvPr id="32" name="TextBox 4">
            <a:extLst>
              <a:ext uri="{FF2B5EF4-FFF2-40B4-BE49-F238E27FC236}">
                <a16:creationId xmlns:a16="http://schemas.microsoft.com/office/drawing/2014/main" id="{4391B0BB-8116-94EF-AE2E-7D0CA08F0916}"/>
              </a:ext>
            </a:extLst>
          </p:cNvPr>
          <p:cNvSpPr txBox="1"/>
          <p:nvPr/>
        </p:nvSpPr>
        <p:spPr>
          <a:xfrm>
            <a:off x="7037288" y="3954926"/>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smtClean="0"/>
              <a:t>4.5</a:t>
            </a:r>
            <a:endParaRPr lang="en-US" sz="2200" b="1" dirty="0"/>
          </a:p>
        </p:txBody>
      </p:sp>
      <p:pic>
        <p:nvPicPr>
          <p:cNvPr id="41" name="图片 40">
            <a:extLst>
              <a:ext uri="{FF2B5EF4-FFF2-40B4-BE49-F238E27FC236}">
                <a16:creationId xmlns:a16="http://schemas.microsoft.com/office/drawing/2014/main" id="{7980D8DB-BE29-0197-F8AC-953094CFAA39}"/>
              </a:ext>
            </a:extLst>
          </p:cNvPr>
          <p:cNvPicPr>
            <a:picLocks noChangeAspect="1"/>
          </p:cNvPicPr>
          <p:nvPr/>
        </p:nvPicPr>
        <p:blipFill>
          <a:blip r:embed="rId2"/>
          <a:stretch>
            <a:fillRect/>
          </a:stretch>
        </p:blipFill>
        <p:spPr>
          <a:xfrm>
            <a:off x="493454" y="1224446"/>
            <a:ext cx="1504836" cy="2017864"/>
          </a:xfrm>
          <a:prstGeom prst="rect">
            <a:avLst/>
          </a:prstGeom>
          <a:ln w="3175">
            <a:solidFill>
              <a:schemeClr val="bg1">
                <a:lumMod val="75000"/>
                <a:lumOff val="25000"/>
              </a:schemeClr>
            </a:solidFill>
          </a:ln>
        </p:spPr>
      </p:pic>
      <p:pic>
        <p:nvPicPr>
          <p:cNvPr id="42" name="图片 41">
            <a:extLst>
              <a:ext uri="{FF2B5EF4-FFF2-40B4-BE49-F238E27FC236}">
                <a16:creationId xmlns:a16="http://schemas.microsoft.com/office/drawing/2014/main" id="{43EA324A-9FCE-9337-0670-A2BB5505873F}"/>
              </a:ext>
            </a:extLst>
          </p:cNvPr>
          <p:cNvPicPr>
            <a:picLocks noChangeAspect="1"/>
          </p:cNvPicPr>
          <p:nvPr/>
        </p:nvPicPr>
        <p:blipFill>
          <a:blip r:embed="rId3"/>
          <a:stretch>
            <a:fillRect/>
          </a:stretch>
        </p:blipFill>
        <p:spPr>
          <a:xfrm>
            <a:off x="2689004" y="1224446"/>
            <a:ext cx="1504836" cy="2002979"/>
          </a:xfrm>
          <a:prstGeom prst="rect">
            <a:avLst/>
          </a:prstGeom>
          <a:ln w="3175">
            <a:solidFill>
              <a:schemeClr val="bg1">
                <a:lumMod val="75000"/>
                <a:lumOff val="25000"/>
              </a:schemeClr>
            </a:solidFill>
          </a:ln>
        </p:spPr>
      </p:pic>
      <p:pic>
        <p:nvPicPr>
          <p:cNvPr id="43" name="图片 42">
            <a:extLst>
              <a:ext uri="{FF2B5EF4-FFF2-40B4-BE49-F238E27FC236}">
                <a16:creationId xmlns:a16="http://schemas.microsoft.com/office/drawing/2014/main" id="{27A04C87-6F35-770D-DB96-9DA3A2F400F8}"/>
              </a:ext>
            </a:extLst>
          </p:cNvPr>
          <p:cNvPicPr>
            <a:picLocks noChangeAspect="1"/>
          </p:cNvPicPr>
          <p:nvPr/>
        </p:nvPicPr>
        <p:blipFill>
          <a:blip r:embed="rId4"/>
          <a:stretch>
            <a:fillRect/>
          </a:stretch>
        </p:blipFill>
        <p:spPr>
          <a:xfrm>
            <a:off x="4871070" y="1228259"/>
            <a:ext cx="1503495" cy="2014051"/>
          </a:xfrm>
          <a:prstGeom prst="rect">
            <a:avLst/>
          </a:prstGeom>
          <a:ln w="3175">
            <a:solidFill>
              <a:schemeClr val="bg1">
                <a:lumMod val="75000"/>
                <a:lumOff val="25000"/>
              </a:schemeClr>
            </a:solidFill>
          </a:ln>
        </p:spPr>
      </p:pic>
      <p:pic>
        <p:nvPicPr>
          <p:cNvPr id="44" name="图片 43">
            <a:extLst>
              <a:ext uri="{FF2B5EF4-FFF2-40B4-BE49-F238E27FC236}">
                <a16:creationId xmlns:a16="http://schemas.microsoft.com/office/drawing/2014/main" id="{7C87F493-C6BE-6E1A-5A02-E2712EF351CB}"/>
              </a:ext>
            </a:extLst>
          </p:cNvPr>
          <p:cNvPicPr>
            <a:picLocks noChangeAspect="1"/>
          </p:cNvPicPr>
          <p:nvPr/>
        </p:nvPicPr>
        <p:blipFill>
          <a:blip r:embed="rId5"/>
          <a:stretch>
            <a:fillRect/>
          </a:stretch>
        </p:blipFill>
        <p:spPr>
          <a:xfrm>
            <a:off x="7030538" y="1224446"/>
            <a:ext cx="1503494" cy="2002976"/>
          </a:xfrm>
          <a:prstGeom prst="rect">
            <a:avLst/>
          </a:prstGeom>
          <a:ln w="3175">
            <a:solidFill>
              <a:schemeClr val="bg1">
                <a:lumMod val="75000"/>
                <a:lumOff val="25000"/>
              </a:schemeClr>
            </a:solidFill>
          </a:ln>
        </p:spPr>
      </p:pic>
      <p:cxnSp>
        <p:nvCxnSpPr>
          <p:cNvPr id="6" name="直接连接符 5">
            <a:extLst>
              <a:ext uri="{FF2B5EF4-FFF2-40B4-BE49-F238E27FC236}">
                <a16:creationId xmlns:a16="http://schemas.microsoft.com/office/drawing/2014/main" id="{F849321E-8346-99F9-CC4D-B7243CBC8B2E}"/>
              </a:ext>
            </a:extLst>
          </p:cNvPr>
          <p:cNvCxnSpPr/>
          <p:nvPr/>
        </p:nvCxnSpPr>
        <p:spPr>
          <a:xfrm>
            <a:off x="2331216" y="915566"/>
            <a:ext cx="0" cy="3600000"/>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6B6E4EC8-AFC3-AC6B-B42B-A29B2F538704}"/>
              </a:ext>
            </a:extLst>
          </p:cNvPr>
          <p:cNvCxnSpPr/>
          <p:nvPr/>
        </p:nvCxnSpPr>
        <p:spPr>
          <a:xfrm>
            <a:off x="4530656" y="859218"/>
            <a:ext cx="0" cy="3600000"/>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990B9080-0755-A611-861A-2BEB505DC75B}"/>
              </a:ext>
            </a:extLst>
          </p:cNvPr>
          <p:cNvCxnSpPr/>
          <p:nvPr/>
        </p:nvCxnSpPr>
        <p:spPr>
          <a:xfrm>
            <a:off x="6732240" y="859218"/>
            <a:ext cx="0" cy="3600000"/>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802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9BAEEE6D-3686-906C-43D2-2885C90E7F65}"/>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pic>
        <p:nvPicPr>
          <p:cNvPr id="5" name="图片 4">
            <a:extLst>
              <a:ext uri="{FF2B5EF4-FFF2-40B4-BE49-F238E27FC236}">
                <a16:creationId xmlns:a16="http://schemas.microsoft.com/office/drawing/2014/main" id="{6C8C71A7-603D-FE4E-C87C-67CB4E0A6DDD}"/>
              </a:ext>
            </a:extLst>
          </p:cNvPr>
          <p:cNvPicPr>
            <a:picLocks noChangeAspect="1"/>
          </p:cNvPicPr>
          <p:nvPr/>
        </p:nvPicPr>
        <p:blipFill>
          <a:blip r:embed="rId2"/>
          <a:stretch>
            <a:fillRect/>
          </a:stretch>
        </p:blipFill>
        <p:spPr>
          <a:xfrm>
            <a:off x="2234102" y="1031018"/>
            <a:ext cx="1176470" cy="1566004"/>
          </a:xfrm>
          <a:prstGeom prst="rect">
            <a:avLst/>
          </a:prstGeom>
          <a:effectLst>
            <a:outerShdw blurRad="50800" dist="50800" sx="1000" sy="1000" algn="ctr" rotWithShape="0">
              <a:srgbClr val="000000"/>
            </a:outerShdw>
          </a:effectLst>
          <a:scene3d>
            <a:camera prst="orthographicFront">
              <a:rot lat="0" lon="0" rev="0"/>
            </a:camera>
            <a:lightRig rig="threePt" dir="t"/>
          </a:scene3d>
        </p:spPr>
      </p:pic>
      <p:pic>
        <p:nvPicPr>
          <p:cNvPr id="6" name="图片 5">
            <a:extLst>
              <a:ext uri="{FF2B5EF4-FFF2-40B4-BE49-F238E27FC236}">
                <a16:creationId xmlns:a16="http://schemas.microsoft.com/office/drawing/2014/main" id="{9939F910-E804-6DFE-096D-022AA93D9924}"/>
              </a:ext>
            </a:extLst>
          </p:cNvPr>
          <p:cNvPicPr>
            <a:picLocks noChangeAspect="1"/>
          </p:cNvPicPr>
          <p:nvPr/>
        </p:nvPicPr>
        <p:blipFill>
          <a:blip r:embed="rId3"/>
          <a:stretch>
            <a:fillRect/>
          </a:stretch>
        </p:blipFill>
        <p:spPr>
          <a:xfrm>
            <a:off x="3974545" y="1030389"/>
            <a:ext cx="1176470" cy="1562119"/>
          </a:xfrm>
          <a:prstGeom prst="rect">
            <a:avLst/>
          </a:prstGeom>
        </p:spPr>
      </p:pic>
      <p:pic>
        <p:nvPicPr>
          <p:cNvPr id="7" name="图片 6">
            <a:extLst>
              <a:ext uri="{FF2B5EF4-FFF2-40B4-BE49-F238E27FC236}">
                <a16:creationId xmlns:a16="http://schemas.microsoft.com/office/drawing/2014/main" id="{79099D04-8CD7-1BDF-62A7-EADCCC5CC8D9}"/>
              </a:ext>
            </a:extLst>
          </p:cNvPr>
          <p:cNvPicPr>
            <a:picLocks noChangeAspect="1"/>
          </p:cNvPicPr>
          <p:nvPr/>
        </p:nvPicPr>
        <p:blipFill>
          <a:blip r:embed="rId4"/>
          <a:stretch>
            <a:fillRect/>
          </a:stretch>
        </p:blipFill>
        <p:spPr>
          <a:xfrm>
            <a:off x="496242" y="3083367"/>
            <a:ext cx="1176470" cy="1566003"/>
          </a:xfrm>
          <a:prstGeom prst="rect">
            <a:avLst/>
          </a:prstGeom>
        </p:spPr>
      </p:pic>
      <p:pic>
        <p:nvPicPr>
          <p:cNvPr id="9" name="图片 8">
            <a:extLst>
              <a:ext uri="{FF2B5EF4-FFF2-40B4-BE49-F238E27FC236}">
                <a16:creationId xmlns:a16="http://schemas.microsoft.com/office/drawing/2014/main" id="{519638E4-EFCF-796E-E873-390AEE62B47E}"/>
              </a:ext>
            </a:extLst>
          </p:cNvPr>
          <p:cNvPicPr>
            <a:picLocks noChangeAspect="1"/>
          </p:cNvPicPr>
          <p:nvPr/>
        </p:nvPicPr>
        <p:blipFill>
          <a:blip r:embed="rId5"/>
          <a:stretch>
            <a:fillRect/>
          </a:stretch>
        </p:blipFill>
        <p:spPr>
          <a:xfrm>
            <a:off x="2233786" y="3083366"/>
            <a:ext cx="1174011" cy="1562731"/>
          </a:xfrm>
          <a:prstGeom prst="rect">
            <a:avLst/>
          </a:prstGeom>
        </p:spPr>
      </p:pic>
      <p:sp>
        <p:nvSpPr>
          <p:cNvPr id="2" name="Title 12">
            <a:extLst>
              <a:ext uri="{FF2B5EF4-FFF2-40B4-BE49-F238E27FC236}">
                <a16:creationId xmlns:a16="http://schemas.microsoft.com/office/drawing/2014/main" id="{5649BF06-FDD2-31BE-F439-9539FA51468B}"/>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Pharmaceuticals  </a:t>
            </a:r>
            <a:r>
              <a:rPr lang="zh-CN" altLang="en-US" sz="2600" dirty="0">
                <a:solidFill>
                  <a:schemeClr val="tx1"/>
                </a:solidFill>
                <a:latin typeface="+mn-ea"/>
                <a:ea typeface="+mn-ea"/>
              </a:rPr>
              <a:t>药物化学</a:t>
            </a:r>
            <a:endParaRPr lang="en-US" altLang="zh-CN" sz="2600" dirty="0">
              <a:solidFill>
                <a:schemeClr val="tx1"/>
              </a:solidFill>
            </a:endParaRPr>
          </a:p>
        </p:txBody>
      </p:sp>
      <p:sp>
        <p:nvSpPr>
          <p:cNvPr id="19" name="TextBox 32">
            <a:extLst>
              <a:ext uri="{FF2B5EF4-FFF2-40B4-BE49-F238E27FC236}">
                <a16:creationId xmlns:a16="http://schemas.microsoft.com/office/drawing/2014/main" id="{8D77933C-AA24-0B78-2009-FC5862F0BF67}"/>
              </a:ext>
            </a:extLst>
          </p:cNvPr>
          <p:cNvSpPr txBox="1"/>
          <p:nvPr/>
        </p:nvSpPr>
        <p:spPr>
          <a:xfrm>
            <a:off x="2233538"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药物化学快报</a:t>
            </a:r>
            <a:endParaRPr lang="en-US" altLang="zh-CN" sz="1050" dirty="0">
              <a:latin typeface="Arial" panose="020B0604020202020204" pitchFamily="34" charset="0"/>
              <a:cs typeface="Arial" panose="020B0604020202020204" pitchFamily="34" charset="0"/>
            </a:endParaRPr>
          </a:p>
        </p:txBody>
      </p:sp>
      <p:sp>
        <p:nvSpPr>
          <p:cNvPr id="21" name="TextBox 32">
            <a:extLst>
              <a:ext uri="{FF2B5EF4-FFF2-40B4-BE49-F238E27FC236}">
                <a16:creationId xmlns:a16="http://schemas.microsoft.com/office/drawing/2014/main" id="{DEAE689F-74C3-D7E1-F91F-1436D6914582}"/>
              </a:ext>
            </a:extLst>
          </p:cNvPr>
          <p:cNvSpPr txBox="1"/>
          <p:nvPr/>
        </p:nvSpPr>
        <p:spPr>
          <a:xfrm>
            <a:off x="3984870"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分子药剂学</a:t>
            </a:r>
            <a:endParaRPr lang="en-US" altLang="zh-CN" sz="1200" b="1" dirty="0">
              <a:latin typeface="Arial" panose="020B0604020202020204" pitchFamily="34" charset="0"/>
              <a:cs typeface="Arial" panose="020B0604020202020204" pitchFamily="34" charset="0"/>
            </a:endParaRPr>
          </a:p>
        </p:txBody>
      </p:sp>
      <p:pic>
        <p:nvPicPr>
          <p:cNvPr id="22" name="图片 21">
            <a:extLst>
              <a:ext uri="{FF2B5EF4-FFF2-40B4-BE49-F238E27FC236}">
                <a16:creationId xmlns:a16="http://schemas.microsoft.com/office/drawing/2014/main" id="{EE7D85E9-CD83-C5D9-746D-C4368DE545C8}"/>
              </a:ext>
            </a:extLst>
          </p:cNvPr>
          <p:cNvPicPr>
            <a:picLocks noChangeAspect="1"/>
          </p:cNvPicPr>
          <p:nvPr/>
        </p:nvPicPr>
        <p:blipFill>
          <a:blip r:embed="rId6"/>
          <a:stretch>
            <a:fillRect/>
          </a:stretch>
        </p:blipFill>
        <p:spPr>
          <a:xfrm>
            <a:off x="5722885" y="1026506"/>
            <a:ext cx="1174260" cy="1566003"/>
          </a:xfrm>
          <a:prstGeom prst="rect">
            <a:avLst/>
          </a:prstGeom>
          <a:ln w="3175">
            <a:solidFill>
              <a:schemeClr val="bg1">
                <a:lumMod val="75000"/>
                <a:lumOff val="25000"/>
              </a:schemeClr>
            </a:solidFill>
          </a:ln>
        </p:spPr>
      </p:pic>
      <p:pic>
        <p:nvPicPr>
          <p:cNvPr id="24" name="图片 23">
            <a:extLst>
              <a:ext uri="{FF2B5EF4-FFF2-40B4-BE49-F238E27FC236}">
                <a16:creationId xmlns:a16="http://schemas.microsoft.com/office/drawing/2014/main" id="{A56EF588-ADAB-1DD3-5036-C80446E2D3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19365" y="3083366"/>
            <a:ext cx="1174011" cy="1562731"/>
          </a:xfrm>
          <a:prstGeom prst="rect">
            <a:avLst/>
          </a:prstGeom>
          <a:ln w="6350">
            <a:solidFill>
              <a:schemeClr val="bg1">
                <a:lumMod val="50000"/>
                <a:lumOff val="50000"/>
              </a:schemeClr>
            </a:solidFill>
          </a:ln>
        </p:spPr>
      </p:pic>
      <p:pic>
        <p:nvPicPr>
          <p:cNvPr id="26" name="图片 25">
            <a:extLst>
              <a:ext uri="{FF2B5EF4-FFF2-40B4-BE49-F238E27FC236}">
                <a16:creationId xmlns:a16="http://schemas.microsoft.com/office/drawing/2014/main" id="{1A9F8E70-2612-B4C6-7B8F-05E77A6DD56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75480" y="3083365"/>
            <a:ext cx="1180870" cy="1562731"/>
          </a:xfrm>
          <a:prstGeom prst="rect">
            <a:avLst/>
          </a:prstGeom>
          <a:ln w="6350">
            <a:solidFill>
              <a:schemeClr val="bg1">
                <a:lumMod val="50000"/>
                <a:lumOff val="50000"/>
              </a:schemeClr>
            </a:solidFill>
          </a:ln>
        </p:spPr>
      </p:pic>
      <p:pic>
        <p:nvPicPr>
          <p:cNvPr id="30" name="图片 29">
            <a:extLst>
              <a:ext uri="{FF2B5EF4-FFF2-40B4-BE49-F238E27FC236}">
                <a16:creationId xmlns:a16="http://schemas.microsoft.com/office/drawing/2014/main" id="{B1F521DA-641A-7924-23FE-C4C6F07E741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60156" y="3080093"/>
            <a:ext cx="1174011" cy="1566003"/>
          </a:xfrm>
          <a:prstGeom prst="rect">
            <a:avLst/>
          </a:prstGeom>
          <a:ln w="6350">
            <a:solidFill>
              <a:schemeClr val="bg1">
                <a:lumMod val="50000"/>
                <a:lumOff val="50000"/>
              </a:schemeClr>
            </a:solidFill>
          </a:ln>
        </p:spPr>
      </p:pic>
      <p:pic>
        <p:nvPicPr>
          <p:cNvPr id="31" name="图片 30">
            <a:extLst>
              <a:ext uri="{FF2B5EF4-FFF2-40B4-BE49-F238E27FC236}">
                <a16:creationId xmlns:a16="http://schemas.microsoft.com/office/drawing/2014/main" id="{AFC9365A-557C-01FA-4356-9326CD0BF0C4}"/>
              </a:ext>
            </a:extLst>
          </p:cNvPr>
          <p:cNvPicPr>
            <a:picLocks noChangeAspect="1"/>
          </p:cNvPicPr>
          <p:nvPr/>
        </p:nvPicPr>
        <p:blipFill>
          <a:blip r:embed="rId10"/>
          <a:stretch>
            <a:fillRect/>
          </a:stretch>
        </p:blipFill>
        <p:spPr>
          <a:xfrm>
            <a:off x="7461689" y="1031358"/>
            <a:ext cx="1172478" cy="1561151"/>
          </a:xfrm>
          <a:prstGeom prst="rect">
            <a:avLst/>
          </a:prstGeom>
          <a:ln w="3175">
            <a:solidFill>
              <a:schemeClr val="bg1">
                <a:lumMod val="75000"/>
                <a:lumOff val="25000"/>
              </a:schemeClr>
            </a:solidFill>
          </a:ln>
        </p:spPr>
      </p:pic>
      <p:sp>
        <p:nvSpPr>
          <p:cNvPr id="32" name="TextBox 32">
            <a:extLst>
              <a:ext uri="{FF2B5EF4-FFF2-40B4-BE49-F238E27FC236}">
                <a16:creationId xmlns:a16="http://schemas.microsoft.com/office/drawing/2014/main" id="{2A36DB8B-BD96-080F-5338-C052B7B8431C}"/>
              </a:ext>
            </a:extLst>
          </p:cNvPr>
          <p:cNvSpPr txBox="1"/>
          <p:nvPr/>
        </p:nvSpPr>
        <p:spPr>
          <a:xfrm>
            <a:off x="5719365"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药物制剂</a:t>
            </a:r>
            <a:endParaRPr lang="en-US" altLang="zh-CN" sz="105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62E5FD0C-DCBA-E264-E1A8-7F034897CFDC}"/>
              </a:ext>
            </a:extLst>
          </p:cNvPr>
          <p:cNvSpPr txBox="1"/>
          <p:nvPr/>
        </p:nvSpPr>
        <p:spPr>
          <a:xfrm>
            <a:off x="7380312" y="2603550"/>
            <a:ext cx="1368152"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界面现象</a:t>
            </a:r>
            <a:r>
              <a:rPr lang="en-US" altLang="zh-CN" sz="1200" b="1" dirty="0">
                <a:latin typeface="Arial" panose="020B0604020202020204" pitchFamily="34" charset="0"/>
                <a:cs typeface="Arial" panose="020B0604020202020204" pitchFamily="34" charset="0"/>
              </a:rPr>
              <a:t>&amp;</a:t>
            </a:r>
            <a:r>
              <a:rPr lang="zh-CN" altLang="en-US" sz="1200" b="1" dirty="0">
                <a:latin typeface="Arial" panose="020B0604020202020204" pitchFamily="34" charset="0"/>
                <a:cs typeface="Arial" panose="020B0604020202020204" pitchFamily="34" charset="0"/>
              </a:rPr>
              <a:t>应用</a:t>
            </a:r>
            <a:endParaRPr lang="en-US" altLang="zh-CN" sz="1050" dirty="0">
              <a:latin typeface="Arial" panose="020B0604020202020204" pitchFamily="34" charset="0"/>
              <a:cs typeface="Arial" panose="020B0604020202020204" pitchFamily="34" charset="0"/>
            </a:endParaRPr>
          </a:p>
        </p:txBody>
      </p:sp>
      <p:sp>
        <p:nvSpPr>
          <p:cNvPr id="34" name="TextBox 32">
            <a:extLst>
              <a:ext uri="{FF2B5EF4-FFF2-40B4-BE49-F238E27FC236}">
                <a16:creationId xmlns:a16="http://schemas.microsoft.com/office/drawing/2014/main" id="{29FC3BC7-BAC3-C20B-887D-55E1E4FF7945}"/>
              </a:ext>
            </a:extLst>
          </p:cNvPr>
          <p:cNvSpPr txBox="1"/>
          <p:nvPr/>
        </p:nvSpPr>
        <p:spPr>
          <a:xfrm>
            <a:off x="485797" y="4646096"/>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天然产物研究</a:t>
            </a:r>
            <a:endParaRPr lang="en-US" altLang="zh-CN" sz="1050" dirty="0">
              <a:latin typeface="Arial" panose="020B0604020202020204" pitchFamily="34" charset="0"/>
              <a:cs typeface="Arial" panose="020B0604020202020204" pitchFamily="34" charset="0"/>
            </a:endParaRPr>
          </a:p>
        </p:txBody>
      </p:sp>
      <p:sp>
        <p:nvSpPr>
          <p:cNvPr id="35" name="TextBox 32">
            <a:extLst>
              <a:ext uri="{FF2B5EF4-FFF2-40B4-BE49-F238E27FC236}">
                <a16:creationId xmlns:a16="http://schemas.microsoft.com/office/drawing/2014/main" id="{E11E0D71-01FA-46DE-1702-DF7F0B21EE94}"/>
              </a:ext>
            </a:extLst>
          </p:cNvPr>
          <p:cNvSpPr txBox="1"/>
          <p:nvPr/>
        </p:nvSpPr>
        <p:spPr>
          <a:xfrm>
            <a:off x="2228593" y="4646096"/>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毒理学</a:t>
            </a:r>
            <a:endParaRPr lang="en-US" altLang="zh-CN" sz="1050" dirty="0">
              <a:latin typeface="Arial" panose="020B0604020202020204" pitchFamily="34" charset="0"/>
              <a:cs typeface="Arial" panose="020B0604020202020204" pitchFamily="34" charset="0"/>
            </a:endParaRPr>
          </a:p>
        </p:txBody>
      </p:sp>
      <p:sp>
        <p:nvSpPr>
          <p:cNvPr id="36" name="TextBox 32">
            <a:extLst>
              <a:ext uri="{FF2B5EF4-FFF2-40B4-BE49-F238E27FC236}">
                <a16:creationId xmlns:a16="http://schemas.microsoft.com/office/drawing/2014/main" id="{2A936D8F-1D85-4FDD-1A10-A2D2E13648DA}"/>
              </a:ext>
            </a:extLst>
          </p:cNvPr>
          <p:cNvSpPr txBox="1"/>
          <p:nvPr/>
        </p:nvSpPr>
        <p:spPr>
          <a:xfrm>
            <a:off x="3906498" y="4646096"/>
            <a:ext cx="1313574"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药学与转化科学</a:t>
            </a:r>
            <a:endParaRPr lang="en-US" altLang="zh-CN" sz="1200" b="1" dirty="0">
              <a:latin typeface="Arial" panose="020B0604020202020204" pitchFamily="34" charset="0"/>
              <a:cs typeface="Arial" panose="020B0604020202020204" pitchFamily="34" charset="0"/>
            </a:endParaRPr>
          </a:p>
        </p:txBody>
      </p:sp>
      <p:sp>
        <p:nvSpPr>
          <p:cNvPr id="37" name="TextBox 32">
            <a:extLst>
              <a:ext uri="{FF2B5EF4-FFF2-40B4-BE49-F238E27FC236}">
                <a16:creationId xmlns:a16="http://schemas.microsoft.com/office/drawing/2014/main" id="{EA161383-B649-5B73-13B5-D9A2821C5ED8}"/>
              </a:ext>
            </a:extLst>
          </p:cNvPr>
          <p:cNvSpPr txBox="1"/>
          <p:nvPr/>
        </p:nvSpPr>
        <p:spPr>
          <a:xfrm>
            <a:off x="5714420" y="4646096"/>
            <a:ext cx="118272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化学神经科学</a:t>
            </a:r>
            <a:endParaRPr lang="en-US" altLang="zh-CN" sz="1050" dirty="0">
              <a:latin typeface="Arial" panose="020B0604020202020204" pitchFamily="34" charset="0"/>
              <a:cs typeface="Arial" panose="020B0604020202020204" pitchFamily="34" charset="0"/>
            </a:endParaRPr>
          </a:p>
        </p:txBody>
      </p:sp>
      <p:sp>
        <p:nvSpPr>
          <p:cNvPr id="38" name="TextBox 32">
            <a:extLst>
              <a:ext uri="{FF2B5EF4-FFF2-40B4-BE49-F238E27FC236}">
                <a16:creationId xmlns:a16="http://schemas.microsoft.com/office/drawing/2014/main" id="{51ECE9BA-6B22-BD11-05FB-E000A5330DEB}"/>
              </a:ext>
            </a:extLst>
          </p:cNvPr>
          <p:cNvSpPr txBox="1"/>
          <p:nvPr/>
        </p:nvSpPr>
        <p:spPr>
          <a:xfrm>
            <a:off x="7455211" y="4646096"/>
            <a:ext cx="1182725"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传染病研究</a:t>
            </a:r>
            <a:endParaRPr lang="en-US" altLang="zh-CN" sz="1200" b="1" dirty="0">
              <a:latin typeface="Arial" panose="020B0604020202020204" pitchFamily="34" charset="0"/>
              <a:cs typeface="Arial" panose="020B0604020202020204" pitchFamily="34" charset="0"/>
            </a:endParaRPr>
          </a:p>
        </p:txBody>
      </p:sp>
      <p:pic>
        <p:nvPicPr>
          <p:cNvPr id="15" name="图片 14">
            <a:extLst>
              <a:ext uri="{FF2B5EF4-FFF2-40B4-BE49-F238E27FC236}">
                <a16:creationId xmlns:a16="http://schemas.microsoft.com/office/drawing/2014/main" id="{0CD2522E-95CD-4014-BFCE-18111020E9EA}"/>
              </a:ext>
            </a:extLst>
          </p:cNvPr>
          <p:cNvPicPr>
            <a:picLocks noChangeAspect="1"/>
          </p:cNvPicPr>
          <p:nvPr/>
        </p:nvPicPr>
        <p:blipFill>
          <a:blip r:embed="rId11"/>
          <a:stretch>
            <a:fillRect/>
          </a:stretch>
        </p:blipFill>
        <p:spPr>
          <a:xfrm>
            <a:off x="490534" y="1030390"/>
            <a:ext cx="1174259" cy="1563060"/>
          </a:xfrm>
          <a:prstGeom prst="rect">
            <a:avLst/>
          </a:prstGeom>
        </p:spPr>
      </p:pic>
      <p:sp>
        <p:nvSpPr>
          <p:cNvPr id="4" name="TextBox 32">
            <a:extLst>
              <a:ext uri="{FF2B5EF4-FFF2-40B4-BE49-F238E27FC236}">
                <a16:creationId xmlns:a16="http://schemas.microsoft.com/office/drawing/2014/main" id="{46853966-5BB0-D758-4419-E69236071319}"/>
              </a:ext>
            </a:extLst>
          </p:cNvPr>
          <p:cNvSpPr txBox="1"/>
          <p:nvPr/>
        </p:nvSpPr>
        <p:spPr>
          <a:xfrm>
            <a:off x="490533" y="2603550"/>
            <a:ext cx="1174259" cy="276999"/>
          </a:xfrm>
          <a:prstGeom prst="rect">
            <a:avLst/>
          </a:prstGeom>
          <a:noFill/>
        </p:spPr>
        <p:txBody>
          <a:bodyPr wrap="square" rtlCol="0">
            <a:spAutoFit/>
          </a:bodyPr>
          <a:lstStyle/>
          <a:p>
            <a:pPr algn="ctr"/>
            <a:r>
              <a:rPr lang="zh-CN" altLang="en-US" sz="1200" b="1" dirty="0">
                <a:latin typeface="Arial" panose="020B0604020202020204" pitchFamily="34" charset="0"/>
                <a:cs typeface="Arial" panose="020B0604020202020204" pitchFamily="34" charset="0"/>
              </a:rPr>
              <a:t>药物化学</a:t>
            </a:r>
            <a:endParaRPr lang="en-US" altLang="zh-CN"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7827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B3D41700-82F7-BDCA-D632-8F28571794A9}"/>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pic>
        <p:nvPicPr>
          <p:cNvPr id="5" name="图片 4">
            <a:extLst>
              <a:ext uri="{FF2B5EF4-FFF2-40B4-BE49-F238E27FC236}">
                <a16:creationId xmlns:a16="http://schemas.microsoft.com/office/drawing/2014/main" id="{73F68CAE-044E-F50E-32DE-B11636686BB5}"/>
              </a:ext>
            </a:extLst>
          </p:cNvPr>
          <p:cNvPicPr>
            <a:picLocks noChangeAspect="1"/>
          </p:cNvPicPr>
          <p:nvPr/>
        </p:nvPicPr>
        <p:blipFill>
          <a:blip r:embed="rId2"/>
          <a:stretch>
            <a:fillRect/>
          </a:stretch>
        </p:blipFill>
        <p:spPr>
          <a:xfrm>
            <a:off x="488324" y="1031019"/>
            <a:ext cx="1184240" cy="1566003"/>
          </a:xfrm>
          <a:prstGeom prst="rect">
            <a:avLst/>
          </a:prstGeom>
        </p:spPr>
      </p:pic>
      <p:pic>
        <p:nvPicPr>
          <p:cNvPr id="6" name="图片 5">
            <a:extLst>
              <a:ext uri="{FF2B5EF4-FFF2-40B4-BE49-F238E27FC236}">
                <a16:creationId xmlns:a16="http://schemas.microsoft.com/office/drawing/2014/main" id="{B87BF575-F8DD-8F9F-1A30-8F258D7FBCEB}"/>
              </a:ext>
            </a:extLst>
          </p:cNvPr>
          <p:cNvPicPr>
            <a:picLocks noChangeAspect="1"/>
          </p:cNvPicPr>
          <p:nvPr/>
        </p:nvPicPr>
        <p:blipFill>
          <a:blip r:embed="rId3"/>
          <a:stretch>
            <a:fillRect/>
          </a:stretch>
        </p:blipFill>
        <p:spPr>
          <a:xfrm>
            <a:off x="485422" y="3083367"/>
            <a:ext cx="1187290" cy="1566003"/>
          </a:xfrm>
          <a:prstGeom prst="rect">
            <a:avLst/>
          </a:prstGeom>
        </p:spPr>
      </p:pic>
      <p:pic>
        <p:nvPicPr>
          <p:cNvPr id="7" name="图片 6">
            <a:extLst>
              <a:ext uri="{FF2B5EF4-FFF2-40B4-BE49-F238E27FC236}">
                <a16:creationId xmlns:a16="http://schemas.microsoft.com/office/drawing/2014/main" id="{D0E9C63C-8E27-DAC0-E200-2B7DD56D87BB}"/>
              </a:ext>
            </a:extLst>
          </p:cNvPr>
          <p:cNvPicPr>
            <a:picLocks noChangeAspect="1"/>
          </p:cNvPicPr>
          <p:nvPr/>
        </p:nvPicPr>
        <p:blipFill>
          <a:blip r:embed="rId4"/>
          <a:stretch>
            <a:fillRect/>
          </a:stretch>
        </p:blipFill>
        <p:spPr>
          <a:xfrm>
            <a:off x="2234102" y="1031019"/>
            <a:ext cx="1182332" cy="1566003"/>
          </a:xfrm>
          <a:prstGeom prst="rect">
            <a:avLst/>
          </a:prstGeom>
        </p:spPr>
      </p:pic>
      <p:pic>
        <p:nvPicPr>
          <p:cNvPr id="12" name="图片 11">
            <a:extLst>
              <a:ext uri="{FF2B5EF4-FFF2-40B4-BE49-F238E27FC236}">
                <a16:creationId xmlns:a16="http://schemas.microsoft.com/office/drawing/2014/main" id="{9A233071-2262-F62E-DA6C-3A032BFA0074}"/>
              </a:ext>
            </a:extLst>
          </p:cNvPr>
          <p:cNvPicPr>
            <a:picLocks noChangeAspect="1"/>
          </p:cNvPicPr>
          <p:nvPr/>
        </p:nvPicPr>
        <p:blipFill>
          <a:blip r:embed="rId5"/>
          <a:stretch>
            <a:fillRect/>
          </a:stretch>
        </p:blipFill>
        <p:spPr>
          <a:xfrm>
            <a:off x="2238600" y="3083367"/>
            <a:ext cx="1176470" cy="1566002"/>
          </a:xfrm>
          <a:prstGeom prst="rect">
            <a:avLst/>
          </a:prstGeom>
        </p:spPr>
      </p:pic>
      <p:pic>
        <p:nvPicPr>
          <p:cNvPr id="13" name="图片 12">
            <a:extLst>
              <a:ext uri="{FF2B5EF4-FFF2-40B4-BE49-F238E27FC236}">
                <a16:creationId xmlns:a16="http://schemas.microsoft.com/office/drawing/2014/main" id="{DEC31229-A430-0D8F-A368-D17E6AC88AFC}"/>
              </a:ext>
            </a:extLst>
          </p:cNvPr>
          <p:cNvPicPr>
            <a:picLocks noChangeAspect="1"/>
          </p:cNvPicPr>
          <p:nvPr/>
        </p:nvPicPr>
        <p:blipFill>
          <a:blip r:embed="rId6"/>
          <a:stretch>
            <a:fillRect/>
          </a:stretch>
        </p:blipFill>
        <p:spPr>
          <a:xfrm>
            <a:off x="3982674" y="3083367"/>
            <a:ext cx="1176468" cy="1566001"/>
          </a:xfrm>
          <a:prstGeom prst="rect">
            <a:avLst/>
          </a:prstGeom>
        </p:spPr>
      </p:pic>
      <p:sp>
        <p:nvSpPr>
          <p:cNvPr id="18" name="TextBox 32">
            <a:extLst>
              <a:ext uri="{FF2B5EF4-FFF2-40B4-BE49-F238E27FC236}">
                <a16:creationId xmlns:a16="http://schemas.microsoft.com/office/drawing/2014/main" id="{B8BBD27A-D1B1-64A3-B9F1-5FAEBD479EFC}"/>
              </a:ext>
            </a:extLst>
          </p:cNvPr>
          <p:cNvSpPr txBox="1"/>
          <p:nvPr/>
        </p:nvSpPr>
        <p:spPr>
          <a:xfrm>
            <a:off x="5704706" y="1747866"/>
            <a:ext cx="3325152" cy="2923877"/>
          </a:xfrm>
          <a:prstGeom prst="rect">
            <a:avLst/>
          </a:prstGeom>
          <a:noFill/>
        </p:spPr>
        <p:txBody>
          <a:bodyPr wrap="square" rtlCol="0">
            <a:spAutoFit/>
          </a:bodyPr>
          <a:lstStyle/>
          <a:p>
            <a:r>
              <a:rPr lang="zh-CN" altLang="en-US" sz="2000" b="1" dirty="0">
                <a:latin typeface="Arial" panose="020B0604020202020204" pitchFamily="34" charset="0"/>
                <a:cs typeface="Arial" panose="020B0604020202020204" pitchFamily="34" charset="0"/>
              </a:rPr>
              <a:t>生物技术与</a:t>
            </a:r>
            <a:r>
              <a:rPr lang="zh-CN" altLang="en-US" sz="2000" b="1" dirty="0" smtClean="0">
                <a:latin typeface="Arial" panose="020B0604020202020204" pitchFamily="34" charset="0"/>
                <a:cs typeface="Arial" panose="020B0604020202020204" pitchFamily="34" charset="0"/>
              </a:rPr>
              <a:t>生物化学期刊</a:t>
            </a:r>
            <a:endParaRPr lang="en-US" altLang="zh-CN" sz="1600" dirty="0">
              <a:latin typeface="Arial" panose="020B0604020202020204" pitchFamily="34" charset="0"/>
              <a:cs typeface="Arial" panose="020B0604020202020204" pitchFamily="34" charset="0"/>
            </a:endParaRPr>
          </a:p>
          <a:p>
            <a:endParaRPr lang="en-US" altLang="zh-CN" sz="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ACS Applied Bio Materials</a:t>
            </a: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ACS Biomaterials Science &amp; Engineering</a:t>
            </a: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ACS Chemical Biology</a:t>
            </a: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ACS Chemical Neuroscience</a:t>
            </a: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ACS Synthetic </a:t>
            </a:r>
            <a:r>
              <a:rPr lang="en-US" altLang="zh-CN" sz="1200" dirty="0" smtClean="0">
                <a:latin typeface="Arial" panose="020B0604020202020204" pitchFamily="34" charset="0"/>
                <a:cs typeface="Arial" panose="020B0604020202020204" pitchFamily="34" charset="0"/>
              </a:rPr>
              <a:t>Biology </a:t>
            </a:r>
            <a:r>
              <a:rPr lang="zh-CN" altLang="en-US" sz="1200" dirty="0" smtClean="0">
                <a:latin typeface="Arial" panose="020B0604020202020204" pitchFamily="34" charset="0"/>
                <a:cs typeface="Arial" panose="020B0604020202020204" pitchFamily="34" charset="0"/>
              </a:rPr>
              <a:t>←</a:t>
            </a:r>
            <a:endParaRPr lang="en-US" altLang="zh-CN"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sz="1200" dirty="0" smtClean="0">
                <a:latin typeface="Arial" panose="020B0604020202020204" pitchFamily="34" charset="0"/>
                <a:cs typeface="Arial" panose="020B0604020202020204" pitchFamily="34" charset="0"/>
              </a:rPr>
              <a:t>Biochemistry </a:t>
            </a:r>
            <a:r>
              <a:rPr lang="zh-CN" altLang="en-US" sz="1200" dirty="0" smtClean="0">
                <a:latin typeface="Arial" panose="020B0604020202020204" pitchFamily="34" charset="0"/>
                <a:cs typeface="Arial" panose="020B0604020202020204" pitchFamily="34" charset="0"/>
              </a:rPr>
              <a:t>←</a:t>
            </a:r>
            <a:endParaRPr lang="en-US" altLang="zh-CN"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sz="1200" dirty="0" err="1">
                <a:latin typeface="Arial" panose="020B0604020202020204" pitchFamily="34" charset="0"/>
                <a:cs typeface="Arial" panose="020B0604020202020204" pitchFamily="34" charset="0"/>
              </a:rPr>
              <a:t>Bioconjugate</a:t>
            </a:r>
            <a:r>
              <a:rPr lang="en-US" altLang="zh-CN" sz="1200" dirty="0">
                <a:latin typeface="Arial" panose="020B0604020202020204" pitchFamily="34" charset="0"/>
                <a:cs typeface="Arial" panose="020B0604020202020204" pitchFamily="34" charset="0"/>
              </a:rPr>
              <a:t> </a:t>
            </a:r>
            <a:r>
              <a:rPr lang="en-US" altLang="zh-CN" sz="1200" dirty="0" smtClean="0">
                <a:latin typeface="Arial" panose="020B0604020202020204" pitchFamily="34" charset="0"/>
                <a:cs typeface="Arial" panose="020B0604020202020204" pitchFamily="34" charset="0"/>
              </a:rPr>
              <a:t>Chemistry </a:t>
            </a:r>
            <a:r>
              <a:rPr lang="zh-CN" altLang="en-US" sz="1200" dirty="0" smtClean="0">
                <a:latin typeface="Arial" panose="020B0604020202020204" pitchFamily="34" charset="0"/>
                <a:cs typeface="Arial" panose="020B0604020202020204" pitchFamily="34" charset="0"/>
              </a:rPr>
              <a:t>←</a:t>
            </a:r>
            <a:endParaRPr lang="en-US" altLang="zh-CN"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sz="1200" dirty="0" err="1" smtClean="0">
                <a:latin typeface="Arial" panose="020B0604020202020204" pitchFamily="34" charset="0"/>
                <a:cs typeface="Arial" panose="020B0604020202020204" pitchFamily="34" charset="0"/>
              </a:rPr>
              <a:t>Biomacromolecules</a:t>
            </a:r>
            <a:r>
              <a:rPr lang="en-US" altLang="zh-CN" sz="1200" dirty="0" smtClean="0">
                <a:latin typeface="Arial" panose="020B0604020202020204" pitchFamily="34" charset="0"/>
                <a:cs typeface="Arial" panose="020B0604020202020204" pitchFamily="34" charset="0"/>
              </a:rPr>
              <a:t> </a:t>
            </a:r>
            <a:r>
              <a:rPr lang="zh-CN" altLang="en-US" sz="1200" dirty="0" smtClean="0">
                <a:latin typeface="Arial" panose="020B0604020202020204" pitchFamily="34" charset="0"/>
                <a:cs typeface="Arial" panose="020B0604020202020204" pitchFamily="34" charset="0"/>
              </a:rPr>
              <a:t>←</a:t>
            </a:r>
            <a:endParaRPr lang="en-US" altLang="zh-CN"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Journal of Agricultural and Food Chemistry</a:t>
            </a: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Journal of Natural </a:t>
            </a:r>
            <a:r>
              <a:rPr lang="en-US" altLang="zh-CN" sz="1200" dirty="0" smtClean="0">
                <a:latin typeface="Arial" panose="020B0604020202020204" pitchFamily="34" charset="0"/>
                <a:cs typeface="Arial" panose="020B0604020202020204" pitchFamily="34" charset="0"/>
              </a:rPr>
              <a:t>Products</a:t>
            </a:r>
            <a:br>
              <a:rPr lang="en-US" altLang="zh-CN" sz="1200" dirty="0" smtClean="0">
                <a:latin typeface="Arial" panose="020B0604020202020204" pitchFamily="34" charset="0"/>
                <a:cs typeface="Arial" panose="020B0604020202020204" pitchFamily="34" charset="0"/>
              </a:rPr>
            </a:br>
            <a:r>
              <a:rPr lang="zh-CN" altLang="en-US" sz="1200" dirty="0" smtClean="0">
                <a:latin typeface="Arial" panose="020B0604020202020204" pitchFamily="34" charset="0"/>
                <a:cs typeface="Arial" panose="020B0604020202020204" pitchFamily="34" charset="0"/>
              </a:rPr>
              <a:t>（与美国生药协会合办）←</a:t>
            </a:r>
            <a:endParaRPr lang="en-US" altLang="zh-CN"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sz="1200" dirty="0">
                <a:latin typeface="Arial" panose="020B0604020202020204" pitchFamily="34" charset="0"/>
                <a:cs typeface="Arial" panose="020B0604020202020204" pitchFamily="34" charset="0"/>
              </a:rPr>
              <a:t>Journal of Proteome </a:t>
            </a:r>
            <a:r>
              <a:rPr lang="en-US" altLang="zh-CN" sz="1200" dirty="0" smtClean="0">
                <a:latin typeface="Arial" panose="020B0604020202020204" pitchFamily="34" charset="0"/>
                <a:cs typeface="Arial" panose="020B0604020202020204" pitchFamily="34" charset="0"/>
              </a:rPr>
              <a:t>Research </a:t>
            </a:r>
            <a:r>
              <a:rPr lang="zh-CN" altLang="en-US" sz="1200" dirty="0" smtClean="0">
                <a:latin typeface="Arial" panose="020B0604020202020204" pitchFamily="34" charset="0"/>
                <a:cs typeface="Arial" panose="020B0604020202020204" pitchFamily="34" charset="0"/>
              </a:rPr>
              <a:t>←</a:t>
            </a:r>
            <a:endParaRPr lang="en-US" altLang="zh-CN" sz="1200" dirty="0">
              <a:latin typeface="Arial" panose="020B0604020202020204" pitchFamily="34" charset="0"/>
              <a:cs typeface="Arial" panose="020B0604020202020204" pitchFamily="34" charset="0"/>
            </a:endParaRPr>
          </a:p>
        </p:txBody>
      </p:sp>
      <p:sp>
        <p:nvSpPr>
          <p:cNvPr id="2" name="Title 12">
            <a:extLst>
              <a:ext uri="{FF2B5EF4-FFF2-40B4-BE49-F238E27FC236}">
                <a16:creationId xmlns:a16="http://schemas.microsoft.com/office/drawing/2014/main" id="{6121A99E-21E3-F905-13C2-D9E7D2808657}"/>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Biotechnology  </a:t>
            </a:r>
            <a:r>
              <a:rPr lang="zh-CN" altLang="en-US" sz="2600" dirty="0">
                <a:solidFill>
                  <a:schemeClr val="tx1"/>
                </a:solidFill>
                <a:latin typeface="+mn-ea"/>
                <a:ea typeface="+mn-ea"/>
              </a:rPr>
              <a:t>生物技术</a:t>
            </a:r>
            <a:endParaRPr lang="en-US" altLang="zh-CN" sz="2600" dirty="0">
              <a:solidFill>
                <a:schemeClr val="tx1"/>
              </a:solidFill>
              <a:latin typeface="+mn-ea"/>
              <a:ea typeface="+mn-ea"/>
            </a:endParaRPr>
          </a:p>
        </p:txBody>
      </p:sp>
      <p:pic>
        <p:nvPicPr>
          <p:cNvPr id="20" name="图片 19">
            <a:extLst>
              <a:ext uri="{FF2B5EF4-FFF2-40B4-BE49-F238E27FC236}">
                <a16:creationId xmlns:a16="http://schemas.microsoft.com/office/drawing/2014/main" id="{3274EEC6-54FE-2166-E2C6-9755245BF66A}"/>
              </a:ext>
            </a:extLst>
          </p:cNvPr>
          <p:cNvPicPr>
            <a:picLocks noChangeAspect="1"/>
          </p:cNvPicPr>
          <p:nvPr/>
        </p:nvPicPr>
        <p:blipFill>
          <a:blip r:embed="rId7"/>
          <a:stretch>
            <a:fillRect/>
          </a:stretch>
        </p:blipFill>
        <p:spPr>
          <a:xfrm>
            <a:off x="3983766" y="1031019"/>
            <a:ext cx="1176468" cy="1566001"/>
          </a:xfrm>
          <a:prstGeom prst="rect">
            <a:avLst/>
          </a:prstGeom>
          <a:ln w="3175">
            <a:solidFill>
              <a:schemeClr val="bg1">
                <a:lumMod val="75000"/>
                <a:lumOff val="25000"/>
              </a:schemeClr>
            </a:solidFill>
          </a:ln>
        </p:spPr>
      </p:pic>
    </p:spTree>
    <p:extLst>
      <p:ext uri="{BB962C8B-B14F-4D97-AF65-F5344CB8AC3E}">
        <p14:creationId xmlns:p14="http://schemas.microsoft.com/office/powerpoint/2010/main" val="219434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A1272CE-7312-B50A-9374-18AC163CC9BA}"/>
              </a:ext>
            </a:extLst>
          </p:cNvPr>
          <p:cNvSpPr/>
          <p:nvPr/>
        </p:nvSpPr>
        <p:spPr>
          <a:xfrm>
            <a:off x="30734" y="0"/>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itle 12">
            <a:extLst>
              <a:ext uri="{FF2B5EF4-FFF2-40B4-BE49-F238E27FC236}">
                <a16:creationId xmlns:a16="http://schemas.microsoft.com/office/drawing/2014/main" id="{D455E035-BFA7-06BB-0A45-7D333C3ACC0F}"/>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Agriculture and Food Science  </a:t>
            </a:r>
            <a:r>
              <a:rPr lang="zh-CN" altLang="en-US" sz="2600" dirty="0">
                <a:solidFill>
                  <a:schemeClr val="tx1"/>
                </a:solidFill>
                <a:latin typeface="+mn-ea"/>
                <a:ea typeface="+mn-ea"/>
              </a:rPr>
              <a:t>农业与食品科学</a:t>
            </a:r>
            <a:endParaRPr lang="en-US" altLang="zh-CN" sz="2600" dirty="0">
              <a:solidFill>
                <a:schemeClr val="tx1"/>
              </a:solidFill>
              <a:latin typeface="+mn-ea"/>
              <a:ea typeface="+mn-ea"/>
            </a:endParaRPr>
          </a:p>
        </p:txBody>
      </p:sp>
      <p:pic>
        <p:nvPicPr>
          <p:cNvPr id="11" name="图片 10">
            <a:extLst>
              <a:ext uri="{FF2B5EF4-FFF2-40B4-BE49-F238E27FC236}">
                <a16:creationId xmlns:a16="http://schemas.microsoft.com/office/drawing/2014/main" id="{88339BF9-BB3F-6BF9-A40E-B3042DFEDA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093" y="1207179"/>
            <a:ext cx="1508700" cy="2031159"/>
          </a:xfrm>
          <a:prstGeom prst="rect">
            <a:avLst/>
          </a:prstGeom>
          <a:ln w="3175">
            <a:solidFill>
              <a:schemeClr val="bg1">
                <a:lumMod val="75000"/>
                <a:lumOff val="25000"/>
              </a:schemeClr>
            </a:solidFill>
          </a:ln>
        </p:spPr>
      </p:pic>
      <p:pic>
        <p:nvPicPr>
          <p:cNvPr id="19" name="图片 18">
            <a:extLst>
              <a:ext uri="{FF2B5EF4-FFF2-40B4-BE49-F238E27FC236}">
                <a16:creationId xmlns:a16="http://schemas.microsoft.com/office/drawing/2014/main" id="{D981D90A-D0EB-28D7-DEFA-81AFB6D9E2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8457" y="1208744"/>
            <a:ext cx="1504595" cy="2031159"/>
          </a:xfrm>
          <a:prstGeom prst="rect">
            <a:avLst/>
          </a:prstGeom>
          <a:ln w="3175">
            <a:solidFill>
              <a:schemeClr val="bg1">
                <a:lumMod val="75000"/>
                <a:lumOff val="25000"/>
              </a:schemeClr>
            </a:solidFill>
          </a:ln>
        </p:spPr>
      </p:pic>
      <p:pic>
        <p:nvPicPr>
          <p:cNvPr id="20" name="图片 19">
            <a:extLst>
              <a:ext uri="{FF2B5EF4-FFF2-40B4-BE49-F238E27FC236}">
                <a16:creationId xmlns:a16="http://schemas.microsoft.com/office/drawing/2014/main" id="{CBEF4C7C-BCC3-CD60-3F06-61AD9E4E2A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0948" y="1208744"/>
            <a:ext cx="1504596" cy="2031159"/>
          </a:xfrm>
          <a:prstGeom prst="rect">
            <a:avLst/>
          </a:prstGeom>
          <a:ln w="3175">
            <a:solidFill>
              <a:schemeClr val="bg1">
                <a:lumMod val="75000"/>
                <a:lumOff val="25000"/>
              </a:schemeClr>
            </a:solidFill>
          </a:ln>
        </p:spPr>
      </p:pic>
      <p:pic>
        <p:nvPicPr>
          <p:cNvPr id="24" name="图片 23">
            <a:extLst>
              <a:ext uri="{FF2B5EF4-FFF2-40B4-BE49-F238E27FC236}">
                <a16:creationId xmlns:a16="http://schemas.microsoft.com/office/drawing/2014/main" id="{B986553E-DF62-7F86-2C04-D34A39CE001C}"/>
              </a:ext>
            </a:extLst>
          </p:cNvPr>
          <p:cNvPicPr>
            <a:picLocks noChangeAspect="1"/>
          </p:cNvPicPr>
          <p:nvPr/>
        </p:nvPicPr>
        <p:blipFill>
          <a:blip r:embed="rId5"/>
          <a:stretch>
            <a:fillRect/>
          </a:stretch>
        </p:blipFill>
        <p:spPr>
          <a:xfrm>
            <a:off x="6987200" y="1207179"/>
            <a:ext cx="1504596" cy="2035028"/>
          </a:xfrm>
          <a:prstGeom prst="rect">
            <a:avLst/>
          </a:prstGeom>
          <a:ln w="3175">
            <a:solidFill>
              <a:schemeClr val="bg1">
                <a:lumMod val="75000"/>
                <a:lumOff val="25000"/>
              </a:schemeClr>
            </a:solidFill>
          </a:ln>
        </p:spPr>
      </p:pic>
      <p:sp>
        <p:nvSpPr>
          <p:cNvPr id="26" name="TextBox 38">
            <a:extLst>
              <a:ext uri="{FF2B5EF4-FFF2-40B4-BE49-F238E27FC236}">
                <a16:creationId xmlns:a16="http://schemas.microsoft.com/office/drawing/2014/main" id="{5EDFA222-1A9C-1909-53E5-9659F91DCC6F}"/>
              </a:ext>
            </a:extLst>
          </p:cNvPr>
          <p:cNvSpPr txBox="1"/>
          <p:nvPr/>
        </p:nvSpPr>
        <p:spPr>
          <a:xfrm>
            <a:off x="574082" y="3390079"/>
            <a:ext cx="1831302" cy="818213"/>
          </a:xfrm>
          <a:prstGeom prst="rect">
            <a:avLst/>
          </a:prstGeom>
          <a:noFill/>
        </p:spPr>
        <p:txBody>
          <a:bodyPr wrap="square" lIns="0" tIns="0" rtlCol="0" anchor="t">
            <a:noAutofit/>
          </a:bodyPr>
          <a:lstStyle/>
          <a:p>
            <a:pPr>
              <a:spcAft>
                <a:spcPts val="400"/>
              </a:spcAft>
              <a:buSzPct val="85000"/>
            </a:pPr>
            <a:r>
              <a:rPr lang="en-US" sz="1600" b="1" i="1" dirty="0">
                <a:solidFill>
                  <a:srgbClr val="00A4DF"/>
                </a:solidFill>
              </a:rPr>
              <a:t>Journal of Agricultural and Food Chemistry</a:t>
            </a:r>
          </a:p>
        </p:txBody>
      </p:sp>
      <p:sp>
        <p:nvSpPr>
          <p:cNvPr id="27" name="TextBox 39">
            <a:extLst>
              <a:ext uri="{FF2B5EF4-FFF2-40B4-BE49-F238E27FC236}">
                <a16:creationId xmlns:a16="http://schemas.microsoft.com/office/drawing/2014/main" id="{AEA09591-6DE1-7245-1CA6-85A824EE1B90}"/>
              </a:ext>
            </a:extLst>
          </p:cNvPr>
          <p:cNvSpPr txBox="1"/>
          <p:nvPr/>
        </p:nvSpPr>
        <p:spPr>
          <a:xfrm>
            <a:off x="2758461" y="3391644"/>
            <a:ext cx="1839366" cy="818214"/>
          </a:xfrm>
          <a:prstGeom prst="rect">
            <a:avLst/>
          </a:prstGeom>
          <a:noFill/>
        </p:spPr>
        <p:txBody>
          <a:bodyPr wrap="square" lIns="0" tIns="0" rtlCol="0" anchor="t">
            <a:noAutofit/>
          </a:bodyPr>
          <a:lstStyle/>
          <a:p>
            <a:pPr>
              <a:spcAft>
                <a:spcPts val="400"/>
              </a:spcAft>
              <a:buSzPct val="85000"/>
            </a:pPr>
            <a:r>
              <a:rPr lang="en-US" sz="1600" b="1" i="1" dirty="0">
                <a:solidFill>
                  <a:srgbClr val="00A4DF"/>
                </a:solidFill>
              </a:rPr>
              <a:t>ACS Agricultural Science &amp; Technology</a:t>
            </a:r>
          </a:p>
        </p:txBody>
      </p:sp>
      <p:sp>
        <p:nvSpPr>
          <p:cNvPr id="28" name="TextBox 40">
            <a:extLst>
              <a:ext uri="{FF2B5EF4-FFF2-40B4-BE49-F238E27FC236}">
                <a16:creationId xmlns:a16="http://schemas.microsoft.com/office/drawing/2014/main" id="{B7BF7066-3548-0D12-E55D-C439FEE9FB64}"/>
              </a:ext>
            </a:extLst>
          </p:cNvPr>
          <p:cNvSpPr txBox="1"/>
          <p:nvPr/>
        </p:nvSpPr>
        <p:spPr>
          <a:xfrm>
            <a:off x="4880948" y="3389526"/>
            <a:ext cx="1327212" cy="674576"/>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ACS Food Science &amp; Technology</a:t>
            </a:r>
          </a:p>
        </p:txBody>
      </p:sp>
      <p:sp>
        <p:nvSpPr>
          <p:cNvPr id="29" name="TextBox 4">
            <a:extLst>
              <a:ext uri="{FF2B5EF4-FFF2-40B4-BE49-F238E27FC236}">
                <a16:creationId xmlns:a16="http://schemas.microsoft.com/office/drawing/2014/main" id="{94016049-D6EA-C802-AB04-DF7A8F0EF9BB}"/>
              </a:ext>
            </a:extLst>
          </p:cNvPr>
          <p:cNvSpPr txBox="1"/>
          <p:nvPr/>
        </p:nvSpPr>
        <p:spPr>
          <a:xfrm>
            <a:off x="574082" y="4058668"/>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a:t>5.7</a:t>
            </a:r>
          </a:p>
        </p:txBody>
      </p:sp>
      <p:sp>
        <p:nvSpPr>
          <p:cNvPr id="30" name="TextBox 4">
            <a:extLst>
              <a:ext uri="{FF2B5EF4-FFF2-40B4-BE49-F238E27FC236}">
                <a16:creationId xmlns:a16="http://schemas.microsoft.com/office/drawing/2014/main" id="{E56D63C8-339F-4431-61C1-9BE0E3A290CC}"/>
              </a:ext>
            </a:extLst>
          </p:cNvPr>
          <p:cNvSpPr txBox="1"/>
          <p:nvPr/>
        </p:nvSpPr>
        <p:spPr>
          <a:xfrm>
            <a:off x="2755391" y="4060233"/>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altLang="zh-CN" sz="2200" b="1" dirty="0" smtClean="0"/>
              <a:t>2.4</a:t>
            </a:r>
            <a:endParaRPr lang="en-US" altLang="zh-CN" sz="2200" b="1" dirty="0"/>
          </a:p>
        </p:txBody>
      </p:sp>
      <p:sp>
        <p:nvSpPr>
          <p:cNvPr id="31" name="TextBox 4">
            <a:extLst>
              <a:ext uri="{FF2B5EF4-FFF2-40B4-BE49-F238E27FC236}">
                <a16:creationId xmlns:a16="http://schemas.microsoft.com/office/drawing/2014/main" id="{BE84ED6E-D3FE-118F-DE0B-884D854AA18B}"/>
              </a:ext>
            </a:extLst>
          </p:cNvPr>
          <p:cNvSpPr txBox="1"/>
          <p:nvPr/>
        </p:nvSpPr>
        <p:spPr>
          <a:xfrm>
            <a:off x="4884224" y="4063364"/>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altLang="zh-CN" sz="2200" b="1" dirty="0"/>
              <a:t>2.6</a:t>
            </a:r>
          </a:p>
        </p:txBody>
      </p:sp>
      <p:sp>
        <p:nvSpPr>
          <p:cNvPr id="32" name="TextBox 40">
            <a:extLst>
              <a:ext uri="{FF2B5EF4-FFF2-40B4-BE49-F238E27FC236}">
                <a16:creationId xmlns:a16="http://schemas.microsoft.com/office/drawing/2014/main" id="{928BCFBE-FBE3-E06E-E498-B08FCE018F22}"/>
              </a:ext>
            </a:extLst>
          </p:cNvPr>
          <p:cNvSpPr txBox="1"/>
          <p:nvPr/>
        </p:nvSpPr>
        <p:spPr>
          <a:xfrm>
            <a:off x="6995417" y="3387961"/>
            <a:ext cx="2081641" cy="535004"/>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Journal of Natural Products</a:t>
            </a:r>
          </a:p>
        </p:txBody>
      </p:sp>
      <p:sp>
        <p:nvSpPr>
          <p:cNvPr id="33" name="TextBox 4">
            <a:extLst>
              <a:ext uri="{FF2B5EF4-FFF2-40B4-BE49-F238E27FC236}">
                <a16:creationId xmlns:a16="http://schemas.microsoft.com/office/drawing/2014/main" id="{BA319DAF-8E09-C3ED-FF15-80C780F5AA3F}"/>
              </a:ext>
            </a:extLst>
          </p:cNvPr>
          <p:cNvSpPr txBox="1"/>
          <p:nvPr/>
        </p:nvSpPr>
        <p:spPr>
          <a:xfrm>
            <a:off x="6995417" y="4061799"/>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smtClean="0"/>
              <a:t>3.4</a:t>
            </a:r>
            <a:endParaRPr lang="en-US" sz="2200" b="1" dirty="0"/>
          </a:p>
        </p:txBody>
      </p:sp>
      <p:cxnSp>
        <p:nvCxnSpPr>
          <p:cNvPr id="6" name="直接连接符 5">
            <a:extLst>
              <a:ext uri="{FF2B5EF4-FFF2-40B4-BE49-F238E27FC236}">
                <a16:creationId xmlns:a16="http://schemas.microsoft.com/office/drawing/2014/main" id="{C246C807-0290-FB59-5A56-136F8AC03E28}"/>
              </a:ext>
            </a:extLst>
          </p:cNvPr>
          <p:cNvCxnSpPr/>
          <p:nvPr/>
        </p:nvCxnSpPr>
        <p:spPr>
          <a:xfrm>
            <a:off x="2411760"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71071BE2-9B59-7A97-B415-FBC61D98B80D}"/>
              </a:ext>
            </a:extLst>
          </p:cNvPr>
          <p:cNvCxnSpPr/>
          <p:nvPr/>
        </p:nvCxnSpPr>
        <p:spPr>
          <a:xfrm>
            <a:off x="4572000"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64931A88-706A-CEB5-CD2A-581EDA46878C}"/>
              </a:ext>
            </a:extLst>
          </p:cNvPr>
          <p:cNvCxnSpPr/>
          <p:nvPr/>
        </p:nvCxnSpPr>
        <p:spPr>
          <a:xfrm>
            <a:off x="6660232"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154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E0640784-ABC4-C44D-E2B2-E690445E926E}"/>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Box 38">
            <a:extLst>
              <a:ext uri="{FF2B5EF4-FFF2-40B4-BE49-F238E27FC236}">
                <a16:creationId xmlns:a16="http://schemas.microsoft.com/office/drawing/2014/main" id="{4C93B735-06BD-12C5-4AF6-DA4C6313722E}"/>
              </a:ext>
            </a:extLst>
          </p:cNvPr>
          <p:cNvSpPr txBox="1"/>
          <p:nvPr/>
        </p:nvSpPr>
        <p:spPr>
          <a:xfrm>
            <a:off x="370415" y="3363838"/>
            <a:ext cx="1831302" cy="818213"/>
          </a:xfrm>
          <a:prstGeom prst="rect">
            <a:avLst/>
          </a:prstGeom>
          <a:noFill/>
        </p:spPr>
        <p:txBody>
          <a:bodyPr wrap="square" lIns="0" tIns="0" rtlCol="0" anchor="t">
            <a:noAutofit/>
          </a:bodyPr>
          <a:lstStyle/>
          <a:p>
            <a:pPr>
              <a:spcAft>
                <a:spcPts val="400"/>
              </a:spcAft>
              <a:buSzPct val="85000"/>
            </a:pPr>
            <a:r>
              <a:rPr lang="en-US" sz="1600" b="1" i="1" dirty="0">
                <a:solidFill>
                  <a:srgbClr val="00A4DF"/>
                </a:solidFill>
              </a:rPr>
              <a:t>Environmental Science &amp; Technology</a:t>
            </a:r>
          </a:p>
        </p:txBody>
      </p:sp>
      <p:sp>
        <p:nvSpPr>
          <p:cNvPr id="6" name="TextBox 39">
            <a:extLst>
              <a:ext uri="{FF2B5EF4-FFF2-40B4-BE49-F238E27FC236}">
                <a16:creationId xmlns:a16="http://schemas.microsoft.com/office/drawing/2014/main" id="{DA77E63C-3E8C-CF47-DC6A-2766B6758138}"/>
              </a:ext>
            </a:extLst>
          </p:cNvPr>
          <p:cNvSpPr txBox="1"/>
          <p:nvPr/>
        </p:nvSpPr>
        <p:spPr>
          <a:xfrm>
            <a:off x="2085331" y="3358802"/>
            <a:ext cx="1839366" cy="818214"/>
          </a:xfrm>
          <a:prstGeom prst="rect">
            <a:avLst/>
          </a:prstGeom>
          <a:noFill/>
        </p:spPr>
        <p:txBody>
          <a:bodyPr wrap="square" lIns="0" tIns="0" rtlCol="0" anchor="t">
            <a:noAutofit/>
          </a:bodyPr>
          <a:lstStyle/>
          <a:p>
            <a:pPr>
              <a:spcAft>
                <a:spcPts val="400"/>
              </a:spcAft>
              <a:buSzPct val="85000"/>
            </a:pPr>
            <a:r>
              <a:rPr lang="en-US" sz="1600" b="1" i="1" dirty="0">
                <a:solidFill>
                  <a:srgbClr val="00A4DF"/>
                </a:solidFill>
              </a:rPr>
              <a:t>Environmental Science &amp; Technology Letters</a:t>
            </a:r>
          </a:p>
        </p:txBody>
      </p:sp>
      <p:sp>
        <p:nvSpPr>
          <p:cNvPr id="7" name="TextBox 40">
            <a:extLst>
              <a:ext uri="{FF2B5EF4-FFF2-40B4-BE49-F238E27FC236}">
                <a16:creationId xmlns:a16="http://schemas.microsoft.com/office/drawing/2014/main" id="{E87F0378-1C1D-1B0C-742B-76BF24528A92}"/>
              </a:ext>
            </a:extLst>
          </p:cNvPr>
          <p:cNvSpPr txBox="1"/>
          <p:nvPr/>
        </p:nvSpPr>
        <p:spPr>
          <a:xfrm>
            <a:off x="3830925" y="3358804"/>
            <a:ext cx="1708652" cy="615681"/>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ACS ES&amp;T </a:t>
            </a:r>
          </a:p>
          <a:p>
            <a:pPr>
              <a:spcAft>
                <a:spcPts val="400"/>
              </a:spcAft>
              <a:buSzPct val="85000"/>
            </a:pPr>
            <a:r>
              <a:rPr lang="en-US" sz="1600" b="1" i="1" dirty="0">
                <a:solidFill>
                  <a:srgbClr val="00A4DF"/>
                </a:solidFill>
              </a:rPr>
              <a:t>Engineering</a:t>
            </a:r>
          </a:p>
        </p:txBody>
      </p:sp>
      <p:sp>
        <p:nvSpPr>
          <p:cNvPr id="8" name="TextBox 4">
            <a:extLst>
              <a:ext uri="{FF2B5EF4-FFF2-40B4-BE49-F238E27FC236}">
                <a16:creationId xmlns:a16="http://schemas.microsoft.com/office/drawing/2014/main" id="{FA36598D-805A-B97D-B81C-57BC57AC7642}"/>
              </a:ext>
            </a:extLst>
          </p:cNvPr>
          <p:cNvSpPr txBox="1"/>
          <p:nvPr/>
        </p:nvSpPr>
        <p:spPr>
          <a:xfrm>
            <a:off x="370415" y="4039344"/>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smtClean="0"/>
              <a:t>10.9</a:t>
            </a:r>
            <a:endParaRPr lang="en-US" sz="2200" b="1" dirty="0"/>
          </a:p>
        </p:txBody>
      </p:sp>
      <p:sp>
        <p:nvSpPr>
          <p:cNvPr id="9" name="TextBox 4">
            <a:extLst>
              <a:ext uri="{FF2B5EF4-FFF2-40B4-BE49-F238E27FC236}">
                <a16:creationId xmlns:a16="http://schemas.microsoft.com/office/drawing/2014/main" id="{2D768770-CFC3-0E01-0847-51C6A3A1074F}"/>
              </a:ext>
            </a:extLst>
          </p:cNvPr>
          <p:cNvSpPr txBox="1"/>
          <p:nvPr/>
        </p:nvSpPr>
        <p:spPr>
          <a:xfrm>
            <a:off x="2082470" y="4034307"/>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altLang="zh-CN" sz="2200" b="1" dirty="0"/>
              <a:t>8.9</a:t>
            </a:r>
          </a:p>
        </p:txBody>
      </p:sp>
      <p:sp>
        <p:nvSpPr>
          <p:cNvPr id="10" name="TextBox 4">
            <a:extLst>
              <a:ext uri="{FF2B5EF4-FFF2-40B4-BE49-F238E27FC236}">
                <a16:creationId xmlns:a16="http://schemas.microsoft.com/office/drawing/2014/main" id="{8296B20F-DD00-433A-0D0A-F256BD455E59}"/>
              </a:ext>
            </a:extLst>
          </p:cNvPr>
          <p:cNvSpPr txBox="1"/>
          <p:nvPr/>
        </p:nvSpPr>
        <p:spPr>
          <a:xfrm>
            <a:off x="3830924" y="3802943"/>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altLang="zh-CN" sz="2200" b="1" dirty="0" smtClean="0"/>
              <a:t>7.5</a:t>
            </a:r>
            <a:endParaRPr lang="en-US" altLang="zh-CN" sz="2200" b="1" dirty="0"/>
          </a:p>
        </p:txBody>
      </p:sp>
      <p:sp>
        <p:nvSpPr>
          <p:cNvPr id="11" name="TextBox 40">
            <a:extLst>
              <a:ext uri="{FF2B5EF4-FFF2-40B4-BE49-F238E27FC236}">
                <a16:creationId xmlns:a16="http://schemas.microsoft.com/office/drawing/2014/main" id="{840ABF38-0230-AABF-6E39-398B5BB5B53B}"/>
              </a:ext>
            </a:extLst>
          </p:cNvPr>
          <p:cNvSpPr txBox="1"/>
          <p:nvPr/>
        </p:nvSpPr>
        <p:spPr>
          <a:xfrm>
            <a:off x="5594379" y="3361977"/>
            <a:ext cx="1391604" cy="319970"/>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ACS ES&amp;T </a:t>
            </a:r>
          </a:p>
          <a:p>
            <a:pPr>
              <a:spcAft>
                <a:spcPts val="400"/>
              </a:spcAft>
              <a:buSzPct val="85000"/>
            </a:pPr>
            <a:r>
              <a:rPr lang="en-US" sz="1600" b="1" i="1" dirty="0">
                <a:solidFill>
                  <a:srgbClr val="00A4DF"/>
                </a:solidFill>
              </a:rPr>
              <a:t>Water</a:t>
            </a:r>
          </a:p>
        </p:txBody>
      </p:sp>
      <p:sp>
        <p:nvSpPr>
          <p:cNvPr id="12" name="TextBox 4">
            <a:extLst>
              <a:ext uri="{FF2B5EF4-FFF2-40B4-BE49-F238E27FC236}">
                <a16:creationId xmlns:a16="http://schemas.microsoft.com/office/drawing/2014/main" id="{38CC28A1-8613-DFB5-F0FC-4116EBDA7B53}"/>
              </a:ext>
            </a:extLst>
          </p:cNvPr>
          <p:cNvSpPr txBox="1"/>
          <p:nvPr/>
        </p:nvSpPr>
        <p:spPr>
          <a:xfrm>
            <a:off x="5594378" y="3799354"/>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altLang="zh-CN" sz="2200" b="1" dirty="0" smtClean="0"/>
              <a:t>4.9</a:t>
            </a:r>
            <a:endParaRPr lang="en-US" altLang="zh-CN" sz="2200" b="1" dirty="0"/>
          </a:p>
        </p:txBody>
      </p:sp>
      <p:pic>
        <p:nvPicPr>
          <p:cNvPr id="17" name="图片 16">
            <a:extLst>
              <a:ext uri="{FF2B5EF4-FFF2-40B4-BE49-F238E27FC236}">
                <a16:creationId xmlns:a16="http://schemas.microsoft.com/office/drawing/2014/main" id="{03791226-3902-F4EA-B3DE-9C633ED1CB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007" y="1227597"/>
            <a:ext cx="1504595" cy="1997740"/>
          </a:xfrm>
          <a:prstGeom prst="rect">
            <a:avLst/>
          </a:prstGeom>
          <a:ln w="3175">
            <a:solidFill>
              <a:schemeClr val="bg1">
                <a:lumMod val="75000"/>
                <a:lumOff val="25000"/>
              </a:schemeClr>
            </a:solidFill>
          </a:ln>
        </p:spPr>
      </p:pic>
      <p:pic>
        <p:nvPicPr>
          <p:cNvPr id="18" name="图片 17">
            <a:extLst>
              <a:ext uri="{FF2B5EF4-FFF2-40B4-BE49-F238E27FC236}">
                <a16:creationId xmlns:a16="http://schemas.microsoft.com/office/drawing/2014/main" id="{0EFDC9AF-7EA6-CB4C-DC1B-E65EC9820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5838" y="1232633"/>
            <a:ext cx="1517702" cy="2007404"/>
          </a:xfrm>
          <a:prstGeom prst="rect">
            <a:avLst/>
          </a:prstGeom>
          <a:ln w="3175">
            <a:solidFill>
              <a:schemeClr val="bg1">
                <a:lumMod val="75000"/>
                <a:lumOff val="25000"/>
              </a:schemeClr>
            </a:solidFill>
          </a:ln>
        </p:spPr>
      </p:pic>
      <p:sp>
        <p:nvSpPr>
          <p:cNvPr id="19" name="TextBox 40">
            <a:extLst>
              <a:ext uri="{FF2B5EF4-FFF2-40B4-BE49-F238E27FC236}">
                <a16:creationId xmlns:a16="http://schemas.microsoft.com/office/drawing/2014/main" id="{83B57CF7-B231-6325-CA57-C4E0CB775916}"/>
              </a:ext>
            </a:extLst>
          </p:cNvPr>
          <p:cNvSpPr txBox="1"/>
          <p:nvPr/>
        </p:nvSpPr>
        <p:spPr>
          <a:xfrm>
            <a:off x="7275838" y="3371643"/>
            <a:ext cx="1708652" cy="615681"/>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ACS Earth and Space Chemistry</a:t>
            </a:r>
          </a:p>
        </p:txBody>
      </p:sp>
      <p:sp>
        <p:nvSpPr>
          <p:cNvPr id="20" name="TextBox 4">
            <a:extLst>
              <a:ext uri="{FF2B5EF4-FFF2-40B4-BE49-F238E27FC236}">
                <a16:creationId xmlns:a16="http://schemas.microsoft.com/office/drawing/2014/main" id="{8FE3507F-6C1E-577A-06A3-6214FA1742E7}"/>
              </a:ext>
            </a:extLst>
          </p:cNvPr>
          <p:cNvSpPr txBox="1"/>
          <p:nvPr/>
        </p:nvSpPr>
        <p:spPr>
          <a:xfrm>
            <a:off x="7272367" y="3817643"/>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altLang="zh-CN" sz="2200" b="1" dirty="0"/>
              <a:t>2.9</a:t>
            </a:r>
          </a:p>
        </p:txBody>
      </p:sp>
      <p:sp>
        <p:nvSpPr>
          <p:cNvPr id="2" name="Title 12">
            <a:extLst>
              <a:ext uri="{FF2B5EF4-FFF2-40B4-BE49-F238E27FC236}">
                <a16:creationId xmlns:a16="http://schemas.microsoft.com/office/drawing/2014/main" id="{013ED163-C028-CCDA-CD8F-9FEF4E8BD4C6}"/>
              </a:ext>
            </a:extLst>
          </p:cNvPr>
          <p:cNvSpPr txBox="1">
            <a:spLocks/>
          </p:cNvSpPr>
          <p:nvPr/>
        </p:nvSpPr>
        <p:spPr>
          <a:xfrm>
            <a:off x="467544" y="345954"/>
            <a:ext cx="800100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Environmental Science  </a:t>
            </a:r>
            <a:r>
              <a:rPr lang="zh-CN" altLang="en-US" sz="2600" dirty="0">
                <a:solidFill>
                  <a:schemeClr val="tx1"/>
                </a:solidFill>
                <a:latin typeface="+mn-ea"/>
                <a:ea typeface="+mn-ea"/>
              </a:rPr>
              <a:t>环境科学与技术</a:t>
            </a:r>
            <a:endParaRPr lang="en-US" altLang="zh-CN" sz="2600" dirty="0">
              <a:solidFill>
                <a:schemeClr val="tx1"/>
              </a:solidFill>
              <a:latin typeface="+mn-ea"/>
              <a:ea typeface="+mn-ea"/>
            </a:endParaRPr>
          </a:p>
        </p:txBody>
      </p:sp>
      <p:pic>
        <p:nvPicPr>
          <p:cNvPr id="23" name="图片 22">
            <a:extLst>
              <a:ext uri="{FF2B5EF4-FFF2-40B4-BE49-F238E27FC236}">
                <a16:creationId xmlns:a16="http://schemas.microsoft.com/office/drawing/2014/main" id="{D1949CFC-17FA-A21D-CD63-2DB8DA073E03}"/>
              </a:ext>
            </a:extLst>
          </p:cNvPr>
          <p:cNvPicPr>
            <a:picLocks noChangeAspect="1"/>
          </p:cNvPicPr>
          <p:nvPr/>
        </p:nvPicPr>
        <p:blipFill>
          <a:blip r:embed="rId4"/>
          <a:stretch>
            <a:fillRect/>
          </a:stretch>
        </p:blipFill>
        <p:spPr>
          <a:xfrm>
            <a:off x="379890" y="1222967"/>
            <a:ext cx="1499563" cy="2007404"/>
          </a:xfrm>
          <a:prstGeom prst="rect">
            <a:avLst/>
          </a:prstGeom>
          <a:ln w="3175">
            <a:solidFill>
              <a:schemeClr val="bg1">
                <a:lumMod val="75000"/>
                <a:lumOff val="25000"/>
              </a:schemeClr>
            </a:solidFill>
          </a:ln>
        </p:spPr>
      </p:pic>
      <p:pic>
        <p:nvPicPr>
          <p:cNvPr id="25" name="图片 24">
            <a:extLst>
              <a:ext uri="{FF2B5EF4-FFF2-40B4-BE49-F238E27FC236}">
                <a16:creationId xmlns:a16="http://schemas.microsoft.com/office/drawing/2014/main" id="{E6900C22-FFC8-A585-783B-EA88050499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7986" y="1227599"/>
            <a:ext cx="1504595" cy="1997738"/>
          </a:xfrm>
          <a:prstGeom prst="rect">
            <a:avLst/>
          </a:prstGeom>
          <a:ln w="3175">
            <a:solidFill>
              <a:schemeClr val="bg1">
                <a:lumMod val="75000"/>
                <a:lumOff val="25000"/>
              </a:schemeClr>
            </a:solidFill>
          </a:ln>
        </p:spPr>
      </p:pic>
      <p:pic>
        <p:nvPicPr>
          <p:cNvPr id="27" name="图片 26">
            <a:extLst>
              <a:ext uri="{FF2B5EF4-FFF2-40B4-BE49-F238E27FC236}">
                <a16:creationId xmlns:a16="http://schemas.microsoft.com/office/drawing/2014/main" id="{236DD050-9B59-F412-E49D-FF9BC4B3E5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52965" y="1222967"/>
            <a:ext cx="1510473" cy="2007404"/>
          </a:xfrm>
          <a:prstGeom prst="rect">
            <a:avLst/>
          </a:prstGeom>
          <a:ln w="3175">
            <a:solidFill>
              <a:schemeClr val="bg1">
                <a:lumMod val="75000"/>
                <a:lumOff val="25000"/>
              </a:schemeClr>
            </a:solidFill>
          </a:ln>
        </p:spPr>
      </p:pic>
      <p:cxnSp>
        <p:nvCxnSpPr>
          <p:cNvPr id="15" name="直接连接符 14">
            <a:extLst>
              <a:ext uri="{FF2B5EF4-FFF2-40B4-BE49-F238E27FC236}">
                <a16:creationId xmlns:a16="http://schemas.microsoft.com/office/drawing/2014/main" id="{B3B069C6-90EA-D49F-1623-7A50E763A65B}"/>
              </a:ext>
            </a:extLst>
          </p:cNvPr>
          <p:cNvCxnSpPr/>
          <p:nvPr/>
        </p:nvCxnSpPr>
        <p:spPr>
          <a:xfrm>
            <a:off x="1979712"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1C0FE8B8-224B-01F8-1766-92B250624E8D}"/>
              </a:ext>
            </a:extLst>
          </p:cNvPr>
          <p:cNvCxnSpPr/>
          <p:nvPr/>
        </p:nvCxnSpPr>
        <p:spPr>
          <a:xfrm>
            <a:off x="3707904"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09ACA176-F4F8-66F0-7C12-1A25C4E627BE}"/>
              </a:ext>
            </a:extLst>
          </p:cNvPr>
          <p:cNvCxnSpPr/>
          <p:nvPr/>
        </p:nvCxnSpPr>
        <p:spPr>
          <a:xfrm>
            <a:off x="5436096"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411EF273-8312-13E7-B1A8-EC8622DB42F0}"/>
              </a:ext>
            </a:extLst>
          </p:cNvPr>
          <p:cNvCxnSpPr/>
          <p:nvPr/>
        </p:nvCxnSpPr>
        <p:spPr>
          <a:xfrm>
            <a:off x="7164288"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785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A073A7C8-82FA-C50E-26C4-7151B3726BAF}"/>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Box 38">
            <a:extLst>
              <a:ext uri="{FF2B5EF4-FFF2-40B4-BE49-F238E27FC236}">
                <a16:creationId xmlns:a16="http://schemas.microsoft.com/office/drawing/2014/main" id="{4E1FFA3C-06DE-EFE6-45CF-9B2DE3FF7A41}"/>
              </a:ext>
            </a:extLst>
          </p:cNvPr>
          <p:cNvSpPr txBox="1"/>
          <p:nvPr/>
        </p:nvSpPr>
        <p:spPr>
          <a:xfrm>
            <a:off x="682906" y="3394346"/>
            <a:ext cx="1831302" cy="756943"/>
          </a:xfrm>
          <a:prstGeom prst="rect">
            <a:avLst/>
          </a:prstGeom>
          <a:noFill/>
        </p:spPr>
        <p:txBody>
          <a:bodyPr wrap="square" lIns="0" tIns="0" rtlCol="0" anchor="t">
            <a:noAutofit/>
          </a:bodyPr>
          <a:lstStyle/>
          <a:p>
            <a:pPr>
              <a:spcAft>
                <a:spcPts val="400"/>
              </a:spcAft>
              <a:buSzPct val="85000"/>
            </a:pPr>
            <a:r>
              <a:rPr lang="en-US" altLang="zh-CN" sz="1600" b="1" i="1" dirty="0">
                <a:solidFill>
                  <a:srgbClr val="00A4DF"/>
                </a:solidFill>
              </a:rPr>
              <a:t>Industrial &amp; Engineering Chemistry Research</a:t>
            </a:r>
          </a:p>
        </p:txBody>
      </p:sp>
      <p:sp>
        <p:nvSpPr>
          <p:cNvPr id="6" name="TextBox 39">
            <a:extLst>
              <a:ext uri="{FF2B5EF4-FFF2-40B4-BE49-F238E27FC236}">
                <a16:creationId xmlns:a16="http://schemas.microsoft.com/office/drawing/2014/main" id="{16CCFCB9-C0F3-D213-512B-4A8DA9285D13}"/>
              </a:ext>
            </a:extLst>
          </p:cNvPr>
          <p:cNvSpPr txBox="1"/>
          <p:nvPr/>
        </p:nvSpPr>
        <p:spPr>
          <a:xfrm>
            <a:off x="2834663" y="3398985"/>
            <a:ext cx="1839366" cy="612927"/>
          </a:xfrm>
          <a:prstGeom prst="rect">
            <a:avLst/>
          </a:prstGeom>
          <a:noFill/>
        </p:spPr>
        <p:txBody>
          <a:bodyPr wrap="square" lIns="0" tIns="0" rtlCol="0" anchor="t">
            <a:noAutofit/>
          </a:bodyPr>
          <a:lstStyle/>
          <a:p>
            <a:pPr>
              <a:spcAft>
                <a:spcPts val="400"/>
              </a:spcAft>
              <a:buSzPct val="85000"/>
            </a:pPr>
            <a:r>
              <a:rPr lang="en-US" altLang="zh-CN" sz="1600" b="1" i="1" dirty="0">
                <a:solidFill>
                  <a:srgbClr val="00A4DF"/>
                </a:solidFill>
              </a:rPr>
              <a:t>Journal of Chemical &amp; Engineering Data</a:t>
            </a:r>
          </a:p>
        </p:txBody>
      </p:sp>
      <p:sp>
        <p:nvSpPr>
          <p:cNvPr id="7" name="TextBox 40">
            <a:extLst>
              <a:ext uri="{FF2B5EF4-FFF2-40B4-BE49-F238E27FC236}">
                <a16:creationId xmlns:a16="http://schemas.microsoft.com/office/drawing/2014/main" id="{79C11C61-C6BD-8066-FC9E-1BF83C85D2A1}"/>
              </a:ext>
            </a:extLst>
          </p:cNvPr>
          <p:cNvSpPr txBox="1"/>
          <p:nvPr/>
        </p:nvSpPr>
        <p:spPr>
          <a:xfrm>
            <a:off x="4923107" y="3401385"/>
            <a:ext cx="2081641" cy="319970"/>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Energy &amp; Fuels</a:t>
            </a:r>
          </a:p>
        </p:txBody>
      </p:sp>
      <p:sp>
        <p:nvSpPr>
          <p:cNvPr id="8" name="TextBox 40">
            <a:extLst>
              <a:ext uri="{FF2B5EF4-FFF2-40B4-BE49-F238E27FC236}">
                <a16:creationId xmlns:a16="http://schemas.microsoft.com/office/drawing/2014/main" id="{D3CA480F-C0F3-A345-252C-AEFDF0FDF89B}"/>
              </a:ext>
            </a:extLst>
          </p:cNvPr>
          <p:cNvSpPr txBox="1"/>
          <p:nvPr/>
        </p:nvSpPr>
        <p:spPr>
          <a:xfrm>
            <a:off x="7021606" y="3377191"/>
            <a:ext cx="2081641" cy="319970"/>
          </a:xfrm>
          <a:prstGeom prst="rect">
            <a:avLst/>
          </a:prstGeom>
          <a:noFill/>
        </p:spPr>
        <p:txBody>
          <a:bodyPr wrap="square" lIns="0" tIns="0" rIns="0" rtlCol="0" anchor="t">
            <a:noAutofit/>
          </a:bodyPr>
          <a:lstStyle/>
          <a:p>
            <a:pPr>
              <a:spcAft>
                <a:spcPts val="400"/>
              </a:spcAft>
              <a:buSzPct val="85000"/>
            </a:pPr>
            <a:r>
              <a:rPr lang="en-US" sz="1600" b="1" i="1" dirty="0">
                <a:solidFill>
                  <a:srgbClr val="00A4DF"/>
                </a:solidFill>
              </a:rPr>
              <a:t>ACS Energy Letters</a:t>
            </a:r>
          </a:p>
        </p:txBody>
      </p:sp>
      <p:pic>
        <p:nvPicPr>
          <p:cNvPr id="12" name="图片 11">
            <a:extLst>
              <a:ext uri="{FF2B5EF4-FFF2-40B4-BE49-F238E27FC236}">
                <a16:creationId xmlns:a16="http://schemas.microsoft.com/office/drawing/2014/main" id="{E9806365-B0E3-0F49-EFA3-087AF799E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1234965"/>
            <a:ext cx="1508541" cy="2002979"/>
          </a:xfrm>
          <a:prstGeom prst="rect">
            <a:avLst/>
          </a:prstGeom>
          <a:ln w="3175">
            <a:solidFill>
              <a:schemeClr val="bg1">
                <a:lumMod val="75000"/>
                <a:lumOff val="25000"/>
              </a:schemeClr>
            </a:solidFill>
          </a:ln>
        </p:spPr>
      </p:pic>
      <p:sp>
        <p:nvSpPr>
          <p:cNvPr id="13" name="TextBox 4">
            <a:extLst>
              <a:ext uri="{FF2B5EF4-FFF2-40B4-BE49-F238E27FC236}">
                <a16:creationId xmlns:a16="http://schemas.microsoft.com/office/drawing/2014/main" id="{204F9DF2-D64E-440F-B410-46637AEFE9B4}"/>
              </a:ext>
            </a:extLst>
          </p:cNvPr>
          <p:cNvSpPr txBox="1"/>
          <p:nvPr/>
        </p:nvSpPr>
        <p:spPr>
          <a:xfrm>
            <a:off x="682906" y="4041054"/>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a:t>3.8</a:t>
            </a:r>
          </a:p>
        </p:txBody>
      </p:sp>
      <p:sp>
        <p:nvSpPr>
          <p:cNvPr id="15" name="TextBox 4">
            <a:extLst>
              <a:ext uri="{FF2B5EF4-FFF2-40B4-BE49-F238E27FC236}">
                <a16:creationId xmlns:a16="http://schemas.microsoft.com/office/drawing/2014/main" id="{0DB21A62-C872-0F4D-0430-10240163D17F}"/>
              </a:ext>
            </a:extLst>
          </p:cNvPr>
          <p:cNvSpPr txBox="1"/>
          <p:nvPr/>
        </p:nvSpPr>
        <p:spPr>
          <a:xfrm>
            <a:off x="2832930" y="3795888"/>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a:t>2.0</a:t>
            </a:r>
          </a:p>
        </p:txBody>
      </p:sp>
      <p:sp>
        <p:nvSpPr>
          <p:cNvPr id="16" name="TextBox 4">
            <a:extLst>
              <a:ext uri="{FF2B5EF4-FFF2-40B4-BE49-F238E27FC236}">
                <a16:creationId xmlns:a16="http://schemas.microsoft.com/office/drawing/2014/main" id="{D4AAA670-A489-D763-7342-EB19AD81C733}"/>
              </a:ext>
            </a:extLst>
          </p:cNvPr>
          <p:cNvSpPr txBox="1"/>
          <p:nvPr/>
        </p:nvSpPr>
        <p:spPr>
          <a:xfrm>
            <a:off x="4916760" y="3574553"/>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a:t>5.2</a:t>
            </a:r>
          </a:p>
        </p:txBody>
      </p:sp>
      <p:sp>
        <p:nvSpPr>
          <p:cNvPr id="17" name="TextBox 4">
            <a:extLst>
              <a:ext uri="{FF2B5EF4-FFF2-40B4-BE49-F238E27FC236}">
                <a16:creationId xmlns:a16="http://schemas.microsoft.com/office/drawing/2014/main" id="{CCB9DD17-8B3A-59C3-66C4-CAC7EECADB3A}"/>
              </a:ext>
            </a:extLst>
          </p:cNvPr>
          <p:cNvSpPr txBox="1"/>
          <p:nvPr/>
        </p:nvSpPr>
        <p:spPr>
          <a:xfrm>
            <a:off x="7015658" y="3572150"/>
            <a:ext cx="620363" cy="615681"/>
          </a:xfrm>
          <a:prstGeom prst="rect">
            <a:avLst/>
          </a:prstGeom>
          <a:noFill/>
        </p:spPr>
        <p:txBody>
          <a:bodyPr wrap="none" lIns="0" rIns="0" rtlCol="0" anchor="t">
            <a:spAutoFit/>
          </a:bodyPr>
          <a:lstStyle/>
          <a:p>
            <a:pPr>
              <a:lnSpc>
                <a:spcPts val="2000"/>
              </a:lnSpc>
            </a:pPr>
            <a:r>
              <a:rPr lang="en-US" sz="700" b="1" dirty="0"/>
              <a:t>IMPACT FACTOR</a:t>
            </a:r>
          </a:p>
          <a:p>
            <a:pPr>
              <a:lnSpc>
                <a:spcPts val="2000"/>
              </a:lnSpc>
            </a:pPr>
            <a:r>
              <a:rPr lang="en-US" sz="2200" b="1" dirty="0" smtClean="0"/>
              <a:t>19.5</a:t>
            </a:r>
            <a:endParaRPr lang="en-US" sz="2200" b="1" dirty="0"/>
          </a:p>
        </p:txBody>
      </p:sp>
      <p:sp>
        <p:nvSpPr>
          <p:cNvPr id="2" name="Title 12">
            <a:extLst>
              <a:ext uri="{FF2B5EF4-FFF2-40B4-BE49-F238E27FC236}">
                <a16:creationId xmlns:a16="http://schemas.microsoft.com/office/drawing/2014/main" id="{40FE8F48-F587-0739-B13D-C6BBF70AD020}"/>
              </a:ext>
            </a:extLst>
          </p:cNvPr>
          <p:cNvSpPr txBox="1">
            <a:spLocks/>
          </p:cNvSpPr>
          <p:nvPr/>
        </p:nvSpPr>
        <p:spPr>
          <a:xfrm>
            <a:off x="467544" y="345954"/>
            <a:ext cx="8280920"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en-US" altLang="zh-CN" sz="2600" dirty="0">
                <a:solidFill>
                  <a:schemeClr val="tx1"/>
                </a:solidFill>
              </a:rPr>
              <a:t>Energy and Transportation  </a:t>
            </a:r>
            <a:r>
              <a:rPr lang="zh-CN" altLang="en-US" sz="2600" dirty="0">
                <a:solidFill>
                  <a:schemeClr val="tx1"/>
                </a:solidFill>
                <a:latin typeface="+mn-ea"/>
                <a:ea typeface="+mn-ea"/>
              </a:rPr>
              <a:t>化工与能源</a:t>
            </a:r>
            <a:endParaRPr lang="en-US" altLang="zh-CN" sz="2600" dirty="0">
              <a:solidFill>
                <a:schemeClr val="tx1"/>
              </a:solidFill>
              <a:latin typeface="+mn-ea"/>
              <a:ea typeface="+mn-ea"/>
            </a:endParaRPr>
          </a:p>
        </p:txBody>
      </p:sp>
      <p:pic>
        <p:nvPicPr>
          <p:cNvPr id="22" name="图片 21">
            <a:extLst>
              <a:ext uri="{FF2B5EF4-FFF2-40B4-BE49-F238E27FC236}">
                <a16:creationId xmlns:a16="http://schemas.microsoft.com/office/drawing/2014/main" id="{1F8BE2B1-9B2E-34CC-64BC-DE72193F6F99}"/>
              </a:ext>
            </a:extLst>
          </p:cNvPr>
          <p:cNvPicPr>
            <a:picLocks noChangeAspect="1"/>
          </p:cNvPicPr>
          <p:nvPr/>
        </p:nvPicPr>
        <p:blipFill>
          <a:blip r:embed="rId3"/>
          <a:stretch>
            <a:fillRect/>
          </a:stretch>
        </p:blipFill>
        <p:spPr>
          <a:xfrm>
            <a:off x="675298" y="1227924"/>
            <a:ext cx="1499550" cy="2007787"/>
          </a:xfrm>
          <a:prstGeom prst="rect">
            <a:avLst/>
          </a:prstGeom>
          <a:ln w="3175">
            <a:solidFill>
              <a:schemeClr val="bg1">
                <a:lumMod val="75000"/>
                <a:lumOff val="25000"/>
              </a:schemeClr>
            </a:solidFill>
          </a:ln>
        </p:spPr>
      </p:pic>
      <p:pic>
        <p:nvPicPr>
          <p:cNvPr id="28" name="图片 27">
            <a:extLst>
              <a:ext uri="{FF2B5EF4-FFF2-40B4-BE49-F238E27FC236}">
                <a16:creationId xmlns:a16="http://schemas.microsoft.com/office/drawing/2014/main" id="{D9F590CA-9347-45CD-609B-2BA8036A98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8853" y="1232560"/>
            <a:ext cx="1498493" cy="2007786"/>
          </a:xfrm>
          <a:prstGeom prst="rect">
            <a:avLst/>
          </a:prstGeom>
          <a:ln w="3175">
            <a:solidFill>
              <a:schemeClr val="bg1">
                <a:lumMod val="75000"/>
                <a:lumOff val="25000"/>
              </a:schemeClr>
            </a:solidFill>
          </a:ln>
        </p:spPr>
      </p:pic>
      <p:pic>
        <p:nvPicPr>
          <p:cNvPr id="29" name="图片 28">
            <a:extLst>
              <a:ext uri="{FF2B5EF4-FFF2-40B4-BE49-F238E27FC236}">
                <a16:creationId xmlns:a16="http://schemas.microsoft.com/office/drawing/2014/main" id="{288622BE-E6E4-D9DE-A4C0-B75A589CD529}"/>
              </a:ext>
            </a:extLst>
          </p:cNvPr>
          <p:cNvPicPr>
            <a:picLocks noChangeAspect="1"/>
          </p:cNvPicPr>
          <p:nvPr/>
        </p:nvPicPr>
        <p:blipFill>
          <a:blip r:embed="rId5"/>
          <a:stretch>
            <a:fillRect/>
          </a:stretch>
        </p:blipFill>
        <p:spPr>
          <a:xfrm>
            <a:off x="2832930" y="1234965"/>
            <a:ext cx="1498494" cy="2004947"/>
          </a:xfrm>
          <a:prstGeom prst="rect">
            <a:avLst/>
          </a:prstGeom>
          <a:ln w="3175">
            <a:solidFill>
              <a:schemeClr val="bg1">
                <a:lumMod val="75000"/>
                <a:lumOff val="25000"/>
              </a:schemeClr>
            </a:solidFill>
          </a:ln>
        </p:spPr>
      </p:pic>
      <p:cxnSp>
        <p:nvCxnSpPr>
          <p:cNvPr id="10" name="直接连接符 9">
            <a:extLst>
              <a:ext uri="{FF2B5EF4-FFF2-40B4-BE49-F238E27FC236}">
                <a16:creationId xmlns:a16="http://schemas.microsoft.com/office/drawing/2014/main" id="{95B6F5FE-C252-95E7-B2CB-CE71B0BBC2C8}"/>
              </a:ext>
            </a:extLst>
          </p:cNvPr>
          <p:cNvCxnSpPr/>
          <p:nvPr/>
        </p:nvCxnSpPr>
        <p:spPr>
          <a:xfrm>
            <a:off x="2514208"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7AD4ED4-0C46-B67A-BED4-3F2358D1EEAB}"/>
              </a:ext>
            </a:extLst>
          </p:cNvPr>
          <p:cNvCxnSpPr/>
          <p:nvPr/>
        </p:nvCxnSpPr>
        <p:spPr>
          <a:xfrm>
            <a:off x="4644008"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6CE92007-1F0C-E098-5221-956334E89EA4}"/>
              </a:ext>
            </a:extLst>
          </p:cNvPr>
          <p:cNvCxnSpPr/>
          <p:nvPr/>
        </p:nvCxnSpPr>
        <p:spPr>
          <a:xfrm>
            <a:off x="6732240" y="987574"/>
            <a:ext cx="0" cy="3600000"/>
          </a:xfrm>
          <a:prstGeom prst="line">
            <a:avLst/>
          </a:prstGeom>
          <a:ln>
            <a:solidFill>
              <a:schemeClr val="tx1">
                <a:lumMod val="7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382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A6E28E73-A19D-FDDD-79CA-CCF6B2E308E5}"/>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 name="图片 3">
            <a:extLst>
              <a:ext uri="{FF2B5EF4-FFF2-40B4-BE49-F238E27FC236}">
                <a16:creationId xmlns:a16="http://schemas.microsoft.com/office/drawing/2014/main" id="{9006DDC4-C7D4-8D41-BA76-0EF1121F2170}"/>
              </a:ext>
            </a:extLst>
          </p:cNvPr>
          <p:cNvPicPr>
            <a:picLocks noChangeAspect="1"/>
          </p:cNvPicPr>
          <p:nvPr/>
        </p:nvPicPr>
        <p:blipFill>
          <a:blip r:embed="rId2"/>
          <a:stretch>
            <a:fillRect/>
          </a:stretch>
        </p:blipFill>
        <p:spPr>
          <a:xfrm>
            <a:off x="35496" y="-14151"/>
            <a:ext cx="9144000" cy="5143500"/>
          </a:xfrm>
          <a:prstGeom prst="rect">
            <a:avLst/>
          </a:prstGeom>
        </p:spPr>
      </p:pic>
      <p:sp>
        <p:nvSpPr>
          <p:cNvPr id="3" name="矩形 2">
            <a:extLst>
              <a:ext uri="{FF2B5EF4-FFF2-40B4-BE49-F238E27FC236}">
                <a16:creationId xmlns:a16="http://schemas.microsoft.com/office/drawing/2014/main" id="{F8D72FD2-D499-FFDC-6350-32CDA2BBB100}"/>
              </a:ext>
            </a:extLst>
          </p:cNvPr>
          <p:cNvSpPr/>
          <p:nvPr/>
        </p:nvSpPr>
        <p:spPr>
          <a:xfrm>
            <a:off x="216000" y="279141"/>
            <a:ext cx="3347888"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Title 12">
            <a:extLst>
              <a:ext uri="{FF2B5EF4-FFF2-40B4-BE49-F238E27FC236}">
                <a16:creationId xmlns:a16="http://schemas.microsoft.com/office/drawing/2014/main" id="{02A362A9-2BF0-9C31-0573-ADAABB87AE7A}"/>
              </a:ext>
            </a:extLst>
          </p:cNvPr>
          <p:cNvSpPr txBox="1">
            <a:spLocks/>
          </p:cNvSpPr>
          <p:nvPr/>
        </p:nvSpPr>
        <p:spPr>
          <a:xfrm>
            <a:off x="395536" y="339502"/>
            <a:ext cx="3240360" cy="447547"/>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Open Access Journals</a:t>
            </a:r>
          </a:p>
        </p:txBody>
      </p:sp>
      <p:pic>
        <p:nvPicPr>
          <p:cNvPr id="14" name="Picture 13">
            <a:extLst>
              <a:ext uri="{FF2B5EF4-FFF2-40B4-BE49-F238E27FC236}">
                <a16:creationId xmlns:a16="http://schemas.microsoft.com/office/drawing/2014/main" id="{363DB026-E6DB-A54C-B826-B847EC267FE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32000" contrast="-32000"/>
                    </a14:imgEffect>
                  </a14:imgLayer>
                </a14:imgProps>
              </a:ext>
              <a:ext uri="{28A0092B-C50C-407E-A947-70E740481C1C}">
                <a14:useLocalDpi xmlns:a14="http://schemas.microsoft.com/office/drawing/2010/main" val="0"/>
              </a:ext>
            </a:extLst>
          </a:blip>
          <a:srcRect l="34139"/>
          <a:stretch/>
        </p:blipFill>
        <p:spPr>
          <a:xfrm>
            <a:off x="3923928" y="1219353"/>
            <a:ext cx="5033030" cy="3743093"/>
          </a:xfrm>
          <a:prstGeom prst="rect">
            <a:avLst/>
          </a:prstGeom>
        </p:spPr>
      </p:pic>
      <p:sp>
        <p:nvSpPr>
          <p:cNvPr id="18" name="文本框 17">
            <a:extLst>
              <a:ext uri="{FF2B5EF4-FFF2-40B4-BE49-F238E27FC236}">
                <a16:creationId xmlns:a16="http://schemas.microsoft.com/office/drawing/2014/main" id="{D6489AED-7F9A-98F0-9CE6-689E61382325}"/>
              </a:ext>
            </a:extLst>
          </p:cNvPr>
          <p:cNvSpPr txBox="1"/>
          <p:nvPr/>
        </p:nvSpPr>
        <p:spPr>
          <a:xfrm>
            <a:off x="384282" y="915566"/>
            <a:ext cx="4043702" cy="3447098"/>
          </a:xfrm>
          <a:prstGeom prst="rect">
            <a:avLst/>
          </a:prstGeom>
          <a:noFill/>
        </p:spPr>
        <p:txBody>
          <a:bodyPr wrap="square" rtlCol="0">
            <a:spAutoFit/>
          </a:bodyPr>
          <a:lstStyle/>
          <a:p>
            <a:r>
              <a:rPr lang="en-US" altLang="zh-CN" sz="1800" b="1" kern="0" spc="-100" dirty="0" smtClean="0">
                <a:solidFill>
                  <a:schemeClr val="bg1"/>
                </a:solidFill>
                <a:latin typeface="Arial" panose="020B0604020202020204" pitchFamily="34" charset="0"/>
                <a:cs typeface="Arial" panose="020B0604020202020204" pitchFamily="34" charset="0"/>
              </a:rPr>
              <a:t>ACS </a:t>
            </a:r>
            <a:r>
              <a:rPr lang="zh-CN" altLang="en-US" sz="1800" b="1" kern="0" spc="-100" dirty="0" smtClean="0">
                <a:solidFill>
                  <a:schemeClr val="bg1"/>
                </a:solidFill>
                <a:latin typeface="Arial" panose="020B0604020202020204" pitchFamily="34" charset="0"/>
                <a:cs typeface="Arial" panose="020B0604020202020204" pitchFamily="34" charset="0"/>
              </a:rPr>
              <a:t>对</a:t>
            </a:r>
            <a:r>
              <a:rPr lang="zh-CN" altLang="en-US" sz="1800" b="1" kern="0" spc="-100" dirty="0">
                <a:solidFill>
                  <a:schemeClr val="bg1"/>
                </a:solidFill>
                <a:latin typeface="Arial" panose="020B0604020202020204" pitchFamily="34" charset="0"/>
                <a:cs typeface="Arial" panose="020B0604020202020204" pitchFamily="34" charset="0"/>
              </a:rPr>
              <a:t>全球开放科学呼声的回应</a:t>
            </a:r>
            <a:endParaRPr lang="en-US" altLang="zh-CN" sz="1800" b="1" kern="0" spc="-100" dirty="0">
              <a:solidFill>
                <a:schemeClr val="bg1"/>
              </a:solidFill>
              <a:latin typeface="Arial" panose="020B0604020202020204" pitchFamily="34" charset="0"/>
              <a:cs typeface="Arial" panose="020B0604020202020204" pitchFamily="34" charset="0"/>
            </a:endParaRPr>
          </a:p>
          <a:p>
            <a:pPr algn="just"/>
            <a:endParaRPr lang="en-US" altLang="zh-CN" b="1" kern="0" spc="-100" dirty="0">
              <a:solidFill>
                <a:schemeClr val="bg1"/>
              </a:solidFill>
              <a:latin typeface="Arial" panose="020B0604020202020204" pitchFamily="34" charset="0"/>
              <a:cs typeface="Arial" panose="020B0604020202020204" pitchFamily="34" charset="0"/>
            </a:endParaRPr>
          </a:p>
          <a:p>
            <a:pPr marL="171450" indent="-171450" algn="just">
              <a:spcAft>
                <a:spcPts val="600"/>
              </a:spcAft>
              <a:buSzPct val="85000"/>
              <a:buFont typeface="Wingdings" panose="05000000000000000000" pitchFamily="2" charset="2"/>
              <a:buChar char="n"/>
            </a:pPr>
            <a:r>
              <a:rPr lang="zh-CN" altLang="en-US" sz="1200" kern="0" spc="-100" dirty="0">
                <a:solidFill>
                  <a:schemeClr val="bg1"/>
                </a:solidFill>
                <a:latin typeface="Arial" panose="020B0604020202020204" pitchFamily="34" charset="0"/>
                <a:cs typeface="Arial" panose="020B0604020202020204" pitchFamily="34" charset="0"/>
              </a:rPr>
              <a:t>学术出版多年来一直在向开放获取迈进，</a:t>
            </a:r>
            <a:r>
              <a:rPr lang="en-US" altLang="zh-CN" sz="1200" kern="0" spc="-100" dirty="0">
                <a:solidFill>
                  <a:schemeClr val="bg1"/>
                </a:solidFill>
                <a:latin typeface="Arial" panose="020B0604020202020204" pitchFamily="34" charset="0"/>
                <a:cs typeface="Arial" panose="020B0604020202020204" pitchFamily="34" charset="0"/>
              </a:rPr>
              <a:t>ACS</a:t>
            </a:r>
            <a:r>
              <a:rPr lang="zh-CN" altLang="en-US" sz="1200" kern="0" spc="-100" dirty="0">
                <a:solidFill>
                  <a:schemeClr val="bg1"/>
                </a:solidFill>
                <a:latin typeface="Arial" panose="020B0604020202020204" pitchFamily="34" charset="0"/>
                <a:cs typeface="Arial" panose="020B0604020202020204" pitchFamily="34" charset="0"/>
              </a:rPr>
              <a:t>积极应对全球开放获取以及开放科学的呼声，</a:t>
            </a:r>
            <a:r>
              <a:rPr lang="en-US" altLang="zh-CN" sz="1200" kern="0" spc="-100" dirty="0">
                <a:solidFill>
                  <a:schemeClr val="bg1"/>
                </a:solidFill>
                <a:latin typeface="Arial" panose="020B0604020202020204" pitchFamily="34" charset="0"/>
                <a:cs typeface="Arial" panose="020B0604020202020204" pitchFamily="34" charset="0"/>
              </a:rPr>
              <a:t>2020</a:t>
            </a:r>
            <a:r>
              <a:rPr lang="zh-CN" altLang="en-US" sz="1200" kern="0" spc="-100" dirty="0">
                <a:solidFill>
                  <a:schemeClr val="bg1"/>
                </a:solidFill>
                <a:latin typeface="Arial" panose="020B0604020202020204" pitchFamily="34" charset="0"/>
                <a:cs typeface="Arial" panose="020B0604020202020204" pitchFamily="34" charset="0"/>
              </a:rPr>
              <a:t>年之前，</a:t>
            </a:r>
            <a:r>
              <a:rPr lang="en-US" altLang="zh-CN" sz="1200" kern="0" spc="-100" dirty="0">
                <a:solidFill>
                  <a:schemeClr val="bg1"/>
                </a:solidFill>
                <a:latin typeface="Arial" panose="020B0604020202020204" pitchFamily="34" charset="0"/>
                <a:cs typeface="Arial" panose="020B0604020202020204" pitchFamily="34" charset="0"/>
              </a:rPr>
              <a:t>ACS</a:t>
            </a:r>
            <a:r>
              <a:rPr lang="zh-CN" altLang="en-US" sz="1200" kern="0" spc="-100" dirty="0">
                <a:solidFill>
                  <a:schemeClr val="bg1"/>
                </a:solidFill>
                <a:latin typeface="Arial" panose="020B0604020202020204" pitchFamily="34" charset="0"/>
                <a:cs typeface="Arial" panose="020B0604020202020204" pitchFamily="34" charset="0"/>
              </a:rPr>
              <a:t>旗下有两本全</a:t>
            </a:r>
            <a:r>
              <a:rPr lang="en-US" altLang="zh-CN" sz="1200" kern="0" spc="-100" dirty="0">
                <a:solidFill>
                  <a:schemeClr val="bg1"/>
                </a:solidFill>
                <a:latin typeface="Arial" panose="020B0604020202020204" pitchFamily="34" charset="0"/>
                <a:cs typeface="Arial" panose="020B0604020202020204" pitchFamily="34" charset="0"/>
              </a:rPr>
              <a:t>OA</a:t>
            </a:r>
            <a:r>
              <a:rPr lang="zh-CN" altLang="en-US" sz="1200" kern="0" spc="-100" dirty="0">
                <a:solidFill>
                  <a:schemeClr val="bg1"/>
                </a:solidFill>
                <a:latin typeface="Arial" panose="020B0604020202020204" pitchFamily="34" charset="0"/>
                <a:cs typeface="Arial" panose="020B0604020202020204" pitchFamily="34" charset="0"/>
              </a:rPr>
              <a:t>的期刊。</a:t>
            </a:r>
            <a:endParaRPr lang="en-US" altLang="zh-CN" sz="1200" kern="0" spc="-100" dirty="0">
              <a:solidFill>
                <a:schemeClr val="bg1"/>
              </a:solidFill>
              <a:latin typeface="Arial" panose="020B0604020202020204" pitchFamily="34" charset="0"/>
              <a:cs typeface="Arial" panose="020B0604020202020204" pitchFamily="34" charset="0"/>
            </a:endParaRPr>
          </a:p>
          <a:p>
            <a:pPr marL="171450" indent="-171450" algn="just">
              <a:spcAft>
                <a:spcPts val="600"/>
              </a:spcAft>
              <a:buSzPct val="85000"/>
              <a:buFont typeface="Wingdings" panose="05000000000000000000" pitchFamily="2" charset="2"/>
              <a:buChar char="n"/>
            </a:pPr>
            <a:r>
              <a:rPr lang="en-US" altLang="zh-CN" sz="1200" kern="0" spc="-100" dirty="0">
                <a:solidFill>
                  <a:schemeClr val="bg1"/>
                </a:solidFill>
                <a:latin typeface="Arial" panose="020B0604020202020204" pitchFamily="34" charset="0"/>
                <a:cs typeface="Arial" panose="020B0604020202020204" pitchFamily="34" charset="0"/>
              </a:rPr>
              <a:t>2015</a:t>
            </a:r>
            <a:r>
              <a:rPr lang="zh-CN" altLang="en-US" sz="1200" kern="0" spc="-100" dirty="0">
                <a:solidFill>
                  <a:schemeClr val="bg1"/>
                </a:solidFill>
                <a:latin typeface="Arial" panose="020B0604020202020204" pitchFamily="34" charset="0"/>
                <a:cs typeface="Arial" panose="020B0604020202020204" pitchFamily="34" charset="0"/>
              </a:rPr>
              <a:t>年上线的</a:t>
            </a:r>
            <a:r>
              <a:rPr lang="en-US" altLang="zh-CN" sz="1200" kern="0" spc="-100" dirty="0">
                <a:solidFill>
                  <a:schemeClr val="bg1"/>
                </a:solidFill>
                <a:latin typeface="Arial" panose="020B0604020202020204" pitchFamily="34" charset="0"/>
                <a:cs typeface="Arial" panose="020B0604020202020204" pitchFamily="34" charset="0"/>
              </a:rPr>
              <a:t>ACS Central Science</a:t>
            </a:r>
            <a:r>
              <a:rPr lang="zh-CN" altLang="en-US" sz="1200" kern="0" spc="-100" dirty="0">
                <a:solidFill>
                  <a:schemeClr val="bg1"/>
                </a:solidFill>
                <a:latin typeface="Arial" panose="020B0604020202020204" pitchFamily="34" charset="0"/>
                <a:cs typeface="Arial" panose="020B0604020202020204" pitchFamily="34" charset="0"/>
              </a:rPr>
              <a:t>（不收取发表费用），目标是提升化学作为“核心科学”的关注度，自创刊以来不断发表与其他学科交叉领域杰出的研究成果。</a:t>
            </a:r>
            <a:endParaRPr lang="en-US" altLang="zh-CN" sz="1200" kern="0" spc="-100" dirty="0">
              <a:solidFill>
                <a:schemeClr val="bg1"/>
              </a:solidFill>
              <a:latin typeface="Arial" panose="020B0604020202020204" pitchFamily="34" charset="0"/>
              <a:cs typeface="Arial" panose="020B0604020202020204" pitchFamily="34" charset="0"/>
            </a:endParaRPr>
          </a:p>
          <a:p>
            <a:pPr marL="171450" indent="-171450" algn="just">
              <a:spcAft>
                <a:spcPts val="600"/>
              </a:spcAft>
              <a:buSzPct val="85000"/>
              <a:buFont typeface="Wingdings" panose="05000000000000000000" pitchFamily="2" charset="2"/>
              <a:buChar char="n"/>
            </a:pPr>
            <a:r>
              <a:rPr lang="en-US" altLang="zh-CN" sz="1200" kern="0" spc="-100" dirty="0">
                <a:solidFill>
                  <a:schemeClr val="bg1"/>
                </a:solidFill>
                <a:latin typeface="Arial" panose="020B0604020202020204" pitchFamily="34" charset="0"/>
                <a:cs typeface="Arial" panose="020B0604020202020204" pitchFamily="34" charset="0"/>
              </a:rPr>
              <a:t>2016</a:t>
            </a:r>
            <a:r>
              <a:rPr lang="zh-CN" altLang="en-US" sz="1200" kern="0" spc="-100" dirty="0">
                <a:solidFill>
                  <a:schemeClr val="bg1"/>
                </a:solidFill>
                <a:latin typeface="Arial" panose="020B0604020202020204" pitchFamily="34" charset="0"/>
                <a:cs typeface="Arial" panose="020B0604020202020204" pitchFamily="34" charset="0"/>
              </a:rPr>
              <a:t>年上线的</a:t>
            </a:r>
            <a:r>
              <a:rPr lang="en-US" altLang="zh-CN" sz="1200" kern="0" spc="-100" dirty="0">
                <a:solidFill>
                  <a:schemeClr val="bg1"/>
                </a:solidFill>
                <a:latin typeface="Arial" panose="020B0604020202020204" pitchFamily="34" charset="0"/>
                <a:cs typeface="Arial" panose="020B0604020202020204" pitchFamily="34" charset="0"/>
              </a:rPr>
              <a:t>ACS Omega, </a:t>
            </a:r>
            <a:r>
              <a:rPr lang="zh-CN" altLang="en-US" sz="1200" kern="0" spc="-100" dirty="0">
                <a:solidFill>
                  <a:schemeClr val="bg1"/>
                </a:solidFill>
                <a:latin typeface="Arial" panose="020B0604020202020204" pitchFamily="34" charset="0"/>
                <a:cs typeface="Arial" panose="020B0604020202020204" pitchFamily="34" charset="0"/>
              </a:rPr>
              <a:t>旨在快速发表经过同行评议的研究成果，加快新理念和有潜力的研究的传播，从而推动化学科学的前沿。</a:t>
            </a:r>
            <a:endParaRPr lang="en-US" altLang="zh-CN" sz="1200" kern="0" spc="-100" dirty="0">
              <a:solidFill>
                <a:schemeClr val="bg1"/>
              </a:solidFill>
              <a:latin typeface="Arial" panose="020B0604020202020204" pitchFamily="34" charset="0"/>
              <a:cs typeface="Arial" panose="020B0604020202020204" pitchFamily="34" charset="0"/>
            </a:endParaRPr>
          </a:p>
          <a:p>
            <a:pPr marL="171450" indent="-171450" algn="just">
              <a:spcAft>
                <a:spcPts val="600"/>
              </a:spcAft>
              <a:buSzPct val="85000"/>
              <a:buFont typeface="Wingdings" panose="05000000000000000000" pitchFamily="2" charset="2"/>
              <a:buChar char="n"/>
            </a:pPr>
            <a:r>
              <a:rPr lang="en-US" altLang="zh-CN" sz="1200" kern="0" spc="-100" dirty="0">
                <a:solidFill>
                  <a:schemeClr val="bg1"/>
                </a:solidFill>
                <a:latin typeface="Arial" panose="020B0604020202020204" pitchFamily="34" charset="0"/>
                <a:cs typeface="Arial" panose="020B0604020202020204" pitchFamily="34" charset="0"/>
              </a:rPr>
              <a:t>2021</a:t>
            </a:r>
            <a:r>
              <a:rPr lang="zh-CN" altLang="en-US" sz="1200" kern="0" spc="-100" dirty="0">
                <a:solidFill>
                  <a:schemeClr val="bg1"/>
                </a:solidFill>
                <a:latin typeface="Arial" panose="020B0604020202020204" pitchFamily="34" charset="0"/>
                <a:cs typeface="Arial" panose="020B0604020202020204" pitchFamily="34" charset="0"/>
              </a:rPr>
              <a:t>年起上线</a:t>
            </a:r>
            <a:r>
              <a:rPr lang="en-US" altLang="zh-CN" sz="1200" kern="0" spc="-100" dirty="0">
                <a:solidFill>
                  <a:schemeClr val="bg1"/>
                </a:solidFill>
                <a:latin typeface="Arial" panose="020B0604020202020204" pitchFamily="34" charset="0"/>
                <a:cs typeface="Arial" panose="020B0604020202020204" pitchFamily="34" charset="0"/>
              </a:rPr>
              <a:t>Au</a:t>
            </a:r>
            <a:r>
              <a:rPr lang="zh-CN" altLang="en-US" sz="1200" kern="0" spc="-100" dirty="0">
                <a:solidFill>
                  <a:schemeClr val="bg1"/>
                </a:solidFill>
                <a:latin typeface="Arial" panose="020B0604020202020204" pitchFamily="34" charset="0"/>
                <a:cs typeface="Arial" panose="020B0604020202020204" pitchFamily="34" charset="0"/>
              </a:rPr>
              <a:t>（金）系列期刊，提供覆盖有机、环境、物理等各个领域的全</a:t>
            </a:r>
            <a:r>
              <a:rPr lang="en-US" altLang="zh-CN" sz="1200" kern="0" spc="-100" dirty="0">
                <a:solidFill>
                  <a:schemeClr val="bg1"/>
                </a:solidFill>
                <a:latin typeface="Arial" panose="020B0604020202020204" pitchFamily="34" charset="0"/>
                <a:cs typeface="Arial" panose="020B0604020202020204" pitchFamily="34" charset="0"/>
              </a:rPr>
              <a:t>OA</a:t>
            </a:r>
            <a:r>
              <a:rPr lang="zh-CN" altLang="en-US" sz="1200" kern="0" spc="-100" dirty="0">
                <a:solidFill>
                  <a:schemeClr val="bg1"/>
                </a:solidFill>
                <a:latin typeface="Arial" panose="020B0604020202020204" pitchFamily="34" charset="0"/>
                <a:cs typeface="Arial" panose="020B0604020202020204" pitchFamily="34" charset="0"/>
              </a:rPr>
              <a:t>期刊。目前</a:t>
            </a:r>
            <a:r>
              <a:rPr lang="en-US" altLang="zh-CN" sz="1200" kern="0" spc="-100" dirty="0">
                <a:solidFill>
                  <a:schemeClr val="bg1"/>
                </a:solidFill>
                <a:latin typeface="Arial" panose="020B0604020202020204" pitchFamily="34" charset="0"/>
                <a:cs typeface="Arial" panose="020B0604020202020204" pitchFamily="34" charset="0"/>
              </a:rPr>
              <a:t>JACS Au</a:t>
            </a:r>
            <a:r>
              <a:rPr lang="zh-CN" altLang="en-US" sz="1200" kern="0" spc="-100" dirty="0">
                <a:solidFill>
                  <a:schemeClr val="bg1"/>
                </a:solidFill>
                <a:latin typeface="Arial" panose="020B0604020202020204" pitchFamily="34" charset="0"/>
                <a:cs typeface="Arial" panose="020B0604020202020204" pitchFamily="34" charset="0"/>
              </a:rPr>
              <a:t>和</a:t>
            </a:r>
            <a:r>
              <a:rPr lang="en-US" altLang="zh-CN" sz="1200" kern="0" spc="-100" dirty="0">
                <a:solidFill>
                  <a:schemeClr val="bg1"/>
                </a:solidFill>
                <a:latin typeface="Arial" panose="020B0604020202020204" pitchFamily="34" charset="0"/>
                <a:cs typeface="Arial" panose="020B0604020202020204" pitchFamily="34" charset="0"/>
              </a:rPr>
              <a:t>ACS Polymers Au</a:t>
            </a:r>
            <a:r>
              <a:rPr lang="zh-CN" altLang="en-US" sz="1200" kern="0" spc="-100" dirty="0">
                <a:solidFill>
                  <a:schemeClr val="bg1"/>
                </a:solidFill>
                <a:latin typeface="Arial" panose="020B0604020202020204" pitchFamily="34" charset="0"/>
                <a:cs typeface="Arial" panose="020B0604020202020204" pitchFamily="34" charset="0"/>
              </a:rPr>
              <a:t>已获得首个影响因子。</a:t>
            </a:r>
          </a:p>
          <a:p>
            <a:endParaRPr lang="en-US" altLang="zh-CN" sz="1800" kern="0" spc="-100" dirty="0">
              <a:solidFill>
                <a:schemeClr val="bg1"/>
              </a:solidFill>
            </a:endParaRPr>
          </a:p>
        </p:txBody>
      </p:sp>
    </p:spTree>
    <p:extLst>
      <p:ext uri="{BB962C8B-B14F-4D97-AF65-F5344CB8AC3E}">
        <p14:creationId xmlns:p14="http://schemas.microsoft.com/office/powerpoint/2010/main" val="1351082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C697CE3-D8D7-2EA0-2905-46C6D127C9E8}"/>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id="{6EF66D62-0822-04C7-ECAC-4F4AE77BE61C}"/>
              </a:ext>
            </a:extLst>
          </p:cNvPr>
          <p:cNvPicPr>
            <a:picLocks noChangeAspect="1"/>
          </p:cNvPicPr>
          <p:nvPr/>
        </p:nvPicPr>
        <p:blipFill>
          <a:blip r:embed="rId3"/>
          <a:stretch>
            <a:fillRect/>
          </a:stretch>
        </p:blipFill>
        <p:spPr>
          <a:xfrm>
            <a:off x="35496" y="-20120"/>
            <a:ext cx="9144000" cy="5143500"/>
          </a:xfrm>
          <a:prstGeom prst="rect">
            <a:avLst/>
          </a:prstGeom>
        </p:spPr>
      </p:pic>
      <p:sp>
        <p:nvSpPr>
          <p:cNvPr id="2" name="Title 12">
            <a:extLst>
              <a:ext uri="{FF2B5EF4-FFF2-40B4-BE49-F238E27FC236}">
                <a16:creationId xmlns:a16="http://schemas.microsoft.com/office/drawing/2014/main" id="{3CAE63C0-9A23-1243-A0EB-FCFA33376CD6}"/>
              </a:ext>
            </a:extLst>
          </p:cNvPr>
          <p:cNvSpPr txBox="1">
            <a:spLocks/>
          </p:cNvSpPr>
          <p:nvPr/>
        </p:nvSpPr>
        <p:spPr>
          <a:xfrm>
            <a:off x="473113" y="784655"/>
            <a:ext cx="8532233" cy="360338"/>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zh-CN" altLang="en-US" sz="1800" dirty="0">
                <a:solidFill>
                  <a:schemeClr val="bg1"/>
                </a:solidFill>
                <a:latin typeface="+mn-lt"/>
                <a:ea typeface="+mn-ea"/>
              </a:rPr>
              <a:t>美国化学会旗下的开放获取期刊总共有 </a:t>
            </a:r>
            <a:r>
              <a:rPr lang="en-US" altLang="zh-CN" sz="1800" dirty="0">
                <a:solidFill>
                  <a:schemeClr val="bg1"/>
                </a:solidFill>
                <a:latin typeface="+mn-lt"/>
                <a:ea typeface="+mn-ea"/>
              </a:rPr>
              <a:t>18 </a:t>
            </a:r>
            <a:r>
              <a:rPr lang="zh-CN" altLang="en-US" sz="1800" dirty="0">
                <a:solidFill>
                  <a:schemeClr val="bg1"/>
                </a:solidFill>
                <a:latin typeface="+mn-lt"/>
                <a:ea typeface="+mn-ea"/>
              </a:rPr>
              <a:t>种，分别具有不同的内容和定位。</a:t>
            </a:r>
            <a:endParaRPr lang="en-US" altLang="zh-CN" sz="1800" dirty="0">
              <a:solidFill>
                <a:schemeClr val="bg1"/>
              </a:solidFill>
              <a:latin typeface="+mn-lt"/>
            </a:endParaRPr>
          </a:p>
        </p:txBody>
      </p:sp>
      <p:sp>
        <p:nvSpPr>
          <p:cNvPr id="4" name="TextBox 9">
            <a:extLst>
              <a:ext uri="{FF2B5EF4-FFF2-40B4-BE49-F238E27FC236}">
                <a16:creationId xmlns:a16="http://schemas.microsoft.com/office/drawing/2014/main" id="{01AAB3EC-BAD8-B8AE-1CA5-6DFFED7EF181}"/>
              </a:ext>
            </a:extLst>
          </p:cNvPr>
          <p:cNvSpPr txBox="1"/>
          <p:nvPr/>
        </p:nvSpPr>
        <p:spPr>
          <a:xfrm>
            <a:off x="473113" y="1380860"/>
            <a:ext cx="2224526" cy="2646878"/>
          </a:xfrm>
          <a:prstGeom prst="rect">
            <a:avLst/>
          </a:prstGeom>
          <a:noFill/>
        </p:spPr>
        <p:txBody>
          <a:bodyPr wrap="square" lIns="0" tIns="0" rtlCol="0" anchor="t">
            <a:spAutoFit/>
          </a:bodyPr>
          <a:lstStyle/>
          <a:p>
            <a:pPr>
              <a:spcAft>
                <a:spcPts val="600"/>
              </a:spcAft>
              <a:buSzPct val="85000"/>
            </a:pPr>
            <a:r>
              <a:rPr lang="en-US" sz="1200" b="1" dirty="0">
                <a:solidFill>
                  <a:srgbClr val="FFC000"/>
                </a:solidFill>
              </a:rPr>
              <a:t>ACS Au Journals</a:t>
            </a:r>
            <a:r>
              <a:rPr lang="zh-CN" altLang="en-US" sz="1200" b="1" dirty="0">
                <a:solidFill>
                  <a:srgbClr val="FFC000"/>
                </a:solidFill>
              </a:rPr>
              <a:t> </a:t>
            </a:r>
            <a:r>
              <a:rPr lang="zh-CN" altLang="en-US" sz="1200" b="1" dirty="0" smtClean="0">
                <a:solidFill>
                  <a:srgbClr val="FFC000"/>
                </a:solidFill>
              </a:rPr>
              <a:t>期刊：</a:t>
            </a:r>
            <a:endParaRPr lang="en-US" sz="1200" b="1" dirty="0">
              <a:solidFill>
                <a:srgbClr val="FFC000"/>
              </a:solidFill>
            </a:endParaRPr>
          </a:p>
          <a:p>
            <a:pPr marL="171450" indent="-171450">
              <a:spcAft>
                <a:spcPts val="600"/>
              </a:spcAft>
              <a:buSzPct val="85000"/>
              <a:buBlip>
                <a:blip r:embed="rId4"/>
              </a:buBlip>
            </a:pPr>
            <a:r>
              <a:rPr lang="en-US" sz="1200" dirty="0">
                <a:solidFill>
                  <a:schemeClr val="bg1"/>
                </a:solidFill>
              </a:rPr>
              <a:t>ACS Bio &amp; Med Chem Au</a:t>
            </a:r>
          </a:p>
          <a:p>
            <a:pPr marL="171450" indent="-171450">
              <a:spcAft>
                <a:spcPts val="600"/>
              </a:spcAft>
              <a:buSzPct val="85000"/>
              <a:buBlip>
                <a:blip r:embed="rId4"/>
              </a:buBlip>
            </a:pPr>
            <a:r>
              <a:rPr lang="en-US" sz="1200" dirty="0">
                <a:solidFill>
                  <a:schemeClr val="bg1"/>
                </a:solidFill>
              </a:rPr>
              <a:t>ACS Engineering Au</a:t>
            </a:r>
          </a:p>
          <a:p>
            <a:pPr marL="171450" indent="-171450">
              <a:spcAft>
                <a:spcPts val="600"/>
              </a:spcAft>
              <a:buSzPct val="85000"/>
              <a:buBlip>
                <a:blip r:embed="rId4"/>
              </a:buBlip>
            </a:pPr>
            <a:r>
              <a:rPr lang="en-US" sz="1200" dirty="0">
                <a:solidFill>
                  <a:schemeClr val="bg1"/>
                </a:solidFill>
              </a:rPr>
              <a:t>ACS Environmental Au</a:t>
            </a:r>
          </a:p>
          <a:p>
            <a:pPr marL="171450" indent="-171450">
              <a:spcAft>
                <a:spcPts val="600"/>
              </a:spcAft>
              <a:buSzPct val="85000"/>
              <a:buBlip>
                <a:blip r:embed="rId4"/>
              </a:buBlip>
            </a:pPr>
            <a:r>
              <a:rPr lang="en-US" sz="1200" dirty="0">
                <a:solidFill>
                  <a:schemeClr val="bg1"/>
                </a:solidFill>
              </a:rPr>
              <a:t>ACS Materials Au</a:t>
            </a:r>
          </a:p>
          <a:p>
            <a:pPr marL="171450" indent="-171450">
              <a:spcAft>
                <a:spcPts val="600"/>
              </a:spcAft>
              <a:buSzPct val="85000"/>
              <a:buBlip>
                <a:blip r:embed="rId4"/>
              </a:buBlip>
            </a:pPr>
            <a:r>
              <a:rPr lang="en-US" sz="1200" dirty="0">
                <a:solidFill>
                  <a:schemeClr val="bg1"/>
                </a:solidFill>
              </a:rPr>
              <a:t>ACS Measurement Science Au</a:t>
            </a:r>
          </a:p>
          <a:p>
            <a:pPr marL="171450" indent="-171450">
              <a:spcAft>
                <a:spcPts val="600"/>
              </a:spcAft>
              <a:buSzPct val="85000"/>
              <a:buBlip>
                <a:blip r:embed="rId4"/>
              </a:buBlip>
            </a:pPr>
            <a:r>
              <a:rPr lang="en-US" sz="1200" dirty="0">
                <a:solidFill>
                  <a:schemeClr val="bg1"/>
                </a:solidFill>
              </a:rPr>
              <a:t>ACS Nanoscience Au</a:t>
            </a:r>
          </a:p>
          <a:p>
            <a:pPr marL="171450" indent="-171450">
              <a:spcAft>
                <a:spcPts val="600"/>
              </a:spcAft>
              <a:buSzPct val="85000"/>
              <a:buBlip>
                <a:blip r:embed="rId4"/>
              </a:buBlip>
            </a:pPr>
            <a:r>
              <a:rPr lang="en-US" sz="1200" dirty="0">
                <a:solidFill>
                  <a:schemeClr val="bg1"/>
                </a:solidFill>
              </a:rPr>
              <a:t>ACS Organic &amp; Inorganic Au</a:t>
            </a:r>
          </a:p>
          <a:p>
            <a:pPr marL="171450" indent="-171450">
              <a:spcAft>
                <a:spcPts val="600"/>
              </a:spcAft>
              <a:buSzPct val="85000"/>
              <a:buBlip>
                <a:blip r:embed="rId4"/>
              </a:buBlip>
            </a:pPr>
            <a:r>
              <a:rPr lang="en-US" sz="1200" dirty="0">
                <a:solidFill>
                  <a:schemeClr val="bg1"/>
                </a:solidFill>
              </a:rPr>
              <a:t>ACS Physical Chemistry Au</a:t>
            </a:r>
          </a:p>
          <a:p>
            <a:pPr marL="171450" indent="-171450">
              <a:spcAft>
                <a:spcPts val="600"/>
              </a:spcAft>
              <a:buSzPct val="85000"/>
              <a:buBlip>
                <a:blip r:embed="rId4"/>
              </a:buBlip>
            </a:pPr>
            <a:r>
              <a:rPr lang="en-US" sz="1200" dirty="0">
                <a:solidFill>
                  <a:schemeClr val="bg1"/>
                </a:solidFill>
              </a:rPr>
              <a:t>ACS Polymers Au</a:t>
            </a:r>
          </a:p>
        </p:txBody>
      </p:sp>
      <p:grpSp>
        <p:nvGrpSpPr>
          <p:cNvPr id="18" name="Group 41">
            <a:extLst>
              <a:ext uri="{FF2B5EF4-FFF2-40B4-BE49-F238E27FC236}">
                <a16:creationId xmlns:a16="http://schemas.microsoft.com/office/drawing/2014/main" id="{32EE5559-7244-0A0F-E8F5-8FA2B6575B41}"/>
              </a:ext>
            </a:extLst>
          </p:cNvPr>
          <p:cNvGrpSpPr/>
          <p:nvPr/>
        </p:nvGrpSpPr>
        <p:grpSpPr>
          <a:xfrm>
            <a:off x="2771800" y="1501171"/>
            <a:ext cx="5338318" cy="1280831"/>
            <a:chOff x="3441761" y="300214"/>
            <a:chExt cx="4634027" cy="1130444"/>
          </a:xfrm>
        </p:grpSpPr>
        <p:pic>
          <p:nvPicPr>
            <p:cNvPr id="29" name="Picture 42" descr="A picture containing text, building, outdoor, sign&#10;&#10;Description automatically generated">
              <a:extLst>
                <a:ext uri="{FF2B5EF4-FFF2-40B4-BE49-F238E27FC236}">
                  <a16:creationId xmlns:a16="http://schemas.microsoft.com/office/drawing/2014/main" id="{47B0C30D-7937-179C-8480-D5F8104F66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9778" y="300214"/>
              <a:ext cx="850002" cy="1130444"/>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0" name="Picture 43" descr="A picture containing text, plant, close&#10;&#10;Description automatically generated">
              <a:extLst>
                <a:ext uri="{FF2B5EF4-FFF2-40B4-BE49-F238E27FC236}">
                  <a16:creationId xmlns:a16="http://schemas.microsoft.com/office/drawing/2014/main" id="{45BBE74C-B690-219A-713E-1A086F454F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87766" y="300214"/>
              <a:ext cx="850002" cy="1130444"/>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1" name="Picture 44" descr="A screenshot of a building&#10;&#10;Description automatically generated with low confidence">
              <a:extLst>
                <a:ext uri="{FF2B5EF4-FFF2-40B4-BE49-F238E27FC236}">
                  <a16:creationId xmlns:a16="http://schemas.microsoft.com/office/drawing/2014/main" id="{03ACA2C0-702B-8358-F390-BD6BC76E1B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5786" y="300214"/>
              <a:ext cx="850002" cy="1130444"/>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2" name="Picture 45" descr="A picture containing text&#10;&#10;Description automatically generated">
              <a:extLst>
                <a:ext uri="{FF2B5EF4-FFF2-40B4-BE49-F238E27FC236}">
                  <a16:creationId xmlns:a16="http://schemas.microsoft.com/office/drawing/2014/main" id="{6D3B1EEF-85B1-62CD-9BCD-C61D2DB1FFC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33772" y="300214"/>
              <a:ext cx="850002" cy="1130444"/>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3" name="Picture 46" descr="A picture containing text, grass&#10;&#10;Description automatically generated">
              <a:extLst>
                <a:ext uri="{FF2B5EF4-FFF2-40B4-BE49-F238E27FC236}">
                  <a16:creationId xmlns:a16="http://schemas.microsoft.com/office/drawing/2014/main" id="{1AFA758E-B4E3-5DC8-DB3B-657C338CEB8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41761" y="300214"/>
              <a:ext cx="850001" cy="1130444"/>
            </a:xfrm>
            <a:prstGeom prst="rect">
              <a:avLst/>
            </a:prstGeom>
            <a:ln>
              <a:solidFill>
                <a:schemeClr val="bg1"/>
              </a:solidFill>
            </a:ln>
            <a:effectLst>
              <a:outerShdw blurRad="114300" dist="38100" dir="2700000" algn="tl" rotWithShape="0">
                <a:prstClr val="black">
                  <a:alpha val="11000"/>
                </a:prstClr>
              </a:outerShdw>
            </a:effectLst>
          </p:spPr>
        </p:pic>
      </p:grpSp>
      <p:grpSp>
        <p:nvGrpSpPr>
          <p:cNvPr id="34" name="Group 47">
            <a:extLst>
              <a:ext uri="{FF2B5EF4-FFF2-40B4-BE49-F238E27FC236}">
                <a16:creationId xmlns:a16="http://schemas.microsoft.com/office/drawing/2014/main" id="{DD54F211-D286-5D51-DAD9-CCC2145D7D7B}"/>
              </a:ext>
            </a:extLst>
          </p:cNvPr>
          <p:cNvGrpSpPr/>
          <p:nvPr/>
        </p:nvGrpSpPr>
        <p:grpSpPr>
          <a:xfrm>
            <a:off x="2985498" y="2104403"/>
            <a:ext cx="5338318" cy="1280832"/>
            <a:chOff x="3441760" y="1519479"/>
            <a:chExt cx="4648484" cy="1149669"/>
          </a:xfrm>
        </p:grpSpPr>
        <p:pic>
          <p:nvPicPr>
            <p:cNvPr id="35" name="Picture 48" descr="Graphical user interface&#10;&#10;Description automatically generated">
              <a:extLst>
                <a:ext uri="{FF2B5EF4-FFF2-40B4-BE49-F238E27FC236}">
                  <a16:creationId xmlns:a16="http://schemas.microsoft.com/office/drawing/2014/main" id="{181DE882-80A6-AC68-CA4A-62CB63E9DD5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41760" y="1529091"/>
              <a:ext cx="850002" cy="1130444"/>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6" name="Picture 49" descr="A screenshot of a video game&#10;&#10;Description automatically generated with medium confidence">
              <a:extLst>
                <a:ext uri="{FF2B5EF4-FFF2-40B4-BE49-F238E27FC236}">
                  <a16:creationId xmlns:a16="http://schemas.microsoft.com/office/drawing/2014/main" id="{3145E1CB-1CB9-2EE8-CE59-866922141CC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80892" y="1529091"/>
              <a:ext cx="850002" cy="1130444"/>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7" name="Picture 50" descr="A picture containing text&#10;&#10;Description automatically generated">
              <a:extLst>
                <a:ext uri="{FF2B5EF4-FFF2-40B4-BE49-F238E27FC236}">
                  <a16:creationId xmlns:a16="http://schemas.microsoft.com/office/drawing/2014/main" id="{33976E1D-FF70-FE34-98DB-79C0CC7D1E9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20024" y="1520418"/>
              <a:ext cx="863045" cy="1147791"/>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8" name="Picture 51" descr="A picture containing text&#10;&#10;Description automatically generated">
              <a:extLst>
                <a:ext uri="{FF2B5EF4-FFF2-40B4-BE49-F238E27FC236}">
                  <a16:creationId xmlns:a16="http://schemas.microsoft.com/office/drawing/2014/main" id="{07830120-4F98-663C-EB3A-C91A837E9C8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72199" y="1519479"/>
              <a:ext cx="864458" cy="1149669"/>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39" name="Picture 52" descr="A picture containing arrow&#10;&#10;Description automatically generated">
              <a:extLst>
                <a:ext uri="{FF2B5EF4-FFF2-40B4-BE49-F238E27FC236}">
                  <a16:creationId xmlns:a16="http://schemas.microsoft.com/office/drawing/2014/main" id="{309E171C-B8E2-63E5-F8E1-AEFC63A2CDF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225786" y="1519479"/>
              <a:ext cx="864458" cy="1149669"/>
            </a:xfrm>
            <a:prstGeom prst="rect">
              <a:avLst/>
            </a:prstGeom>
            <a:ln>
              <a:solidFill>
                <a:schemeClr val="bg1"/>
              </a:solidFill>
            </a:ln>
            <a:effectLst>
              <a:outerShdw blurRad="120683" dist="38100" dir="2700000" sx="100175" sy="100175" algn="tl" rotWithShape="0">
                <a:prstClr val="black">
                  <a:alpha val="11030"/>
                </a:prstClr>
              </a:outerShdw>
            </a:effectLst>
          </p:spPr>
        </p:pic>
      </p:grpSp>
      <p:grpSp>
        <p:nvGrpSpPr>
          <p:cNvPr id="40" name="Group 53">
            <a:extLst>
              <a:ext uri="{FF2B5EF4-FFF2-40B4-BE49-F238E27FC236}">
                <a16:creationId xmlns:a16="http://schemas.microsoft.com/office/drawing/2014/main" id="{E5D5CFD4-B817-9F98-F1E9-FF12147AF173}"/>
              </a:ext>
            </a:extLst>
          </p:cNvPr>
          <p:cNvGrpSpPr/>
          <p:nvPr/>
        </p:nvGrpSpPr>
        <p:grpSpPr>
          <a:xfrm>
            <a:off x="3203675" y="2745463"/>
            <a:ext cx="5338318" cy="1258125"/>
            <a:chOff x="3441760" y="2749470"/>
            <a:chExt cx="4656248" cy="1149669"/>
          </a:xfrm>
        </p:grpSpPr>
        <p:pic>
          <p:nvPicPr>
            <p:cNvPr id="41" name="Picture 54" descr="Graphical user interface, application&#10;&#10;Description automatically generated">
              <a:extLst>
                <a:ext uri="{FF2B5EF4-FFF2-40B4-BE49-F238E27FC236}">
                  <a16:creationId xmlns:a16="http://schemas.microsoft.com/office/drawing/2014/main" id="{36E76316-8AF5-8DDE-DE7D-379C608DF03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90061" y="2750409"/>
              <a:ext cx="863046" cy="1147791"/>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42" name="Picture 55" descr="A picture containing calendar&#10;&#10;Description automatically generated">
              <a:extLst>
                <a:ext uri="{FF2B5EF4-FFF2-40B4-BE49-F238E27FC236}">
                  <a16:creationId xmlns:a16="http://schemas.microsoft.com/office/drawing/2014/main" id="{A52BBEFD-55F2-0760-6F1B-766635DF6F8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441760" y="2749470"/>
              <a:ext cx="864458" cy="1149669"/>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43" name="Picture 56" descr="A picture containing text&#10;&#10;Description automatically generated">
              <a:extLst>
                <a:ext uri="{FF2B5EF4-FFF2-40B4-BE49-F238E27FC236}">
                  <a16:creationId xmlns:a16="http://schemas.microsoft.com/office/drawing/2014/main" id="{8E6C1554-C9C6-B03D-6DA1-314705B0EA2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285250" y="2750409"/>
              <a:ext cx="864457" cy="1147791"/>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44" name="Picture 57" descr="Calendar&#10;&#10;Description automatically generated">
              <a:extLst>
                <a:ext uri="{FF2B5EF4-FFF2-40B4-BE49-F238E27FC236}">
                  <a16:creationId xmlns:a16="http://schemas.microsoft.com/office/drawing/2014/main" id="{1D15ED2F-E43B-2E0A-00DD-EF39D85489D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233551" y="2750409"/>
              <a:ext cx="864457" cy="1147791"/>
            </a:xfrm>
            <a:prstGeom prst="rect">
              <a:avLst/>
            </a:prstGeom>
            <a:ln>
              <a:solidFill>
                <a:schemeClr val="bg1"/>
              </a:solidFill>
            </a:ln>
            <a:effectLst>
              <a:outerShdw blurRad="120683" dist="38100" dir="2700000" sx="100175" sy="100175" algn="tl" rotWithShape="0">
                <a:prstClr val="black">
                  <a:alpha val="11030"/>
                </a:prstClr>
              </a:outerShdw>
            </a:effectLst>
          </p:spPr>
        </p:pic>
        <p:pic>
          <p:nvPicPr>
            <p:cNvPr id="45" name="Picture 58" descr="A picture containing diagram&#10;&#10;Description automatically generated">
              <a:extLst>
                <a:ext uri="{FF2B5EF4-FFF2-40B4-BE49-F238E27FC236}">
                  <a16:creationId xmlns:a16="http://schemas.microsoft.com/office/drawing/2014/main" id="{12DC2963-C766-5A8A-5777-9BD15C3F7BD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36950" y="2750409"/>
              <a:ext cx="864457" cy="1147791"/>
            </a:xfrm>
            <a:prstGeom prst="rect">
              <a:avLst/>
            </a:prstGeom>
            <a:ln>
              <a:solidFill>
                <a:schemeClr val="bg1"/>
              </a:solidFill>
            </a:ln>
            <a:effectLst>
              <a:outerShdw blurRad="120683" dist="38100" dir="2700000" sx="100175" sy="100175" algn="tl" rotWithShape="0">
                <a:prstClr val="black">
                  <a:alpha val="11030"/>
                </a:prstClr>
              </a:outerShdw>
            </a:effectLst>
          </p:spPr>
        </p:pic>
      </p:grpSp>
      <p:sp>
        <p:nvSpPr>
          <p:cNvPr id="48" name="TextBox 38">
            <a:extLst>
              <a:ext uri="{FF2B5EF4-FFF2-40B4-BE49-F238E27FC236}">
                <a16:creationId xmlns:a16="http://schemas.microsoft.com/office/drawing/2014/main" id="{F2D733D7-9CB6-10DA-302A-B3E57F111534}"/>
              </a:ext>
            </a:extLst>
          </p:cNvPr>
          <p:cNvSpPr txBox="1"/>
          <p:nvPr/>
        </p:nvSpPr>
        <p:spPr>
          <a:xfrm>
            <a:off x="473113" y="1144999"/>
            <a:ext cx="4753138" cy="235861"/>
          </a:xfrm>
          <a:prstGeom prst="rect">
            <a:avLst/>
          </a:prstGeom>
          <a:noFill/>
        </p:spPr>
        <p:txBody>
          <a:bodyPr wrap="square" lIns="0" tIns="0" rtlCol="0" anchor="t">
            <a:noAutofit/>
          </a:bodyPr>
          <a:lstStyle/>
          <a:p>
            <a:pPr>
              <a:spcAft>
                <a:spcPts val="400"/>
              </a:spcAft>
              <a:buSzPct val="85000"/>
            </a:pPr>
            <a:r>
              <a:rPr lang="fr-FR" sz="1200" b="1" dirty="0">
                <a:solidFill>
                  <a:srgbClr val="FFC000"/>
                </a:solidFill>
              </a:rPr>
              <a:t>ACS Central Science</a:t>
            </a:r>
            <a:r>
              <a:rPr lang="en-US" sz="1200" b="1" dirty="0">
                <a:solidFill>
                  <a:srgbClr val="FFC000"/>
                </a:solidFill>
              </a:rPr>
              <a:t>,</a:t>
            </a:r>
            <a:r>
              <a:rPr lang="zh-CN" altLang="en-US" sz="1200" b="1" dirty="0">
                <a:solidFill>
                  <a:srgbClr val="FFC000"/>
                </a:solidFill>
              </a:rPr>
              <a:t>  </a:t>
            </a:r>
            <a:r>
              <a:rPr lang="fr-FR" sz="1200" b="1" dirty="0">
                <a:solidFill>
                  <a:srgbClr val="FFC000"/>
                </a:solidFill>
              </a:rPr>
              <a:t>ACS Omega,  JACS Au </a:t>
            </a:r>
            <a:r>
              <a:rPr lang="zh-CN" altLang="en-US" sz="1200" b="1" dirty="0" smtClean="0">
                <a:solidFill>
                  <a:srgbClr val="FFC000"/>
                </a:solidFill>
              </a:rPr>
              <a:t>：跨学科</a:t>
            </a:r>
            <a:r>
              <a:rPr lang="zh-CN" altLang="en-US" sz="1200" b="1" dirty="0">
                <a:solidFill>
                  <a:srgbClr val="FFC000"/>
                </a:solidFill>
              </a:rPr>
              <a:t>化学期刊</a:t>
            </a:r>
            <a:endParaRPr lang="en-US" sz="1000" b="1" dirty="0">
              <a:solidFill>
                <a:srgbClr val="FFC000"/>
              </a:solidFill>
            </a:endParaRPr>
          </a:p>
        </p:txBody>
      </p:sp>
      <p:sp>
        <p:nvSpPr>
          <p:cNvPr id="49" name="TextBox 38">
            <a:extLst>
              <a:ext uri="{FF2B5EF4-FFF2-40B4-BE49-F238E27FC236}">
                <a16:creationId xmlns:a16="http://schemas.microsoft.com/office/drawing/2014/main" id="{7A782670-C882-D785-65FC-177E7DBD37FC}"/>
              </a:ext>
            </a:extLst>
          </p:cNvPr>
          <p:cNvSpPr txBox="1"/>
          <p:nvPr/>
        </p:nvSpPr>
        <p:spPr>
          <a:xfrm>
            <a:off x="454753" y="3995649"/>
            <a:ext cx="8568952" cy="814772"/>
          </a:xfrm>
          <a:prstGeom prst="rect">
            <a:avLst/>
          </a:prstGeom>
          <a:noFill/>
        </p:spPr>
        <p:txBody>
          <a:bodyPr wrap="square" lIns="0" tIns="0" rtlCol="0" anchor="t">
            <a:noAutofit/>
          </a:bodyPr>
          <a:lstStyle/>
          <a:p>
            <a:pPr>
              <a:spcAft>
                <a:spcPts val="400"/>
              </a:spcAft>
              <a:buSzPct val="85000"/>
            </a:pPr>
            <a:r>
              <a:rPr lang="en-US" altLang="zh-CN" sz="1200" b="1" dirty="0">
                <a:solidFill>
                  <a:srgbClr val="FFC000"/>
                </a:solidFill>
              </a:rPr>
              <a:t>ACS </a:t>
            </a:r>
            <a:r>
              <a:rPr lang="zh-CN" altLang="en-US" sz="1200" b="1" dirty="0">
                <a:solidFill>
                  <a:srgbClr val="FFC000"/>
                </a:solidFill>
              </a:rPr>
              <a:t>与中国的</a:t>
            </a:r>
            <a:r>
              <a:rPr lang="zh-CN" altLang="en-US" sz="1200" b="1" dirty="0" smtClean="0">
                <a:solidFill>
                  <a:srgbClr val="FFC000"/>
                </a:solidFill>
              </a:rPr>
              <a:t>高校</a:t>
            </a:r>
            <a:r>
              <a:rPr lang="en-US" altLang="zh-CN" sz="1200" b="1" dirty="0" smtClean="0">
                <a:solidFill>
                  <a:srgbClr val="FFC000"/>
                </a:solidFill>
              </a:rPr>
              <a:t>/</a:t>
            </a:r>
            <a:r>
              <a:rPr lang="zh-CN" altLang="en-US" sz="1200" b="1" dirty="0" smtClean="0">
                <a:solidFill>
                  <a:srgbClr val="FFC000"/>
                </a:solidFill>
              </a:rPr>
              <a:t>科研</a:t>
            </a:r>
            <a:r>
              <a:rPr lang="zh-CN" altLang="en-US" sz="1200" b="1" dirty="0">
                <a:solidFill>
                  <a:srgbClr val="FFC000"/>
                </a:solidFill>
              </a:rPr>
              <a:t>机构的合作</a:t>
            </a:r>
            <a:r>
              <a:rPr lang="zh-CN" altLang="en-US" sz="1200" b="1" dirty="0" smtClean="0">
                <a:solidFill>
                  <a:srgbClr val="FFC000"/>
                </a:solidFill>
              </a:rPr>
              <a:t>期刊：</a:t>
            </a:r>
            <a:endParaRPr lang="en-US" sz="1200" b="1" dirty="0">
              <a:solidFill>
                <a:srgbClr val="FFC000"/>
              </a:solidFill>
            </a:endParaRPr>
          </a:p>
          <a:p>
            <a:pPr>
              <a:spcAft>
                <a:spcPts val="400"/>
              </a:spcAft>
              <a:buSzPct val="85000"/>
            </a:pPr>
            <a:r>
              <a:rPr lang="en-US" sz="1200" dirty="0">
                <a:solidFill>
                  <a:schemeClr val="bg1"/>
                </a:solidFill>
              </a:rPr>
              <a:t>Precision Chemistry                        2023  University of Science and Technology of China</a:t>
            </a:r>
          </a:p>
          <a:p>
            <a:pPr>
              <a:spcAft>
                <a:spcPts val="400"/>
              </a:spcAft>
              <a:buSzPct val="85000"/>
            </a:pPr>
            <a:r>
              <a:rPr lang="en-US" sz="1200" dirty="0">
                <a:solidFill>
                  <a:schemeClr val="bg1"/>
                </a:solidFill>
              </a:rPr>
              <a:t>Chemical &amp; Biomedical Imaging  2023  Nanjing University</a:t>
            </a:r>
          </a:p>
          <a:p>
            <a:pPr>
              <a:spcAft>
                <a:spcPts val="400"/>
              </a:spcAft>
              <a:buSzPct val="85000"/>
            </a:pPr>
            <a:r>
              <a:rPr lang="en-US" sz="1200" dirty="0">
                <a:solidFill>
                  <a:schemeClr val="bg1"/>
                </a:solidFill>
              </a:rPr>
              <a:t>Environment &amp; Health                   2023  the Research Center for Eco-Environmental Sciences, CAS</a:t>
            </a:r>
          </a:p>
        </p:txBody>
      </p:sp>
      <p:sp>
        <p:nvSpPr>
          <p:cNvPr id="3" name="矩形 2">
            <a:extLst>
              <a:ext uri="{FF2B5EF4-FFF2-40B4-BE49-F238E27FC236}">
                <a16:creationId xmlns:a16="http://schemas.microsoft.com/office/drawing/2014/main" id="{C9E990F0-BFB8-6A70-3D5E-0674A26C6322}"/>
              </a:ext>
            </a:extLst>
          </p:cNvPr>
          <p:cNvSpPr/>
          <p:nvPr/>
        </p:nvSpPr>
        <p:spPr>
          <a:xfrm>
            <a:off x="216000" y="279141"/>
            <a:ext cx="3347888"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Title 12">
            <a:extLst>
              <a:ext uri="{FF2B5EF4-FFF2-40B4-BE49-F238E27FC236}">
                <a16:creationId xmlns:a16="http://schemas.microsoft.com/office/drawing/2014/main" id="{7F59BC52-D2C7-ECA6-D96B-4D9BE7EA2F82}"/>
              </a:ext>
            </a:extLst>
          </p:cNvPr>
          <p:cNvSpPr txBox="1">
            <a:spLocks/>
          </p:cNvSpPr>
          <p:nvPr/>
        </p:nvSpPr>
        <p:spPr>
          <a:xfrm>
            <a:off x="395536" y="339502"/>
            <a:ext cx="3240360" cy="447547"/>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Open Access Journals</a:t>
            </a:r>
          </a:p>
        </p:txBody>
      </p:sp>
    </p:spTree>
    <p:extLst>
      <p:ext uri="{BB962C8B-B14F-4D97-AF65-F5344CB8AC3E}">
        <p14:creationId xmlns:p14="http://schemas.microsoft.com/office/powerpoint/2010/main" val="2696314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7">
            <a:extLst>
              <a:ext uri="{FF2B5EF4-FFF2-40B4-BE49-F238E27FC236}">
                <a16:creationId xmlns:a16="http://schemas.microsoft.com/office/drawing/2014/main" id="{2C2F8655-E4E2-FC53-217E-54085CCA61A2}"/>
              </a:ext>
            </a:extLst>
          </p:cNvPr>
          <p:cNvPicPr>
            <a:picLocks noChangeAspect="1"/>
          </p:cNvPicPr>
          <p:nvPr/>
        </p:nvPicPr>
        <p:blipFill rotWithShape="1">
          <a:blip r:embed="rId4">
            <a:extLst>
              <a:ext uri="{28A0092B-C50C-407E-A947-70E740481C1C}">
                <a14:useLocalDpi xmlns:a14="http://schemas.microsoft.com/office/drawing/2010/main" val="0"/>
              </a:ext>
            </a:extLst>
          </a:blip>
          <a:srcRect b="12963"/>
          <a:stretch/>
        </p:blipFill>
        <p:spPr>
          <a:xfrm>
            <a:off x="0" y="0"/>
            <a:ext cx="9151532" cy="5143500"/>
          </a:xfrm>
          <a:prstGeom prst="rect">
            <a:avLst/>
          </a:prstGeom>
        </p:spPr>
      </p:pic>
      <p:pic>
        <p:nvPicPr>
          <p:cNvPr id="9" name="图片 8">
            <a:extLst>
              <a:ext uri="{FF2B5EF4-FFF2-40B4-BE49-F238E27FC236}">
                <a16:creationId xmlns:a16="http://schemas.microsoft.com/office/drawing/2014/main" id="{660E5DAE-F28B-95E3-74DE-C9169A170E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5" name="Title 12">
            <a:extLst>
              <a:ext uri="{FF2B5EF4-FFF2-40B4-BE49-F238E27FC236}">
                <a16:creationId xmlns:a16="http://schemas.microsoft.com/office/drawing/2014/main" id="{5AB27B97-9112-A088-3B60-27A167EA8FD9}"/>
              </a:ext>
            </a:extLst>
          </p:cNvPr>
          <p:cNvSpPr txBox="1">
            <a:spLocks/>
          </p:cNvSpPr>
          <p:nvPr/>
        </p:nvSpPr>
        <p:spPr>
          <a:xfrm>
            <a:off x="467544" y="518443"/>
            <a:ext cx="8532233" cy="459871"/>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3200" dirty="0">
                <a:solidFill>
                  <a:schemeClr val="tx1"/>
                </a:solidFill>
                <a:effectLst>
                  <a:outerShdw blurRad="38100" dist="38100" dir="2700000" algn="tl">
                    <a:srgbClr val="000000">
                      <a:alpha val="43137"/>
                    </a:srgbClr>
                  </a:outerShdw>
                </a:effectLst>
                <a:latin typeface="+mn-lt"/>
                <a:ea typeface="+mn-ea"/>
              </a:rPr>
              <a:t>JACS Au</a:t>
            </a:r>
            <a:r>
              <a:rPr lang="en-US" altLang="zh-CN" sz="2000" dirty="0">
                <a:solidFill>
                  <a:schemeClr val="tx1"/>
                </a:solidFill>
                <a:effectLst>
                  <a:outerShdw blurRad="38100" dist="38100" dir="2700000" algn="tl">
                    <a:srgbClr val="000000">
                      <a:alpha val="43137"/>
                    </a:srgbClr>
                  </a:outerShdw>
                </a:effectLst>
                <a:latin typeface="+mn-lt"/>
                <a:ea typeface="+mn-ea"/>
              </a:rPr>
              <a:t>——</a:t>
            </a:r>
            <a:r>
              <a:rPr lang="zh-CN" altLang="en-US" sz="2000" dirty="0">
                <a:solidFill>
                  <a:schemeClr val="tx1"/>
                </a:solidFill>
                <a:effectLst>
                  <a:outerShdw blurRad="38100" dist="38100" dir="2700000" algn="tl">
                    <a:srgbClr val="000000">
                      <a:alpha val="43137"/>
                    </a:srgbClr>
                  </a:outerShdw>
                </a:effectLst>
                <a:latin typeface="+mn-lt"/>
                <a:ea typeface="+mn-ea"/>
              </a:rPr>
              <a:t>为各个学科推出</a:t>
            </a:r>
            <a:r>
              <a:rPr lang="en-US" altLang="zh-CN" sz="2000" dirty="0">
                <a:solidFill>
                  <a:schemeClr val="tx1"/>
                </a:solidFill>
                <a:effectLst>
                  <a:outerShdw blurRad="38100" dist="38100" dir="2700000" algn="tl">
                    <a:srgbClr val="000000">
                      <a:alpha val="43137"/>
                    </a:srgbClr>
                  </a:outerShdw>
                </a:effectLst>
                <a:latin typeface="+mn-lt"/>
                <a:ea typeface="+mn-ea"/>
              </a:rPr>
              <a:t>Au</a:t>
            </a:r>
            <a:r>
              <a:rPr lang="zh-CN" altLang="en-US" sz="2000" dirty="0">
                <a:solidFill>
                  <a:schemeClr val="tx1"/>
                </a:solidFill>
                <a:effectLst>
                  <a:outerShdw blurRad="38100" dist="38100" dir="2700000" algn="tl">
                    <a:srgbClr val="000000">
                      <a:alpha val="43137"/>
                    </a:srgbClr>
                  </a:outerShdw>
                </a:effectLst>
                <a:latin typeface="+mn-lt"/>
                <a:ea typeface="+mn-ea"/>
              </a:rPr>
              <a:t>系列</a:t>
            </a:r>
            <a:r>
              <a:rPr lang="en-US" altLang="zh-CN" sz="2000" dirty="0">
                <a:solidFill>
                  <a:schemeClr val="tx1"/>
                </a:solidFill>
                <a:effectLst>
                  <a:outerShdw blurRad="38100" dist="38100" dir="2700000" algn="tl">
                    <a:srgbClr val="000000">
                      <a:alpha val="43137"/>
                    </a:srgbClr>
                  </a:outerShdw>
                </a:effectLst>
                <a:latin typeface="+mn-lt"/>
                <a:ea typeface="+mn-ea"/>
              </a:rPr>
              <a:t>OA</a:t>
            </a:r>
            <a:r>
              <a:rPr lang="zh-CN" altLang="en-US" sz="2000" dirty="0">
                <a:solidFill>
                  <a:schemeClr val="tx1"/>
                </a:solidFill>
                <a:effectLst>
                  <a:outerShdw blurRad="38100" dist="38100" dir="2700000" algn="tl">
                    <a:srgbClr val="000000">
                      <a:alpha val="43137"/>
                    </a:srgbClr>
                  </a:outerShdw>
                </a:effectLst>
                <a:latin typeface="+mn-lt"/>
                <a:ea typeface="+mn-ea"/>
              </a:rPr>
              <a:t>期刊</a:t>
            </a:r>
          </a:p>
        </p:txBody>
      </p:sp>
      <p:sp>
        <p:nvSpPr>
          <p:cNvPr id="10" name="矩形 9">
            <a:extLst>
              <a:ext uri="{FF2B5EF4-FFF2-40B4-BE49-F238E27FC236}">
                <a16:creationId xmlns:a16="http://schemas.microsoft.com/office/drawing/2014/main" id="{F75444D1-7A25-0DB5-2147-9AFEC2A50E75}"/>
              </a:ext>
            </a:extLst>
          </p:cNvPr>
          <p:cNvSpPr/>
          <p:nvPr/>
        </p:nvSpPr>
        <p:spPr>
          <a:xfrm>
            <a:off x="-180528" y="1300464"/>
            <a:ext cx="9505056" cy="2664296"/>
          </a:xfrm>
          <a:prstGeom prst="rect">
            <a:avLst/>
          </a:prstGeom>
          <a:solidFill>
            <a:srgbClr val="FFC000">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itle 2">
            <a:extLst>
              <a:ext uri="{FF2B5EF4-FFF2-40B4-BE49-F238E27FC236}">
                <a16:creationId xmlns:a16="http://schemas.microsoft.com/office/drawing/2014/main" id="{B9F669AC-63C0-C748-EFCD-14706C7390C2}"/>
              </a:ext>
            </a:extLst>
          </p:cNvPr>
          <p:cNvSpPr>
            <a:spLocks noGrp="1"/>
          </p:cNvSpPr>
          <p:nvPr/>
        </p:nvSpPr>
        <p:spPr bwMode="auto">
          <a:xfrm>
            <a:off x="78272" y="1484894"/>
            <a:ext cx="5717864" cy="2295436"/>
          </a:xfrm>
          <a:prstGeom prst="rect">
            <a:avLst/>
          </a:prstGeom>
          <a:noFill/>
          <a:ln w="9525">
            <a:noFill/>
            <a:miter lim="800000"/>
            <a:headEnd/>
            <a:tailEnd/>
          </a:ln>
        </p:spPr>
        <p:txBody>
          <a:bodyPr anchor="ctr"/>
          <a:lstStyle/>
          <a:p>
            <a:pPr marL="285750" indent="-285750" defTabSz="342904" eaLnBrk="0" hangingPunct="0">
              <a:spcBef>
                <a:spcPct val="20000"/>
              </a:spcBef>
              <a:buFont typeface="Arial" panose="020B0604020202020204" pitchFamily="34" charset="0"/>
              <a:buChar char="•"/>
            </a:pPr>
            <a:r>
              <a:rPr lang="en-US" altLang="zh-CN" sz="1800" kern="0" spc="-100" dirty="0">
                <a:solidFill>
                  <a:schemeClr val="bg1"/>
                </a:solidFill>
                <a:latin typeface="Arial" panose="020B0604020202020204" pitchFamily="34" charset="0"/>
                <a:cs typeface="Arial" panose="020B0604020202020204" pitchFamily="34" charset="0"/>
              </a:rPr>
              <a:t>2021</a:t>
            </a:r>
            <a:r>
              <a:rPr lang="zh-CN" altLang="zh-CN" sz="1800" kern="0" spc="-100" dirty="0">
                <a:solidFill>
                  <a:schemeClr val="bg1"/>
                </a:solidFill>
                <a:latin typeface="Arial" panose="020B0604020202020204" pitchFamily="34" charset="0"/>
                <a:cs typeface="Arial" panose="020B0604020202020204" pitchFamily="34" charset="0"/>
              </a:rPr>
              <a:t>年</a:t>
            </a:r>
            <a:r>
              <a:rPr lang="en-US" altLang="zh-CN" sz="1800" kern="0" spc="-100" dirty="0">
                <a:solidFill>
                  <a:schemeClr val="bg1"/>
                </a:solidFill>
                <a:latin typeface="Arial" panose="020B0604020202020204" pitchFamily="34" charset="0"/>
                <a:cs typeface="Arial" panose="020B0604020202020204" pitchFamily="34" charset="0"/>
              </a:rPr>
              <a:t>1</a:t>
            </a:r>
            <a:r>
              <a:rPr lang="zh-CN" altLang="zh-CN" sz="1800" kern="0" spc="-100" dirty="0">
                <a:solidFill>
                  <a:schemeClr val="bg1"/>
                </a:solidFill>
                <a:latin typeface="Arial" panose="020B0604020202020204" pitchFamily="34" charset="0"/>
                <a:cs typeface="Arial" panose="020B0604020202020204" pitchFamily="34" charset="0"/>
              </a:rPr>
              <a:t>月正式</a:t>
            </a:r>
            <a:r>
              <a:rPr lang="zh-CN" altLang="zh-CN" sz="1800" kern="0" spc="-100" dirty="0" smtClean="0">
                <a:solidFill>
                  <a:schemeClr val="bg1"/>
                </a:solidFill>
                <a:latin typeface="Arial" panose="020B0604020202020204" pitchFamily="34" charset="0"/>
                <a:cs typeface="Arial" panose="020B0604020202020204" pitchFamily="34" charset="0"/>
              </a:rPr>
              <a:t>出版首期</a:t>
            </a:r>
            <a:r>
              <a:rPr lang="zh-CN" altLang="zh-CN" sz="1800" kern="0" spc="-100" dirty="0">
                <a:solidFill>
                  <a:schemeClr val="bg1"/>
                </a:solidFill>
                <a:latin typeface="Arial" panose="020B0604020202020204" pitchFamily="34" charset="0"/>
                <a:cs typeface="Arial" panose="020B0604020202020204" pitchFamily="34" charset="0"/>
              </a:rPr>
              <a:t>，</a:t>
            </a:r>
            <a:r>
              <a:rPr lang="zh-CN" altLang="en-US" sz="1800" kern="0" spc="-100" dirty="0">
                <a:solidFill>
                  <a:schemeClr val="bg1"/>
                </a:solidFill>
                <a:latin typeface="Arial" panose="020B0604020202020204" pitchFamily="34" charset="0"/>
                <a:cs typeface="Arial" panose="020B0604020202020204" pitchFamily="34" charset="0"/>
              </a:rPr>
              <a:t>每期收录</a:t>
            </a:r>
            <a:r>
              <a:rPr lang="en-US" altLang="zh-CN" sz="1800" kern="0" spc="-100" dirty="0">
                <a:solidFill>
                  <a:schemeClr val="bg1"/>
                </a:solidFill>
                <a:latin typeface="Arial" panose="020B0604020202020204" pitchFamily="34" charset="0"/>
                <a:cs typeface="Arial" panose="020B0604020202020204" pitchFamily="34" charset="0"/>
              </a:rPr>
              <a:t>10~20</a:t>
            </a:r>
            <a:r>
              <a:rPr lang="zh-CN" altLang="en-US" sz="1800" kern="0" spc="-100" dirty="0">
                <a:solidFill>
                  <a:schemeClr val="bg1"/>
                </a:solidFill>
                <a:latin typeface="Arial" panose="020B0604020202020204" pitchFamily="34" charset="0"/>
                <a:cs typeface="Arial" panose="020B0604020202020204" pitchFamily="34" charset="0"/>
              </a:rPr>
              <a:t>篇文章</a:t>
            </a:r>
            <a:r>
              <a:rPr lang="zh-CN" altLang="zh-CN" sz="1800" kern="0" spc="-100" dirty="0">
                <a:solidFill>
                  <a:schemeClr val="bg1"/>
                </a:solidFill>
                <a:latin typeface="Arial" panose="020B0604020202020204" pitchFamily="34" charset="0"/>
                <a:cs typeface="Arial" panose="020B0604020202020204" pitchFamily="34" charset="0"/>
              </a:rPr>
              <a:t>。</a:t>
            </a:r>
            <a:endParaRPr lang="en-US" altLang="zh-CN" kern="0" spc="-100" dirty="0">
              <a:solidFill>
                <a:schemeClr val="bg1"/>
              </a:solidFill>
              <a:latin typeface="Arial" panose="020B0604020202020204" pitchFamily="34" charset="0"/>
              <a:cs typeface="Arial" panose="020B0604020202020204" pitchFamily="34" charset="0"/>
            </a:endParaRPr>
          </a:p>
          <a:p>
            <a:pPr marL="285750" indent="-285750" defTabSz="342904" eaLnBrk="0" hangingPunct="0">
              <a:spcBef>
                <a:spcPct val="20000"/>
              </a:spcBef>
              <a:buFont typeface="Arial" panose="020B0604020202020204" pitchFamily="34" charset="0"/>
              <a:buChar char="•"/>
            </a:pPr>
            <a:r>
              <a:rPr lang="zh-CN" altLang="zh-CN" sz="1800" kern="0" spc="-100" dirty="0">
                <a:solidFill>
                  <a:schemeClr val="bg1"/>
                </a:solidFill>
                <a:latin typeface="Arial" panose="020B0604020202020204" pitchFamily="34" charset="0"/>
                <a:cs typeface="Arial" panose="020B0604020202020204" pitchFamily="34" charset="0"/>
              </a:rPr>
              <a:t>在涉及化学领域各分支学科的同时，更看重研究的即时影响力</a:t>
            </a:r>
            <a:r>
              <a:rPr lang="zh-CN" altLang="en-US" sz="1800" kern="0" spc="-100" dirty="0">
                <a:solidFill>
                  <a:schemeClr val="bg1"/>
                </a:solidFill>
                <a:latin typeface="Arial" panose="020B0604020202020204" pitchFamily="34" charset="0"/>
                <a:cs typeface="Arial" panose="020B0604020202020204" pitchFamily="34" charset="0"/>
              </a:rPr>
              <a:t>。</a:t>
            </a:r>
            <a:endParaRPr lang="en-US" altLang="zh-CN" kern="0" spc="-100" dirty="0">
              <a:solidFill>
                <a:schemeClr val="bg1"/>
              </a:solidFill>
              <a:latin typeface="Arial" panose="020B0604020202020204" pitchFamily="34" charset="0"/>
              <a:cs typeface="Arial" panose="020B0604020202020204" pitchFamily="34" charset="0"/>
            </a:endParaRPr>
          </a:p>
          <a:p>
            <a:pPr marL="285750" indent="-285750" defTabSz="342904" eaLnBrk="0" hangingPunct="0">
              <a:spcBef>
                <a:spcPct val="20000"/>
              </a:spcBef>
              <a:buFont typeface="Arial" panose="020B0604020202020204" pitchFamily="34" charset="0"/>
              <a:buChar char="•"/>
            </a:pPr>
            <a:r>
              <a:rPr lang="zh-CN" altLang="zh-CN" sz="1800" kern="0" spc="-100" dirty="0">
                <a:solidFill>
                  <a:schemeClr val="bg1"/>
                </a:solidFill>
                <a:latin typeface="Arial" panose="020B0604020202020204" pitchFamily="34" charset="0"/>
                <a:cs typeface="Arial" panose="020B0604020202020204" pitchFamily="34" charset="0"/>
              </a:rPr>
              <a:t>遵循</a:t>
            </a:r>
            <a:r>
              <a:rPr lang="en-US" altLang="zh-CN" sz="1800" kern="0" spc="-100" dirty="0">
                <a:solidFill>
                  <a:schemeClr val="bg1"/>
                </a:solidFill>
                <a:latin typeface="Arial" panose="020B0604020202020204" pitchFamily="34" charset="0"/>
                <a:cs typeface="Arial" panose="020B0604020202020204" pitchFamily="34" charset="0"/>
              </a:rPr>
              <a:t>JACS</a:t>
            </a:r>
            <a:r>
              <a:rPr lang="zh-CN" altLang="zh-CN" sz="1800" kern="0" spc="-100" dirty="0">
                <a:solidFill>
                  <a:schemeClr val="bg1"/>
                </a:solidFill>
                <a:latin typeface="Arial" panose="020B0604020202020204" pitchFamily="34" charset="0"/>
                <a:cs typeface="Arial" panose="020B0604020202020204" pitchFamily="34" charset="0"/>
              </a:rPr>
              <a:t>的传统，发表对全球化学群体都具有广泛影响和相关性的研究</a:t>
            </a:r>
            <a:r>
              <a:rPr lang="zh-CN" altLang="en-US" sz="1800" kern="0" spc="-100" dirty="0">
                <a:solidFill>
                  <a:schemeClr val="bg1"/>
                </a:solidFill>
                <a:latin typeface="Arial" panose="020B0604020202020204" pitchFamily="34" charset="0"/>
                <a:cs typeface="Arial" panose="020B0604020202020204" pitchFamily="34" charset="0"/>
              </a:rPr>
              <a:t>。</a:t>
            </a:r>
            <a:endParaRPr lang="en-US" altLang="zh-CN" kern="0" spc="-100" dirty="0">
              <a:solidFill>
                <a:schemeClr val="bg1"/>
              </a:solidFill>
              <a:latin typeface="Arial" panose="020B0604020202020204" pitchFamily="34" charset="0"/>
              <a:cs typeface="Arial" panose="020B0604020202020204" pitchFamily="34" charset="0"/>
            </a:endParaRPr>
          </a:p>
          <a:p>
            <a:pPr marL="285750" indent="-285750" defTabSz="342904" eaLnBrk="0" hangingPunct="0">
              <a:spcBef>
                <a:spcPct val="20000"/>
              </a:spcBef>
              <a:buFont typeface="Arial" panose="020B0604020202020204" pitchFamily="34" charset="0"/>
              <a:buChar char="•"/>
            </a:pPr>
            <a:r>
              <a:rPr lang="en-US" altLang="zh-CN" sz="1800" kern="0" spc="-100" dirty="0">
                <a:solidFill>
                  <a:schemeClr val="bg1"/>
                </a:solidFill>
                <a:latin typeface="Arial" panose="020B0604020202020204" pitchFamily="34" charset="0"/>
                <a:cs typeface="Arial" panose="020B0604020202020204" pitchFamily="34" charset="0"/>
              </a:rPr>
              <a:t>JACS Au </a:t>
            </a:r>
            <a:r>
              <a:rPr lang="zh-CN" altLang="zh-CN" sz="1800" kern="0" spc="-100" dirty="0">
                <a:solidFill>
                  <a:schemeClr val="bg1"/>
                </a:solidFill>
                <a:latin typeface="Arial" panose="020B0604020202020204" pitchFamily="34" charset="0"/>
                <a:cs typeface="Arial" panose="020B0604020202020204" pitchFamily="34" charset="0"/>
              </a:rPr>
              <a:t>拥有一支独立于其他期刊的编辑团队</a:t>
            </a:r>
            <a:r>
              <a:rPr lang="zh-CN" altLang="en-US" sz="1800" kern="0" spc="-100" dirty="0">
                <a:solidFill>
                  <a:schemeClr val="bg1"/>
                </a:solidFill>
                <a:latin typeface="Arial" panose="020B0604020202020204" pitchFamily="34" charset="0"/>
                <a:cs typeface="Arial" panose="020B0604020202020204" pitchFamily="34" charset="0"/>
              </a:rPr>
              <a:t>。</a:t>
            </a:r>
            <a:endParaRPr lang="en-US" altLang="zh-CN" kern="0" spc="-100" dirty="0">
              <a:solidFill>
                <a:schemeClr val="bg1"/>
              </a:solidFill>
              <a:latin typeface="Arial" panose="020B0604020202020204" pitchFamily="34" charset="0"/>
              <a:cs typeface="Arial" panose="020B0604020202020204" pitchFamily="34" charset="0"/>
            </a:endParaRPr>
          </a:p>
          <a:p>
            <a:pPr marL="285750" indent="-285750" defTabSz="342904" eaLnBrk="0" hangingPunct="0">
              <a:spcBef>
                <a:spcPct val="20000"/>
              </a:spcBef>
              <a:buFont typeface="Arial" panose="020B0604020202020204" pitchFamily="34" charset="0"/>
              <a:buChar char="•"/>
            </a:pPr>
            <a:r>
              <a:rPr lang="zh-CN" altLang="zh-CN" sz="1800" kern="0" spc="-100" dirty="0">
                <a:solidFill>
                  <a:schemeClr val="bg1"/>
                </a:solidFill>
                <a:latin typeface="Arial" panose="020B0604020202020204" pitchFamily="34" charset="0"/>
                <a:cs typeface="Arial" panose="020B0604020202020204" pitchFamily="34" charset="0"/>
              </a:rPr>
              <a:t>遵循</a:t>
            </a:r>
            <a:r>
              <a:rPr lang="en-US" altLang="zh-CN" sz="1800" kern="0" spc="-100" dirty="0">
                <a:solidFill>
                  <a:schemeClr val="bg1"/>
                </a:solidFill>
                <a:latin typeface="Arial" panose="020B0604020202020204" pitchFamily="34" charset="0"/>
                <a:cs typeface="Arial" panose="020B0604020202020204" pitchFamily="34" charset="0"/>
              </a:rPr>
              <a:t> ACS </a:t>
            </a:r>
            <a:r>
              <a:rPr lang="en-US" altLang="zh-CN" sz="1800" kern="0" spc="-100" dirty="0" err="1">
                <a:solidFill>
                  <a:schemeClr val="bg1"/>
                </a:solidFill>
                <a:latin typeface="Arial" panose="020B0604020202020204" pitchFamily="34" charset="0"/>
                <a:cs typeface="Arial" panose="020B0604020202020204" pitchFamily="34" charset="0"/>
              </a:rPr>
              <a:t>AuthorChoice</a:t>
            </a:r>
            <a:r>
              <a:rPr lang="zh-CN" altLang="zh-CN" sz="1800" kern="0" spc="-100" dirty="0">
                <a:solidFill>
                  <a:schemeClr val="bg1"/>
                </a:solidFill>
                <a:latin typeface="Arial" panose="020B0604020202020204" pitchFamily="34" charset="0"/>
                <a:cs typeface="Arial" panose="020B0604020202020204" pitchFamily="34" charset="0"/>
              </a:rPr>
              <a:t>政策</a:t>
            </a:r>
            <a:r>
              <a:rPr lang="zh-CN" altLang="en-US" sz="1800" kern="0" spc="-100" dirty="0">
                <a:solidFill>
                  <a:schemeClr val="bg1"/>
                </a:solidFill>
                <a:latin typeface="Arial" panose="020B0604020202020204" pitchFamily="34" charset="0"/>
                <a:cs typeface="Arial" panose="020B0604020202020204" pitchFamily="34" charset="0"/>
              </a:rPr>
              <a:t>。</a:t>
            </a:r>
            <a:endParaRPr lang="en-US" altLang="zh-CN" sz="1400" kern="0" spc="-100" dirty="0">
              <a:solidFill>
                <a:schemeClr val="bg1"/>
              </a:solidFill>
              <a:latin typeface="Arial" panose="020B0604020202020204" pitchFamily="34" charset="0"/>
              <a:cs typeface="Arial" panose="020B0604020202020204" pitchFamily="34" charset="0"/>
            </a:endParaRPr>
          </a:p>
        </p:txBody>
      </p:sp>
      <p:pic>
        <p:nvPicPr>
          <p:cNvPr id="7" name="Picture 3" descr="A close up of a logo&#10;&#10;Description automatically generated">
            <a:extLst>
              <a:ext uri="{FF2B5EF4-FFF2-40B4-BE49-F238E27FC236}">
                <a16:creationId xmlns:a16="http://schemas.microsoft.com/office/drawing/2014/main" id="{7CDBA493-C666-BD22-74A9-AA0E3080F51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043"/>
          <a:stretch/>
        </p:blipFill>
        <p:spPr>
          <a:xfrm>
            <a:off x="6228184" y="915566"/>
            <a:ext cx="2700000" cy="3586998"/>
          </a:xfrm>
          <a:prstGeom prst="rect">
            <a:avLst/>
          </a:prstGeom>
          <a:ln w="6350">
            <a:solidFill>
              <a:schemeClr val="bg1">
                <a:lumMod val="75000"/>
                <a:lumOff val="2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36656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AB74A23-270A-F4B3-19AC-30DEC9EF9E6D}"/>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a:extLst>
              <a:ext uri="{FF2B5EF4-FFF2-40B4-BE49-F238E27FC236}">
                <a16:creationId xmlns:a16="http://schemas.microsoft.com/office/drawing/2014/main" id="{E2A8AAF5-D402-0A1E-9CC5-E15C98F0D0E9}"/>
              </a:ext>
            </a:extLst>
          </p:cNvPr>
          <p:cNvPicPr>
            <a:picLocks noChangeAspect="1"/>
          </p:cNvPicPr>
          <p:nvPr/>
        </p:nvPicPr>
        <p:blipFill>
          <a:blip r:embed="rId2"/>
          <a:stretch>
            <a:fillRect/>
          </a:stretch>
        </p:blipFill>
        <p:spPr>
          <a:xfrm>
            <a:off x="35496" y="-20120"/>
            <a:ext cx="9144000" cy="5143500"/>
          </a:xfrm>
          <a:prstGeom prst="rect">
            <a:avLst/>
          </a:prstGeom>
        </p:spPr>
      </p:pic>
      <p:pic>
        <p:nvPicPr>
          <p:cNvPr id="2" name="图片 1" descr="手机屏幕的截图&#10;&#10;低可信度描述已自动生成">
            <a:extLst>
              <a:ext uri="{FF2B5EF4-FFF2-40B4-BE49-F238E27FC236}">
                <a16:creationId xmlns:a16="http://schemas.microsoft.com/office/drawing/2014/main" id="{54548AD9-E765-E47E-1B5B-42DD3B6CB8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7668" y="195486"/>
            <a:ext cx="391892" cy="469832"/>
          </a:xfrm>
          <a:prstGeom prst="rect">
            <a:avLst/>
          </a:prstGeom>
        </p:spPr>
      </p:pic>
      <p:pic>
        <p:nvPicPr>
          <p:cNvPr id="8" name="图片 7">
            <a:extLst>
              <a:ext uri="{FF2B5EF4-FFF2-40B4-BE49-F238E27FC236}">
                <a16:creationId xmlns:a16="http://schemas.microsoft.com/office/drawing/2014/main" id="{D5EB8452-4F05-751A-1323-E317BE7C75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4515966"/>
            <a:ext cx="1584918" cy="270194"/>
          </a:xfrm>
          <a:prstGeom prst="rect">
            <a:avLst/>
          </a:prstGeom>
        </p:spPr>
      </p:pic>
      <p:sp>
        <p:nvSpPr>
          <p:cNvPr id="10" name="矩形: 圆角 9">
            <a:extLst>
              <a:ext uri="{FF2B5EF4-FFF2-40B4-BE49-F238E27FC236}">
                <a16:creationId xmlns:a16="http://schemas.microsoft.com/office/drawing/2014/main" id="{9E6E19DA-42FA-40E5-D745-9409213FD8AF}"/>
              </a:ext>
            </a:extLst>
          </p:cNvPr>
          <p:cNvSpPr/>
          <p:nvPr/>
        </p:nvSpPr>
        <p:spPr>
          <a:xfrm>
            <a:off x="589353" y="2257802"/>
            <a:ext cx="2321391" cy="1134374"/>
          </a:xfrm>
          <a:prstGeom prst="round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Graphic 24">
            <a:extLst>
              <a:ext uri="{FF2B5EF4-FFF2-40B4-BE49-F238E27FC236}">
                <a16:creationId xmlns:a16="http://schemas.microsoft.com/office/drawing/2014/main" id="{18FBF377-EF2A-5B99-DE52-3B79F77DEEA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893807" y="2339385"/>
            <a:ext cx="1741429" cy="886171"/>
          </a:xfrm>
          <a:prstGeom prst="rect">
            <a:avLst/>
          </a:prstGeom>
        </p:spPr>
      </p:pic>
      <p:sp>
        <p:nvSpPr>
          <p:cNvPr id="12" name="矩形: 圆角 11">
            <a:extLst>
              <a:ext uri="{FF2B5EF4-FFF2-40B4-BE49-F238E27FC236}">
                <a16:creationId xmlns:a16="http://schemas.microsoft.com/office/drawing/2014/main" id="{7DD9F165-70D0-CB5E-128F-7355F9998FF1}"/>
              </a:ext>
            </a:extLst>
          </p:cNvPr>
          <p:cNvSpPr/>
          <p:nvPr/>
        </p:nvSpPr>
        <p:spPr>
          <a:xfrm>
            <a:off x="3660978" y="2126738"/>
            <a:ext cx="1538848" cy="1246936"/>
          </a:xfrm>
          <a:prstGeom prst="round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11">
            <a:extLst>
              <a:ext uri="{FF2B5EF4-FFF2-40B4-BE49-F238E27FC236}">
                <a16:creationId xmlns:a16="http://schemas.microsoft.com/office/drawing/2014/main" id="{C394FE64-0A36-F48B-93F1-700B1771FD6E}"/>
              </a:ext>
            </a:extLst>
          </p:cNvPr>
          <p:cNvPicPr>
            <a:picLocks noChangeAspect="1"/>
          </p:cNvPicPr>
          <p:nvPr/>
        </p:nvPicPr>
        <p:blipFill>
          <a:blip r:embed="rId7"/>
          <a:stretch>
            <a:fillRect/>
          </a:stretch>
        </p:blipFill>
        <p:spPr>
          <a:xfrm>
            <a:off x="3934074" y="2346512"/>
            <a:ext cx="994222" cy="807388"/>
          </a:xfrm>
          <a:prstGeom prst="rect">
            <a:avLst/>
          </a:prstGeom>
        </p:spPr>
      </p:pic>
      <p:pic>
        <p:nvPicPr>
          <p:cNvPr id="13" name="Picture 9">
            <a:extLst>
              <a:ext uri="{FF2B5EF4-FFF2-40B4-BE49-F238E27FC236}">
                <a16:creationId xmlns:a16="http://schemas.microsoft.com/office/drawing/2014/main" id="{EF416208-B326-DC6F-1E98-414CD0736C82}"/>
              </a:ext>
            </a:extLst>
          </p:cNvPr>
          <p:cNvPicPr>
            <a:picLocks noChangeAspect="1"/>
          </p:cNvPicPr>
          <p:nvPr/>
        </p:nvPicPr>
        <p:blipFill>
          <a:blip r:embed="rId8"/>
          <a:stretch>
            <a:fillRect/>
          </a:stretch>
        </p:blipFill>
        <p:spPr>
          <a:xfrm>
            <a:off x="6374363" y="797180"/>
            <a:ext cx="1512168" cy="818726"/>
          </a:xfrm>
          <a:prstGeom prst="rect">
            <a:avLst/>
          </a:prstGeom>
        </p:spPr>
      </p:pic>
      <p:pic>
        <p:nvPicPr>
          <p:cNvPr id="15" name="Graphic 29">
            <a:extLst>
              <a:ext uri="{FF2B5EF4-FFF2-40B4-BE49-F238E27FC236}">
                <a16:creationId xmlns:a16="http://schemas.microsoft.com/office/drawing/2014/main" id="{927454FD-3FC9-5D54-C22B-1E94E2EF052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6163185" y="2479728"/>
            <a:ext cx="1931445" cy="422861"/>
          </a:xfrm>
          <a:prstGeom prst="rect">
            <a:avLst/>
          </a:prstGeom>
        </p:spPr>
      </p:pic>
      <p:pic>
        <p:nvPicPr>
          <p:cNvPr id="16" name="图片 15">
            <a:extLst>
              <a:ext uri="{FF2B5EF4-FFF2-40B4-BE49-F238E27FC236}">
                <a16:creationId xmlns:a16="http://schemas.microsoft.com/office/drawing/2014/main" id="{AE98D024-9B7E-8B7D-BF42-735BE6574C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32372" y="3632466"/>
            <a:ext cx="1583569" cy="490907"/>
          </a:xfrm>
          <a:prstGeom prst="rect">
            <a:avLst/>
          </a:prstGeom>
          <a:solidFill>
            <a:srgbClr val="FF0000"/>
          </a:solidFill>
        </p:spPr>
      </p:pic>
      <p:sp>
        <p:nvSpPr>
          <p:cNvPr id="18" name="文本框 17">
            <a:extLst>
              <a:ext uri="{FF2B5EF4-FFF2-40B4-BE49-F238E27FC236}">
                <a16:creationId xmlns:a16="http://schemas.microsoft.com/office/drawing/2014/main" id="{F42E07AF-7C43-9B22-24C6-D1CDC9891D29}"/>
              </a:ext>
            </a:extLst>
          </p:cNvPr>
          <p:cNvSpPr txBox="1"/>
          <p:nvPr/>
        </p:nvSpPr>
        <p:spPr>
          <a:xfrm>
            <a:off x="927640" y="3421626"/>
            <a:ext cx="1872208" cy="369332"/>
          </a:xfrm>
          <a:prstGeom prst="rect">
            <a:avLst/>
          </a:prstGeom>
          <a:noFill/>
        </p:spPr>
        <p:txBody>
          <a:bodyPr wrap="square" rtlCol="0">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eBooks</a:t>
            </a:r>
            <a:endParaRPr lang="zh-CN" altLang="en-U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id="{AFC38905-FFC6-E260-298C-7E8D13139616}"/>
              </a:ext>
            </a:extLst>
          </p:cNvPr>
          <p:cNvSpPr txBox="1"/>
          <p:nvPr/>
        </p:nvSpPr>
        <p:spPr>
          <a:xfrm>
            <a:off x="3577985" y="3445916"/>
            <a:ext cx="1872208" cy="369332"/>
          </a:xfrm>
          <a:prstGeom prst="rect">
            <a:avLst/>
          </a:prstGeom>
          <a:noFill/>
        </p:spPr>
        <p:txBody>
          <a:bodyPr wrap="square" rtlCol="0">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In Focus</a:t>
            </a:r>
            <a:endParaRPr lang="zh-CN" altLang="en-U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id="{36754655-36BF-89BE-DDA4-18051CAEDCBF}"/>
              </a:ext>
            </a:extLst>
          </p:cNvPr>
          <p:cNvSpPr txBox="1"/>
          <p:nvPr/>
        </p:nvSpPr>
        <p:spPr>
          <a:xfrm>
            <a:off x="6372200" y="1699685"/>
            <a:ext cx="1571405" cy="369332"/>
          </a:xfrm>
          <a:prstGeom prst="rect">
            <a:avLst/>
          </a:prstGeom>
          <a:noFill/>
        </p:spPr>
        <p:txBody>
          <a:bodyPr wrap="square" rtlCol="0">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Guide</a:t>
            </a:r>
            <a:endParaRPr lang="zh-CN" altLang="en-U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1" name="文本框 20">
            <a:extLst>
              <a:ext uri="{FF2B5EF4-FFF2-40B4-BE49-F238E27FC236}">
                <a16:creationId xmlns:a16="http://schemas.microsoft.com/office/drawing/2014/main" id="{9D17D9D9-7218-FC59-6180-660C284C3FD4}"/>
              </a:ext>
            </a:extLst>
          </p:cNvPr>
          <p:cNvSpPr txBox="1"/>
          <p:nvPr/>
        </p:nvSpPr>
        <p:spPr>
          <a:xfrm>
            <a:off x="5699840" y="2850687"/>
            <a:ext cx="3287748" cy="369332"/>
          </a:xfrm>
          <a:prstGeom prst="rect">
            <a:avLst/>
          </a:prstGeom>
          <a:noFill/>
        </p:spPr>
        <p:txBody>
          <a:bodyPr wrap="square" rtlCol="0">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Reagent Chemicals</a:t>
            </a:r>
            <a:endParaRPr lang="zh-CN" altLang="en-U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2" name="文本框 21">
            <a:extLst>
              <a:ext uri="{FF2B5EF4-FFF2-40B4-BE49-F238E27FC236}">
                <a16:creationId xmlns:a16="http://schemas.microsoft.com/office/drawing/2014/main" id="{9863FA90-D570-CBE1-5B3A-B3103D3ED808}"/>
              </a:ext>
            </a:extLst>
          </p:cNvPr>
          <p:cNvSpPr txBox="1"/>
          <p:nvPr/>
        </p:nvSpPr>
        <p:spPr>
          <a:xfrm>
            <a:off x="5724128" y="4142030"/>
            <a:ext cx="2952328" cy="369332"/>
          </a:xfrm>
          <a:prstGeom prst="rect">
            <a:avLst/>
          </a:prstGeom>
          <a:noFill/>
        </p:spPr>
        <p:txBody>
          <a:bodyPr wrap="square" rtlCol="0">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C&amp;EN Global Enterprise</a:t>
            </a:r>
            <a:endParaRPr lang="zh-CN" altLang="en-U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右箭头 3">
            <a:extLst>
              <a:ext uri="{FF2B5EF4-FFF2-40B4-BE49-F238E27FC236}">
                <a16:creationId xmlns:a16="http://schemas.microsoft.com/office/drawing/2014/main" id="{A595B07C-9361-B472-478A-1478BAFF2989}"/>
              </a:ext>
            </a:extLst>
          </p:cNvPr>
          <p:cNvSpPr/>
          <p:nvPr/>
        </p:nvSpPr>
        <p:spPr>
          <a:xfrm>
            <a:off x="237994" y="46407"/>
            <a:ext cx="5232296" cy="1731083"/>
          </a:xfrm>
          <a:prstGeom prst="rightArrow">
            <a:avLst>
              <a:gd name="adj1" fmla="val 63365"/>
              <a:gd name="adj2" fmla="val 99878"/>
            </a:avLst>
          </a:prstGeom>
          <a:solidFill>
            <a:srgbClr val="FFC000">
              <a:alpha val="95000"/>
            </a:srgbClr>
          </a:solidFill>
          <a:ln w="12700">
            <a:solidFill>
              <a:schemeClr val="bg1"/>
            </a:solidFill>
          </a:ln>
        </p:spPr>
        <p:style>
          <a:lnRef idx="3">
            <a:schemeClr val="lt1"/>
          </a:lnRef>
          <a:fillRef idx="1">
            <a:schemeClr val="accent4"/>
          </a:fillRef>
          <a:effectRef idx="1">
            <a:schemeClr val="accent4"/>
          </a:effectRef>
          <a:fontRef idx="minor">
            <a:schemeClr val="lt1"/>
          </a:fontRef>
        </p:style>
        <p:txBody>
          <a:bodyPr wrap="square" tIns="180000" bIns="180000" anchor="ctr" anchorCtr="0">
            <a:spAutoFit/>
          </a:bodyP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57150" algn="just" defTabSz="457200" eaLnBrk="0" hangingPunct="0">
              <a:spcBef>
                <a:spcPct val="20000"/>
              </a:spcBef>
              <a:defRPr/>
            </a:pPr>
            <a:r>
              <a:rPr lang="en-US" altLang="zh-CN" sz="1600" kern="0" spc="-100" dirty="0">
                <a:solidFill>
                  <a:schemeClr val="bg1"/>
                </a:solidFill>
                <a:uFill>
                  <a:solidFill>
                    <a:srgbClr val="0039A6"/>
                  </a:solidFill>
                </a:uFill>
                <a:latin typeface="Arial" panose="020B0604020202020204" pitchFamily="34" charset="0"/>
                <a:cs typeface="Arial" panose="020B0604020202020204" pitchFamily="34" charset="0"/>
              </a:rPr>
              <a:t>ACS Publications</a:t>
            </a:r>
            <a:r>
              <a:rPr lang="zh-CN" altLang="en-US" sz="1600" kern="0" spc="-100" dirty="0">
                <a:solidFill>
                  <a:schemeClr val="bg1"/>
                </a:solidFill>
                <a:uFill>
                  <a:solidFill>
                    <a:srgbClr val="0039A6"/>
                  </a:solidFill>
                </a:uFill>
                <a:latin typeface="Arial" panose="020B0604020202020204" pitchFamily="34" charset="0"/>
                <a:cs typeface="Arial" panose="020B0604020202020204" pitchFamily="34" charset="0"/>
              </a:rPr>
              <a:t>除了拥有丰富的期刊</a:t>
            </a:r>
            <a:r>
              <a:rPr lang="zh-CN" altLang="en-US" sz="1600" kern="0" spc="-100" dirty="0" smtClean="0">
                <a:solidFill>
                  <a:schemeClr val="bg1"/>
                </a:solidFill>
                <a:uFill>
                  <a:solidFill>
                    <a:srgbClr val="0039A6"/>
                  </a:solidFill>
                </a:uFill>
                <a:latin typeface="Arial" panose="020B0604020202020204" pitchFamily="34" charset="0"/>
                <a:cs typeface="Arial" panose="020B0604020202020204" pitchFamily="34" charset="0"/>
              </a:rPr>
              <a:t>资源外</a:t>
            </a:r>
            <a:r>
              <a:rPr lang="zh-CN" altLang="en-US" sz="1600" kern="0" spc="-100" dirty="0">
                <a:solidFill>
                  <a:schemeClr val="bg1"/>
                </a:solidFill>
                <a:uFill>
                  <a:solidFill>
                    <a:srgbClr val="0039A6"/>
                  </a:solidFill>
                </a:uFill>
                <a:latin typeface="Arial" panose="020B0604020202020204" pitchFamily="34" charset="0"/>
                <a:cs typeface="Arial" panose="020B0604020202020204" pitchFamily="34" charset="0"/>
              </a:rPr>
              <a:t>，还有其它类型的学术资源，例如电子图书、科研写作指南、</a:t>
            </a:r>
            <a:r>
              <a:rPr lang="en-US" altLang="zh-CN" sz="1600" kern="0" spc="-100" dirty="0">
                <a:solidFill>
                  <a:schemeClr val="bg1"/>
                </a:solidFill>
                <a:uFill>
                  <a:solidFill>
                    <a:srgbClr val="0039A6"/>
                  </a:solidFill>
                </a:uFill>
                <a:latin typeface="Arial" panose="020B0604020202020204" pitchFamily="34" charset="0"/>
                <a:cs typeface="Arial" panose="020B0604020202020204" pitchFamily="34" charset="0"/>
              </a:rPr>
              <a:t>C&amp;EN</a:t>
            </a:r>
            <a:r>
              <a:rPr lang="zh-CN" altLang="en-US" sz="1600" kern="0" spc="-100" dirty="0">
                <a:solidFill>
                  <a:schemeClr val="bg1"/>
                </a:solidFill>
                <a:uFill>
                  <a:solidFill>
                    <a:srgbClr val="0039A6"/>
                  </a:solidFill>
                </a:uFill>
                <a:latin typeface="Arial" panose="020B0604020202020204" pitchFamily="34" charset="0"/>
                <a:cs typeface="Arial" panose="020B0604020202020204" pitchFamily="34" charset="0"/>
              </a:rPr>
              <a:t>新闻杂志等</a:t>
            </a:r>
          </a:p>
        </p:txBody>
      </p:sp>
    </p:spTree>
    <p:extLst>
      <p:ext uri="{BB962C8B-B14F-4D97-AF65-F5344CB8AC3E}">
        <p14:creationId xmlns:p14="http://schemas.microsoft.com/office/powerpoint/2010/main" val="3126125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7">
            <a:extLst>
              <a:ext uri="{FF2B5EF4-FFF2-40B4-BE49-F238E27FC236}">
                <a16:creationId xmlns:a16="http://schemas.microsoft.com/office/drawing/2014/main" id="{2C2F8655-E4E2-FC53-217E-54085CCA61A2}"/>
              </a:ext>
            </a:extLst>
          </p:cNvPr>
          <p:cNvPicPr>
            <a:picLocks noChangeAspect="1"/>
          </p:cNvPicPr>
          <p:nvPr/>
        </p:nvPicPr>
        <p:blipFill rotWithShape="1">
          <a:blip r:embed="rId3">
            <a:extLst>
              <a:ext uri="{28A0092B-C50C-407E-A947-70E740481C1C}">
                <a14:useLocalDpi xmlns:a14="http://schemas.microsoft.com/office/drawing/2010/main" val="0"/>
              </a:ext>
            </a:extLst>
          </a:blip>
          <a:srcRect b="12963"/>
          <a:stretch/>
        </p:blipFill>
        <p:spPr>
          <a:xfrm>
            <a:off x="0" y="0"/>
            <a:ext cx="9144000" cy="5143500"/>
          </a:xfrm>
          <a:prstGeom prst="rect">
            <a:avLst/>
          </a:prstGeom>
        </p:spPr>
      </p:pic>
      <p:pic>
        <p:nvPicPr>
          <p:cNvPr id="5" name="Picture 22">
            <a:extLst>
              <a:ext uri="{FF2B5EF4-FFF2-40B4-BE49-F238E27FC236}">
                <a16:creationId xmlns:a16="http://schemas.microsoft.com/office/drawing/2014/main" id="{B147C74E-E0FA-1221-5E21-DDE12E09CB56}"/>
              </a:ext>
            </a:extLst>
          </p:cNvPr>
          <p:cNvPicPr>
            <a:picLocks noChangeAspect="1"/>
          </p:cNvPicPr>
          <p:nvPr/>
        </p:nvPicPr>
        <p:blipFill>
          <a:blip r:embed="rId4"/>
          <a:stretch>
            <a:fillRect/>
          </a:stretch>
        </p:blipFill>
        <p:spPr>
          <a:xfrm>
            <a:off x="5104961" y="1969376"/>
            <a:ext cx="2882900" cy="1752600"/>
          </a:xfrm>
          <a:prstGeom prst="rect">
            <a:avLst/>
          </a:prstGeom>
        </p:spPr>
      </p:pic>
      <p:pic>
        <p:nvPicPr>
          <p:cNvPr id="6" name="Graphic 24">
            <a:extLst>
              <a:ext uri="{FF2B5EF4-FFF2-40B4-BE49-F238E27FC236}">
                <a16:creationId xmlns:a16="http://schemas.microsoft.com/office/drawing/2014/main" id="{8C3AB980-6CB6-1309-8852-E855B84B398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685801" y="438150"/>
            <a:ext cx="1946644" cy="990600"/>
          </a:xfrm>
          <a:prstGeom prst="rect">
            <a:avLst/>
          </a:prstGeom>
        </p:spPr>
      </p:pic>
      <p:pic>
        <p:nvPicPr>
          <p:cNvPr id="9" name="图片 8">
            <a:extLst>
              <a:ext uri="{FF2B5EF4-FFF2-40B4-BE49-F238E27FC236}">
                <a16:creationId xmlns:a16="http://schemas.microsoft.com/office/drawing/2014/main" id="{660E5DAE-F28B-95E3-74DE-C9169A170E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10" name="Rectangle 8">
            <a:extLst>
              <a:ext uri="{FF2B5EF4-FFF2-40B4-BE49-F238E27FC236}">
                <a16:creationId xmlns:a16="http://schemas.microsoft.com/office/drawing/2014/main" id="{9DA53C67-E450-5D15-540C-3AB973653FD1}"/>
              </a:ext>
            </a:extLst>
          </p:cNvPr>
          <p:cNvSpPr/>
          <p:nvPr/>
        </p:nvSpPr>
        <p:spPr>
          <a:xfrm>
            <a:off x="685800" y="1508473"/>
            <a:ext cx="3526159" cy="261610"/>
          </a:xfrm>
          <a:prstGeom prst="rect">
            <a:avLst/>
          </a:prstGeom>
          <a:noFill/>
        </p:spPr>
        <p:txBody>
          <a:bodyPr wrap="square" lIns="0" tIns="0" numCol="1" spcCol="228600" rtlCol="0" anchor="t">
            <a:spAutoFit/>
          </a:bodyPr>
          <a:lstStyle/>
          <a:p>
            <a:pPr marR="0" lvl="0" algn="l" defTabSz="914400" rtl="0" eaLnBrk="1" fontAlgn="auto" latinLnBrk="0" hangingPunct="1">
              <a:lnSpc>
                <a:spcPct val="100000"/>
              </a:lnSpc>
              <a:spcBef>
                <a:spcPts val="0"/>
              </a:spcBef>
              <a:spcAft>
                <a:spcPts val="600"/>
              </a:spcAft>
              <a:buClrTx/>
              <a:buSzPct val="85000"/>
              <a:tabLst/>
              <a:defRPr/>
            </a:pPr>
            <a:r>
              <a:rPr lang="en-US" altLang="zh-CN" sz="1400" i="1" u="sng" dirty="0">
                <a:solidFill>
                  <a:srgbClr val="FFC000"/>
                </a:solidFill>
                <a:effectLst>
                  <a:outerShdw blurRad="38100" dist="38100" dir="2700000" algn="tl">
                    <a:srgbClr val="000000">
                      <a:alpha val="43137"/>
                    </a:srgbClr>
                  </a:outerShdw>
                </a:effectLst>
                <a:latin typeface="Arial"/>
              </a:rPr>
              <a:t>https://pubs.acs.org/series/symposium</a:t>
            </a:r>
            <a:endParaRPr lang="en-US" sz="1400" i="1" u="sng" dirty="0">
              <a:solidFill>
                <a:srgbClr val="FFC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endParaRPr>
          </a:p>
        </p:txBody>
      </p:sp>
      <p:sp>
        <p:nvSpPr>
          <p:cNvPr id="11" name="Rectangle 8">
            <a:extLst>
              <a:ext uri="{FF2B5EF4-FFF2-40B4-BE49-F238E27FC236}">
                <a16:creationId xmlns:a16="http://schemas.microsoft.com/office/drawing/2014/main" id="{3934CCD0-0AF6-55BE-B3E2-5084B8650581}"/>
              </a:ext>
            </a:extLst>
          </p:cNvPr>
          <p:cNvSpPr/>
          <p:nvPr/>
        </p:nvSpPr>
        <p:spPr>
          <a:xfrm>
            <a:off x="678269" y="1969376"/>
            <a:ext cx="4181763" cy="2369880"/>
          </a:xfrm>
          <a:prstGeom prst="rect">
            <a:avLst/>
          </a:prstGeom>
          <a:noFill/>
        </p:spPr>
        <p:txBody>
          <a:bodyPr wrap="square" lIns="0" tIns="0" numCol="1" spcCol="228600" rtlCol="0" anchor="t">
            <a:spAutoFit/>
          </a:bodyPr>
          <a:lstStyle/>
          <a:p>
            <a:pPr marL="171450" marR="0" lvl="0" indent="-171450" algn="l" defTabSz="914400" rtl="0" eaLnBrk="1" fontAlgn="auto" latinLnBrk="0" hangingPunct="1">
              <a:lnSpc>
                <a:spcPct val="100000"/>
              </a:lnSpc>
              <a:spcBef>
                <a:spcPts val="0"/>
              </a:spcBef>
              <a:spcAft>
                <a:spcPts val="600"/>
              </a:spcAft>
              <a:buClrTx/>
              <a:buSzPct val="85000"/>
              <a:buFontTx/>
              <a:buBlip>
                <a:blip r:embed="rId8"/>
              </a:buBlip>
              <a:tabLst/>
              <a:defRPr/>
            </a:pPr>
            <a:r>
              <a:rPr kumimoji="0" lang="en-US" altLang="zh-CN"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ACS</a:t>
            </a:r>
            <a:r>
              <a:rPr kumimoji="0" lang="zh-CN"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 </a:t>
            </a:r>
            <a:r>
              <a:rPr kumimoji="0" lang="en-US" altLang="zh-CN"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eBooks </a:t>
            </a:r>
            <a:r>
              <a:rPr kumimoji="0" lang="zh-CN" altLang="en-US" sz="1400" b="0" i="0" u="none" strike="noStrike" kern="1200" cap="none" spc="0" normalizeH="0" baseline="0" noProof="0" dirty="0">
                <a:ln>
                  <a:noFill/>
                </a:ln>
                <a:solidFill>
                  <a:prstClr val="white"/>
                </a:solidFill>
                <a:effectLst/>
                <a:uLnTx/>
                <a:uFillTx/>
                <a:latin typeface="Arial"/>
                <a:ea typeface="+mn-ea"/>
                <a:cs typeface="+mn-cs"/>
              </a:rPr>
              <a:t>拥有超过 </a:t>
            </a:r>
            <a:r>
              <a:rPr kumimoji="0" lang="en-US" sz="1400" b="0" i="0" u="none" strike="noStrike" kern="1200" cap="none" spc="0" normalizeH="0" baseline="0" noProof="0" dirty="0">
                <a:ln>
                  <a:noFill/>
                </a:ln>
                <a:solidFill>
                  <a:prstClr val="white"/>
                </a:solidFill>
                <a:effectLst/>
                <a:uLnTx/>
                <a:uFillTx/>
                <a:latin typeface="Arial"/>
                <a:ea typeface="+mn-ea"/>
                <a:cs typeface="+mn-cs"/>
              </a:rPr>
              <a:t>1,600 </a:t>
            </a:r>
            <a:r>
              <a:rPr kumimoji="0" lang="zh-CN" altLang="en-US" sz="1400" b="0" i="0" u="none" strike="noStrike" kern="1200" cap="none" spc="0" normalizeH="0" baseline="0" noProof="0" dirty="0">
                <a:ln>
                  <a:noFill/>
                </a:ln>
                <a:solidFill>
                  <a:prstClr val="white"/>
                </a:solidFill>
                <a:effectLst/>
                <a:uLnTx/>
                <a:uFillTx/>
                <a:latin typeface="Arial"/>
                <a:ea typeface="+mn-ea"/>
                <a:cs typeface="+mn-cs"/>
              </a:rPr>
              <a:t>本专著，</a:t>
            </a:r>
            <a:r>
              <a:rPr lang="en-US" altLang="zh-CN" sz="1400" dirty="0">
                <a:solidFill>
                  <a:prstClr val="white"/>
                </a:solidFill>
                <a:latin typeface="Arial"/>
              </a:rPr>
              <a:t>37,000</a:t>
            </a:r>
            <a:r>
              <a:rPr lang="zh-CN" altLang="en-US" sz="1400" dirty="0">
                <a:solidFill>
                  <a:prstClr val="white"/>
                </a:solidFill>
                <a:latin typeface="Arial"/>
              </a:rPr>
              <a:t>个章节，正文章节都经过同行评审，每年大约新增</a:t>
            </a:r>
            <a:r>
              <a:rPr lang="en-US" altLang="zh-CN" sz="1400" dirty="0">
                <a:solidFill>
                  <a:prstClr val="white"/>
                </a:solidFill>
                <a:latin typeface="Arial"/>
              </a:rPr>
              <a:t> 30 </a:t>
            </a:r>
            <a:r>
              <a:rPr lang="zh-CN" altLang="en-US" sz="1400" dirty="0">
                <a:solidFill>
                  <a:prstClr val="white"/>
                </a:solidFill>
                <a:latin typeface="Arial"/>
              </a:rPr>
              <a:t>本新书。</a:t>
            </a:r>
            <a:endParaRPr kumimoji="0" lang="en-US" sz="1400" b="0" i="0" u="none" strike="noStrike" kern="1200" cap="none" spc="0" normalizeH="0" baseline="0" noProof="0" dirty="0">
              <a:ln>
                <a:noFill/>
              </a:ln>
              <a:solidFill>
                <a:prstClr val="white"/>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8"/>
              </a:buBlip>
              <a:tabLst/>
              <a:defRPr/>
            </a:pPr>
            <a:r>
              <a:rPr lang="zh-CN" altLang="en-US" sz="1400" dirty="0">
                <a:solidFill>
                  <a:prstClr val="white"/>
                </a:solidFill>
                <a:latin typeface="Arial"/>
              </a:rPr>
              <a:t>由化学领域顶尖学者编写的专著，包括</a:t>
            </a:r>
            <a:r>
              <a:rPr lang="en-US" altLang="zh-CN" sz="1400" dirty="0">
                <a:solidFill>
                  <a:prstClr val="white"/>
                </a:solidFill>
                <a:latin typeface="Arial"/>
              </a:rPr>
              <a:t> 40 </a:t>
            </a:r>
            <a:r>
              <a:rPr lang="zh-CN" altLang="en-US" sz="1400" dirty="0">
                <a:solidFill>
                  <a:prstClr val="white"/>
                </a:solidFill>
                <a:latin typeface="Arial"/>
              </a:rPr>
              <a:t>多名诺贝尔奖获得者。</a:t>
            </a:r>
            <a:endParaRPr kumimoji="0" lang="en-US" sz="1400" b="0" i="0" u="none" strike="noStrike" kern="1200" cap="none" spc="0" normalizeH="0" baseline="0" noProof="0" dirty="0">
              <a:ln>
                <a:noFill/>
              </a:ln>
              <a:solidFill>
                <a:prstClr val="white"/>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8"/>
              </a:buBlip>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ACS </a:t>
            </a:r>
            <a:r>
              <a:rPr kumimoji="0" lang="en-US" sz="1400" b="0" i="0" u="none" strike="noStrike" kern="1200" cap="none" spc="0" normalizeH="0" baseline="0" noProof="0" dirty="0" err="1">
                <a:ln>
                  <a:noFill/>
                </a:ln>
                <a:solidFill>
                  <a:prstClr val="white"/>
                </a:solidFill>
                <a:effectLst/>
                <a:uLnTx/>
                <a:uFillTx/>
                <a:latin typeface="Arial"/>
                <a:ea typeface="+mn-ea"/>
                <a:cs typeface="+mn-cs"/>
              </a:rPr>
              <a:t>Symposiom</a:t>
            </a:r>
            <a:r>
              <a:rPr kumimoji="0" lang="en-US" sz="1400" b="0" i="0" u="none" strike="noStrike" kern="1200" cap="none" spc="0" normalizeH="0" baseline="0" noProof="0" dirty="0">
                <a:ln>
                  <a:noFill/>
                </a:ln>
                <a:solidFill>
                  <a:prstClr val="white"/>
                </a:solidFill>
                <a:effectLst/>
                <a:uLnTx/>
                <a:uFillTx/>
                <a:latin typeface="Arial"/>
                <a:ea typeface="+mn-ea"/>
                <a:cs typeface="+mn-cs"/>
              </a:rPr>
              <a:t> Series (1974 - </a:t>
            </a:r>
            <a:r>
              <a:rPr kumimoji="0" lang="zh-CN" altLang="en-US" sz="1400" b="0" i="0" u="none" strike="noStrike" kern="1200" cap="none" spc="0" normalizeH="0" baseline="0" noProof="0" dirty="0">
                <a:ln>
                  <a:noFill/>
                </a:ln>
                <a:solidFill>
                  <a:prstClr val="white"/>
                </a:solidFill>
                <a:effectLst/>
                <a:uLnTx/>
                <a:uFillTx/>
                <a:latin typeface="Arial"/>
                <a:ea typeface="+mn-ea"/>
                <a:cs typeface="+mn-cs"/>
              </a:rPr>
              <a:t>至今</a:t>
            </a:r>
            <a:r>
              <a:rPr kumimoji="0" lang="en-US" sz="1400" b="0" i="0" u="none" strike="noStrike" kern="1200" cap="none" spc="0" normalizeH="0" baseline="0" noProof="0" dirty="0">
                <a:ln>
                  <a:noFill/>
                </a:ln>
                <a:solidFill>
                  <a:prstClr val="white"/>
                </a:solidFill>
                <a:effectLst/>
                <a:uLnTx/>
                <a:uFillTx/>
                <a:latin typeface="Arial"/>
                <a:ea typeface="+mn-ea"/>
                <a:cs typeface="+mn-cs"/>
              </a:rPr>
              <a:t>)</a:t>
            </a:r>
          </a:p>
          <a:p>
            <a:pPr marL="171450" marR="0" lvl="0" indent="-171450" algn="l" defTabSz="914400" rtl="0" eaLnBrk="1" fontAlgn="auto" latinLnBrk="0" hangingPunct="1">
              <a:lnSpc>
                <a:spcPct val="100000"/>
              </a:lnSpc>
              <a:spcBef>
                <a:spcPts val="0"/>
              </a:spcBef>
              <a:spcAft>
                <a:spcPts val="600"/>
              </a:spcAft>
              <a:buClrTx/>
              <a:buSzPct val="85000"/>
              <a:buFontTx/>
              <a:buBlip>
                <a:blip r:embed="rId8"/>
              </a:buBlip>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Advances in Chemistry (1949 - 1998)</a:t>
            </a:r>
          </a:p>
          <a:p>
            <a:pPr marL="171450" marR="0" lvl="0" indent="-171450" algn="l" defTabSz="914400" rtl="0" eaLnBrk="1" fontAlgn="auto" latinLnBrk="0" hangingPunct="1">
              <a:lnSpc>
                <a:spcPct val="100000"/>
              </a:lnSpc>
              <a:spcBef>
                <a:spcPts val="0"/>
              </a:spcBef>
              <a:spcAft>
                <a:spcPts val="600"/>
              </a:spcAft>
              <a:buClrTx/>
              <a:buSzPct val="85000"/>
              <a:buFontTx/>
              <a:buBlip>
                <a:blip r:embed="rId8"/>
              </a:buBlip>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Medicinal Chemical Reviews </a:t>
            </a:r>
            <a:r>
              <a:rPr lang="zh-CN" altLang="en-US" sz="1400" dirty="0">
                <a:solidFill>
                  <a:prstClr val="white"/>
                </a:solidFill>
                <a:latin typeface="Arial"/>
              </a:rPr>
              <a:t>系列 </a:t>
            </a:r>
            <a:r>
              <a:rPr lang="en-US" altLang="zh-CN" sz="1400" dirty="0">
                <a:solidFill>
                  <a:prstClr val="white"/>
                </a:solidFill>
                <a:latin typeface="Arial"/>
              </a:rPr>
              <a:t>(2022 - </a:t>
            </a:r>
            <a:r>
              <a:rPr lang="zh-CN" altLang="en-US" sz="1400" dirty="0">
                <a:solidFill>
                  <a:prstClr val="white"/>
                </a:solidFill>
                <a:latin typeface="Arial"/>
              </a:rPr>
              <a:t>至今</a:t>
            </a:r>
            <a:r>
              <a:rPr lang="en-US" altLang="zh-CN" sz="1400" dirty="0">
                <a:solidFill>
                  <a:prstClr val="white"/>
                </a:solidFill>
                <a:latin typeface="Arial"/>
              </a:rPr>
              <a:t>)</a:t>
            </a:r>
          </a:p>
          <a:p>
            <a:pPr marR="0" lvl="0" algn="l" defTabSz="914400" rtl="0" eaLnBrk="1" fontAlgn="auto" latinLnBrk="0" hangingPunct="1">
              <a:lnSpc>
                <a:spcPct val="100000"/>
              </a:lnSpc>
              <a:spcBef>
                <a:spcPts val="0"/>
              </a:spcBef>
              <a:spcAft>
                <a:spcPts val="600"/>
              </a:spcAft>
              <a:buClrTx/>
              <a:buSzPct val="85000"/>
              <a:tabLst/>
              <a:defRPr/>
            </a:pPr>
            <a:r>
              <a:rPr lang="en-US" altLang="zh-CN" sz="1400" dirty="0">
                <a:solidFill>
                  <a:prstClr val="white"/>
                </a:solidFill>
                <a:latin typeface="Arial"/>
              </a:rPr>
              <a:t>    ACS</a:t>
            </a:r>
            <a:r>
              <a:rPr lang="zh-CN" altLang="en-US" sz="1400" dirty="0">
                <a:solidFill>
                  <a:prstClr val="white"/>
                </a:solidFill>
                <a:latin typeface="Arial"/>
              </a:rPr>
              <a:t>药化部门出品的制药行业年鉴</a:t>
            </a:r>
            <a:endParaRPr kumimoji="0" lang="en-US" sz="14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8046228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13">
            <a:extLst>
              <a:ext uri="{FF2B5EF4-FFF2-40B4-BE49-F238E27FC236}">
                <a16:creationId xmlns:a16="http://schemas.microsoft.com/office/drawing/2014/main" id="{25345AA6-7B71-5879-D323-71A6CED8C8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5143500"/>
          </a:xfrm>
          <a:prstGeom prst="rect">
            <a:avLst/>
          </a:prstGeom>
        </p:spPr>
      </p:pic>
      <p:pic>
        <p:nvPicPr>
          <p:cNvPr id="5" name="Picture 11">
            <a:extLst>
              <a:ext uri="{FF2B5EF4-FFF2-40B4-BE49-F238E27FC236}">
                <a16:creationId xmlns:a16="http://schemas.microsoft.com/office/drawing/2014/main" id="{0ABEFFA3-FCD4-77BC-B31B-9D1DB94972AC}"/>
              </a:ext>
            </a:extLst>
          </p:cNvPr>
          <p:cNvPicPr>
            <a:picLocks noChangeAspect="1"/>
          </p:cNvPicPr>
          <p:nvPr/>
        </p:nvPicPr>
        <p:blipFill>
          <a:blip r:embed="rId4"/>
          <a:stretch>
            <a:fillRect/>
          </a:stretch>
        </p:blipFill>
        <p:spPr>
          <a:xfrm>
            <a:off x="678269" y="532896"/>
            <a:ext cx="1112679" cy="903585"/>
          </a:xfrm>
          <a:prstGeom prst="rect">
            <a:avLst/>
          </a:prstGeom>
        </p:spPr>
      </p:pic>
      <p:pic>
        <p:nvPicPr>
          <p:cNvPr id="9" name="图片 8">
            <a:extLst>
              <a:ext uri="{FF2B5EF4-FFF2-40B4-BE49-F238E27FC236}">
                <a16:creationId xmlns:a16="http://schemas.microsoft.com/office/drawing/2014/main" id="{11FE8EF8-A512-6E1E-F438-CEC04848C2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138" y="4634131"/>
            <a:ext cx="1584918" cy="270194"/>
          </a:xfrm>
          <a:prstGeom prst="rect">
            <a:avLst/>
          </a:prstGeom>
        </p:spPr>
      </p:pic>
      <p:sp>
        <p:nvSpPr>
          <p:cNvPr id="6" name="Rectangle 10">
            <a:extLst>
              <a:ext uri="{FF2B5EF4-FFF2-40B4-BE49-F238E27FC236}">
                <a16:creationId xmlns:a16="http://schemas.microsoft.com/office/drawing/2014/main" id="{F880942B-9545-8DDF-D41F-BB0F49D1E572}"/>
              </a:ext>
            </a:extLst>
          </p:cNvPr>
          <p:cNvSpPr/>
          <p:nvPr/>
        </p:nvSpPr>
        <p:spPr>
          <a:xfrm>
            <a:off x="678269" y="1969376"/>
            <a:ext cx="3389675" cy="2431435"/>
          </a:xfrm>
          <a:prstGeom prst="rect">
            <a:avLst/>
          </a:prstGeom>
          <a:noFill/>
        </p:spPr>
        <p:txBody>
          <a:bodyPr wrap="square" lIns="0" tIns="0" numCol="1" spcCol="228600" rtlCol="0" anchor="t">
            <a:spAutoFit/>
          </a:bodyPr>
          <a:lstStyle/>
          <a:p>
            <a:pPr marL="285750" marR="0" lvl="0" indent="-285750" algn="l" defTabSz="914400" rtl="0" eaLnBrk="1" fontAlgn="auto" latinLnBrk="0" hangingPunct="1">
              <a:lnSpc>
                <a:spcPct val="100000"/>
              </a:lnSpc>
              <a:spcBef>
                <a:spcPts val="0"/>
              </a:spcBef>
              <a:spcAft>
                <a:spcPts val="600"/>
              </a:spcAft>
              <a:buClr>
                <a:srgbClr val="00B0F0"/>
              </a:buClr>
              <a:buSzPct val="100000"/>
              <a:buFont typeface="Wingdings" panose="05000000000000000000" pitchFamily="2" charset="2"/>
              <a:buChar char="n"/>
              <a:tabLst/>
              <a:defRPr/>
            </a:pPr>
            <a:r>
              <a:rPr kumimoji="0" lang="en-US" altLang="zh-CN" sz="1400" b="1" i="0" u="none" strike="noStrike" kern="1200" cap="none" spc="0" normalizeH="0" baseline="0" noProof="0" dirty="0">
                <a:ln>
                  <a:noFill/>
                </a:ln>
                <a:solidFill>
                  <a:prstClr val="white"/>
                </a:solidFill>
                <a:uLnTx/>
                <a:uFillTx/>
                <a:latin typeface="Arial"/>
                <a:ea typeface="+mn-ea"/>
                <a:cs typeface="+mn-cs"/>
              </a:rPr>
              <a:t>ACS In Focus </a:t>
            </a:r>
            <a:r>
              <a:rPr kumimoji="0" lang="zh-CN" altLang="en-US" sz="1400" i="0" u="none" strike="noStrike" kern="1200" cap="none" spc="0" normalizeH="0" baseline="0" noProof="0" dirty="0">
                <a:ln>
                  <a:noFill/>
                </a:ln>
                <a:solidFill>
                  <a:prstClr val="white"/>
                </a:solidFill>
                <a:uLnTx/>
                <a:uFillTx/>
                <a:latin typeface="Arial"/>
                <a:ea typeface="+mn-ea"/>
                <a:cs typeface="+mn-cs"/>
              </a:rPr>
              <a:t>系列电子书是快速掌握最新课题的首选读物</a:t>
            </a:r>
            <a:r>
              <a:rPr lang="zh-CN" altLang="en-US" sz="1400" dirty="0" smtClean="0">
                <a:solidFill>
                  <a:prstClr val="white"/>
                </a:solidFill>
                <a:latin typeface="Arial"/>
              </a:rPr>
              <a:t>，目前</a:t>
            </a:r>
            <a:r>
              <a:rPr lang="zh-CN" altLang="en-US" sz="1400" dirty="0" smtClean="0">
                <a:solidFill>
                  <a:prstClr val="white"/>
                </a:solidFill>
                <a:latin typeface="Arial"/>
              </a:rPr>
              <a:t>已上线</a:t>
            </a:r>
            <a:r>
              <a:rPr kumimoji="0" lang="en-US" altLang="zh-CN" sz="1400" i="0" u="none" strike="noStrike" kern="1200" cap="none" spc="0" normalizeH="0" baseline="0" noProof="0" dirty="0" smtClean="0">
                <a:ln>
                  <a:noFill/>
                </a:ln>
                <a:solidFill>
                  <a:prstClr val="white"/>
                </a:solidFill>
                <a:uLnTx/>
                <a:uFillTx/>
                <a:latin typeface="Arial"/>
                <a:ea typeface="+mn-ea"/>
                <a:cs typeface="+mn-cs"/>
              </a:rPr>
              <a:t>70</a:t>
            </a:r>
            <a:r>
              <a:rPr kumimoji="0" lang="zh-CN" altLang="en-US" sz="1400" i="0" u="none" strike="noStrike" kern="1200" cap="none" spc="0" normalizeH="0" baseline="0" noProof="0" dirty="0" smtClean="0">
                <a:ln>
                  <a:noFill/>
                </a:ln>
                <a:solidFill>
                  <a:prstClr val="white"/>
                </a:solidFill>
                <a:uLnTx/>
                <a:uFillTx/>
                <a:latin typeface="Arial"/>
                <a:ea typeface="+mn-ea"/>
                <a:cs typeface="+mn-cs"/>
              </a:rPr>
              <a:t>多本</a:t>
            </a:r>
            <a:r>
              <a:rPr kumimoji="0" lang="zh-CN" altLang="en-US" sz="1400" i="0" u="none" strike="noStrike" kern="1200" cap="none" spc="0" normalizeH="0" baseline="0" noProof="0" dirty="0">
                <a:ln>
                  <a:noFill/>
                </a:ln>
                <a:solidFill>
                  <a:prstClr val="white"/>
                </a:solidFill>
                <a:uLnTx/>
                <a:uFillTx/>
                <a:latin typeface="Arial"/>
                <a:ea typeface="+mn-ea"/>
                <a:cs typeface="+mn-cs"/>
              </a:rPr>
              <a:t>。</a:t>
            </a:r>
            <a:endParaRPr kumimoji="0" lang="en-US" sz="1400" i="0" u="none" strike="noStrike" kern="1200" cap="none" spc="0" normalizeH="0" baseline="0" noProof="0" dirty="0">
              <a:ln>
                <a:noFill/>
              </a:ln>
              <a:solidFill>
                <a:prstClr val="white"/>
              </a:solidFill>
              <a:uLnTx/>
              <a:uFillTx/>
              <a:latin typeface="Arial"/>
              <a:ea typeface="+mn-ea"/>
              <a:cs typeface="+mn-cs"/>
            </a:endParaRPr>
          </a:p>
          <a:p>
            <a:pPr marL="285750" indent="-285750">
              <a:spcAft>
                <a:spcPts val="600"/>
              </a:spcAft>
              <a:buClr>
                <a:srgbClr val="00B0F0"/>
              </a:buClr>
              <a:buSzPct val="100000"/>
              <a:buFont typeface="Wingdings" panose="05000000000000000000" pitchFamily="2" charset="2"/>
              <a:buChar char="n"/>
              <a:defRPr/>
            </a:pPr>
            <a:r>
              <a:rPr kumimoji="0" lang="zh-CN" altLang="en-US" sz="1400" i="0" u="none" strike="noStrike" kern="1200" cap="none" spc="0" normalizeH="0" baseline="0" noProof="0" dirty="0">
                <a:ln>
                  <a:noFill/>
                </a:ln>
                <a:solidFill>
                  <a:prstClr val="white"/>
                </a:solidFill>
                <a:uLnTx/>
                <a:uFillTx/>
                <a:latin typeface="Arial"/>
                <a:ea typeface="+mn-ea"/>
                <a:cs typeface="+mn-cs"/>
              </a:rPr>
              <a:t>采用浅显易懂的语言，介绍最前沿的新兴科学话题，</a:t>
            </a:r>
            <a:r>
              <a:rPr lang="zh-CN" altLang="en-US" sz="1400" dirty="0">
                <a:solidFill>
                  <a:prstClr val="white"/>
                </a:solidFill>
                <a:latin typeface="Arial"/>
              </a:rPr>
              <a:t>篇幅精炼，</a:t>
            </a:r>
            <a:r>
              <a:rPr kumimoji="0" lang="zh-CN" altLang="en-US" sz="1400" i="0" u="none" strike="noStrike" kern="1200" cap="none" spc="0" normalizeH="0" baseline="0" noProof="0" dirty="0">
                <a:ln>
                  <a:noFill/>
                </a:ln>
                <a:solidFill>
                  <a:prstClr val="white"/>
                </a:solidFill>
                <a:uLnTx/>
                <a:uFillTx/>
                <a:latin typeface="Arial"/>
                <a:ea typeface="+mn-ea"/>
                <a:cs typeface="+mn-cs"/>
              </a:rPr>
              <a:t>可在 </a:t>
            </a:r>
            <a:r>
              <a:rPr kumimoji="0" lang="en-US" altLang="zh-CN" sz="1400" i="0" u="none" strike="noStrike" kern="1200" cap="none" spc="0" normalizeH="0" baseline="0" noProof="0" dirty="0">
                <a:ln>
                  <a:noFill/>
                </a:ln>
                <a:solidFill>
                  <a:prstClr val="white"/>
                </a:solidFill>
                <a:uLnTx/>
                <a:uFillTx/>
                <a:latin typeface="Arial"/>
                <a:ea typeface="+mn-ea"/>
                <a:cs typeface="+mn-cs"/>
              </a:rPr>
              <a:t>4 </a:t>
            </a:r>
            <a:r>
              <a:rPr lang="en-US" altLang="zh-CN" sz="1400" dirty="0">
                <a:solidFill>
                  <a:prstClr val="white"/>
                </a:solidFill>
                <a:latin typeface="Arial"/>
              </a:rPr>
              <a:t>-</a:t>
            </a:r>
            <a:r>
              <a:rPr lang="zh-CN" altLang="en-US" sz="1400" dirty="0">
                <a:solidFill>
                  <a:prstClr val="white"/>
                </a:solidFill>
                <a:latin typeface="Arial"/>
              </a:rPr>
              <a:t> </a:t>
            </a:r>
            <a:r>
              <a:rPr kumimoji="0" lang="en-US" altLang="zh-CN" sz="1400" i="0" u="none" strike="noStrike" kern="1200" cap="none" spc="0" normalizeH="0" baseline="0" noProof="0" dirty="0">
                <a:ln>
                  <a:noFill/>
                </a:ln>
                <a:solidFill>
                  <a:prstClr val="white"/>
                </a:solidFill>
                <a:uLnTx/>
                <a:uFillTx/>
                <a:latin typeface="Arial"/>
                <a:ea typeface="+mn-ea"/>
                <a:cs typeface="+mn-cs"/>
              </a:rPr>
              <a:t>6 </a:t>
            </a:r>
            <a:r>
              <a:rPr kumimoji="0" lang="zh-CN" altLang="en-US" sz="1400" i="0" u="none" strike="noStrike" kern="1200" cap="none" spc="0" normalizeH="0" baseline="0" noProof="0" dirty="0">
                <a:ln>
                  <a:noFill/>
                </a:ln>
                <a:solidFill>
                  <a:prstClr val="white"/>
                </a:solidFill>
                <a:uLnTx/>
                <a:uFillTx/>
                <a:latin typeface="Arial"/>
                <a:ea typeface="+mn-ea"/>
                <a:cs typeface="+mn-cs"/>
              </a:rPr>
              <a:t>小时内读完。</a:t>
            </a:r>
            <a:endParaRPr kumimoji="0" lang="en-US" sz="1400" i="0" u="none" strike="noStrike" kern="1200" cap="none" spc="0" normalizeH="0" baseline="0" noProof="0" dirty="0">
              <a:ln>
                <a:noFill/>
              </a:ln>
              <a:solidFill>
                <a:prstClr val="white"/>
              </a:solidFill>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600"/>
              </a:spcAft>
              <a:buClr>
                <a:srgbClr val="00B0F0"/>
              </a:buClr>
              <a:buSzPct val="100000"/>
              <a:buFont typeface="Wingdings" panose="05000000000000000000" pitchFamily="2" charset="2"/>
              <a:buChar char="n"/>
              <a:tabLst/>
              <a:defRPr/>
            </a:pPr>
            <a:r>
              <a:rPr kumimoji="0" lang="zh-CN" altLang="en-US" sz="1400" i="0" u="none" strike="noStrike" kern="1200" cap="none" spc="0" normalizeH="0" baseline="0" noProof="0" dirty="0">
                <a:ln>
                  <a:noFill/>
                </a:ln>
                <a:solidFill>
                  <a:prstClr val="white"/>
                </a:solidFill>
                <a:uLnTx/>
                <a:uFillTx/>
                <a:latin typeface="Arial"/>
                <a:ea typeface="+mn-ea"/>
                <a:cs typeface="+mn-cs"/>
              </a:rPr>
              <a:t>填补学生从课堂到期刊文献之间的学习资料空缺。</a:t>
            </a:r>
            <a:endParaRPr kumimoji="0" lang="en-US" sz="1400" i="0" u="none" strike="noStrike" kern="1200" cap="none" spc="0" normalizeH="0" baseline="0" noProof="0" dirty="0">
              <a:ln>
                <a:noFill/>
              </a:ln>
              <a:solidFill>
                <a:prstClr val="white"/>
              </a:solidFill>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600"/>
              </a:spcAft>
              <a:buClr>
                <a:srgbClr val="00B0F0"/>
              </a:buClr>
              <a:buSzPct val="100000"/>
              <a:buFont typeface="Wingdings" panose="05000000000000000000" pitchFamily="2" charset="2"/>
              <a:buChar char="n"/>
              <a:tabLst/>
              <a:defRPr/>
            </a:pPr>
            <a:r>
              <a:rPr kumimoji="0" lang="zh-CN" altLang="en-US" sz="1400" i="0" u="none" strike="noStrike" kern="1200" cap="none" spc="0" normalizeH="0" baseline="0" noProof="0" dirty="0">
                <a:ln>
                  <a:noFill/>
                </a:ln>
                <a:solidFill>
                  <a:prstClr val="white"/>
                </a:solidFill>
                <a:uLnTx/>
                <a:uFillTx/>
                <a:latin typeface="Arial"/>
                <a:ea typeface="+mn-ea"/>
                <a:cs typeface="+mn-cs"/>
              </a:rPr>
              <a:t>丰富的在线阅读功能：弹出式术语表、视频采访、动画等。</a:t>
            </a:r>
            <a:endParaRPr kumimoji="0" lang="en-US" sz="1400" i="0" u="none" strike="noStrike" kern="1200" cap="none" spc="0" normalizeH="0" baseline="0" noProof="0" dirty="0">
              <a:ln>
                <a:noFill/>
              </a:ln>
              <a:solidFill>
                <a:prstClr val="white"/>
              </a:solidFill>
              <a:uLnTx/>
              <a:uFillTx/>
              <a:latin typeface="Arial"/>
              <a:ea typeface="+mn-ea"/>
              <a:cs typeface="+mn-cs"/>
            </a:endParaRPr>
          </a:p>
        </p:txBody>
      </p:sp>
      <p:sp>
        <p:nvSpPr>
          <p:cNvPr id="10" name="Rectangle 8">
            <a:extLst>
              <a:ext uri="{FF2B5EF4-FFF2-40B4-BE49-F238E27FC236}">
                <a16:creationId xmlns:a16="http://schemas.microsoft.com/office/drawing/2014/main" id="{7B6B4567-0DB0-45C4-C695-B7460E559A51}"/>
              </a:ext>
            </a:extLst>
          </p:cNvPr>
          <p:cNvSpPr/>
          <p:nvPr/>
        </p:nvSpPr>
        <p:spPr>
          <a:xfrm>
            <a:off x="685800" y="1508473"/>
            <a:ext cx="3094111" cy="261610"/>
          </a:xfrm>
          <a:prstGeom prst="rect">
            <a:avLst/>
          </a:prstGeom>
          <a:noFill/>
        </p:spPr>
        <p:txBody>
          <a:bodyPr wrap="square" lIns="0" tIns="0" numCol="1" spcCol="228600" rtlCol="0" anchor="t">
            <a:spAutoFit/>
          </a:bodyPr>
          <a:lstStyle/>
          <a:p>
            <a:pPr marR="0" lvl="0" algn="l" defTabSz="914400" rtl="0" eaLnBrk="1" fontAlgn="auto" latinLnBrk="0" hangingPunct="1">
              <a:lnSpc>
                <a:spcPct val="100000"/>
              </a:lnSpc>
              <a:spcBef>
                <a:spcPts val="0"/>
              </a:spcBef>
              <a:spcAft>
                <a:spcPts val="600"/>
              </a:spcAft>
              <a:buClrTx/>
              <a:buSzPct val="85000"/>
              <a:tabLst/>
              <a:defRPr/>
            </a:pPr>
            <a:r>
              <a:rPr lang="en-US" altLang="zh-CN" sz="1400" i="1" u="sng" dirty="0">
                <a:solidFill>
                  <a:srgbClr val="FFC000"/>
                </a:solidFill>
                <a:latin typeface="Arial"/>
              </a:rPr>
              <a:t>https://pubs.acs.org/series/infocus</a:t>
            </a:r>
            <a:endParaRPr lang="en-US" sz="1400" i="1" u="sng" dirty="0">
              <a:solidFill>
                <a:srgbClr val="FFC000"/>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99208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A5B82D-0563-674F-8A25-19B37A1BED4B}"/>
              </a:ext>
            </a:extLst>
          </p:cNvPr>
          <p:cNvPicPr>
            <a:picLocks noChangeAspect="1"/>
          </p:cNvPicPr>
          <p:nvPr/>
        </p:nvPicPr>
        <p:blipFill rotWithShape="1">
          <a:blip r:embed="rId3">
            <a:extLst>
              <a:ext uri="{28A0092B-C50C-407E-A947-70E740481C1C}">
                <a14:useLocalDpi xmlns:a14="http://schemas.microsoft.com/office/drawing/2010/main" val="0"/>
              </a:ext>
            </a:extLst>
          </a:blip>
          <a:srcRect t="3167" b="9797"/>
          <a:stretch/>
        </p:blipFill>
        <p:spPr>
          <a:xfrm>
            <a:off x="0" y="0"/>
            <a:ext cx="9144000" cy="4476746"/>
          </a:xfrm>
          <a:prstGeom prst="rect">
            <a:avLst/>
          </a:prstGeom>
        </p:spPr>
      </p:pic>
      <p:pic>
        <p:nvPicPr>
          <p:cNvPr id="6" name="Picture 9">
            <a:extLst>
              <a:ext uri="{FF2B5EF4-FFF2-40B4-BE49-F238E27FC236}">
                <a16:creationId xmlns:a16="http://schemas.microsoft.com/office/drawing/2014/main" id="{9215B065-9B41-89FB-B527-3DA1EBA1CBF9}"/>
              </a:ext>
            </a:extLst>
          </p:cNvPr>
          <p:cNvPicPr>
            <a:picLocks noChangeAspect="1"/>
          </p:cNvPicPr>
          <p:nvPr/>
        </p:nvPicPr>
        <p:blipFill>
          <a:blip r:embed="rId4"/>
          <a:stretch>
            <a:fillRect/>
          </a:stretch>
        </p:blipFill>
        <p:spPr>
          <a:xfrm>
            <a:off x="685801" y="483518"/>
            <a:ext cx="1653951" cy="895491"/>
          </a:xfrm>
          <a:prstGeom prst="rect">
            <a:avLst/>
          </a:prstGeom>
        </p:spPr>
      </p:pic>
      <p:sp>
        <p:nvSpPr>
          <p:cNvPr id="7" name="Rectangle 8">
            <a:extLst>
              <a:ext uri="{FF2B5EF4-FFF2-40B4-BE49-F238E27FC236}">
                <a16:creationId xmlns:a16="http://schemas.microsoft.com/office/drawing/2014/main" id="{85E33B98-F2C2-F4D2-8A0C-FF4B18A1A030}"/>
              </a:ext>
            </a:extLst>
          </p:cNvPr>
          <p:cNvSpPr/>
          <p:nvPr/>
        </p:nvSpPr>
        <p:spPr>
          <a:xfrm>
            <a:off x="690498" y="1969376"/>
            <a:ext cx="3737486" cy="1708160"/>
          </a:xfrm>
          <a:prstGeom prst="rect">
            <a:avLst/>
          </a:prstGeom>
          <a:noFill/>
        </p:spPr>
        <p:txBody>
          <a:bodyPr wrap="square" lIns="0" tIns="0" numCol="1" spcCol="228600" rtlCol="0" anchor="t">
            <a:spAutoFit/>
          </a:bodyPr>
          <a:lstStyle/>
          <a:p>
            <a:pPr marL="171450" marR="0" lvl="0" indent="-171450" algn="l" defTabSz="914400" rtl="0" eaLnBrk="1" fontAlgn="auto" latinLnBrk="0" hangingPunct="1">
              <a:lnSpc>
                <a:spcPct val="100000"/>
              </a:lnSpc>
              <a:spcBef>
                <a:spcPts val="0"/>
              </a:spcBef>
              <a:spcAft>
                <a:spcPts val="600"/>
              </a:spcAft>
              <a:buClrTx/>
              <a:buSzPct val="85000"/>
              <a:buFontTx/>
              <a:buBlip>
                <a:blip r:embed="rId5"/>
              </a:buBlip>
              <a:tabLst/>
              <a:defRPr/>
            </a:pPr>
            <a:r>
              <a:rPr kumimoji="0" lang="en-US" altLang="zh-CN" sz="1400" b="1" i="0" u="none" strike="noStrike" kern="1200" cap="none" spc="0" normalizeH="0" baseline="0" noProof="0" dirty="0">
                <a:ln>
                  <a:noFill/>
                </a:ln>
                <a:solidFill>
                  <a:prstClr val="black"/>
                </a:solidFill>
                <a:effectLst/>
                <a:uLnTx/>
                <a:uFillTx/>
                <a:latin typeface="Arial"/>
                <a:ea typeface="+mn-ea"/>
                <a:cs typeface="+mn-cs"/>
              </a:rPr>
              <a:t>A</a:t>
            </a:r>
            <a:r>
              <a:rPr kumimoji="0" lang="en-US" sz="1400" b="1" i="0" u="none" strike="noStrike" kern="1200" cap="none" spc="0" normalizeH="0" baseline="0" noProof="0" dirty="0">
                <a:ln>
                  <a:noFill/>
                </a:ln>
                <a:solidFill>
                  <a:prstClr val="black"/>
                </a:solidFill>
                <a:effectLst/>
                <a:uLnTx/>
                <a:uFillTx/>
                <a:latin typeface="Arial"/>
                <a:ea typeface="+mn-ea"/>
                <a:cs typeface="+mn-cs"/>
              </a:rPr>
              <a:t>CS Guide to Scholarly Communication </a:t>
            </a:r>
            <a:r>
              <a:rPr kumimoji="0" lang="zh-CN" alt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学术交流指南是一本在线参考工具书，旨在为学生、研究人员、教育工作者和图书馆员提供掌握学术交流所需的指导与建议。</a:t>
            </a:r>
            <a:endParaRPr kumimoji="0" 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5"/>
              </a:buBlip>
              <a:tabLst/>
              <a:defRPr/>
            </a:pPr>
            <a:r>
              <a:rPr lang="zh-CN" altLang="en-US" sz="1400" dirty="0">
                <a:solidFill>
                  <a:prstClr val="black"/>
                </a:solidFill>
                <a:latin typeface="宋体" panose="02010600030101010101" pitchFamily="2" charset="-122"/>
                <a:ea typeface="宋体" panose="02010600030101010101" pitchFamily="2" charset="-122"/>
              </a:rPr>
              <a:t>适用于广泛的学科领域，蕴含生动的多媒体资源和科技论文写作的指导。</a:t>
            </a:r>
            <a:endParaRPr lang="en-US" sz="1400" dirty="0">
              <a:solidFill>
                <a:prstClr val="black"/>
              </a:solidFill>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5"/>
              </a:buBlip>
              <a:tabLst/>
              <a:defRPr/>
            </a:pPr>
            <a:r>
              <a:rPr kumimoji="0" lang="zh-CN" altLang="en-US" sz="14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适用人群：本科生，研究生，教师。</a:t>
            </a:r>
            <a:endParaRPr kumimoji="0" lang="en-US" sz="14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endParaRPr>
          </a:p>
        </p:txBody>
      </p:sp>
      <p:pic>
        <p:nvPicPr>
          <p:cNvPr id="4" name="图片 3">
            <a:extLst>
              <a:ext uri="{FF2B5EF4-FFF2-40B4-BE49-F238E27FC236}">
                <a16:creationId xmlns:a16="http://schemas.microsoft.com/office/drawing/2014/main" id="{26690E0C-CE75-FE7A-E377-F5C09C08CE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0032" y="1486092"/>
            <a:ext cx="3168352" cy="2191444"/>
          </a:xfrm>
          <a:prstGeom prst="rect">
            <a:avLst/>
          </a:prstGeom>
        </p:spPr>
      </p:pic>
      <p:sp>
        <p:nvSpPr>
          <p:cNvPr id="12" name="Rectangle 8">
            <a:extLst>
              <a:ext uri="{FF2B5EF4-FFF2-40B4-BE49-F238E27FC236}">
                <a16:creationId xmlns:a16="http://schemas.microsoft.com/office/drawing/2014/main" id="{6E3EC791-43E3-8870-C0B6-6C30462935B5}"/>
              </a:ext>
            </a:extLst>
          </p:cNvPr>
          <p:cNvSpPr/>
          <p:nvPr/>
        </p:nvSpPr>
        <p:spPr>
          <a:xfrm>
            <a:off x="685800" y="1508473"/>
            <a:ext cx="3382143" cy="261610"/>
          </a:xfrm>
          <a:prstGeom prst="rect">
            <a:avLst/>
          </a:prstGeom>
          <a:noFill/>
        </p:spPr>
        <p:txBody>
          <a:bodyPr wrap="square" lIns="0" tIns="0" numCol="1" spcCol="228600" rtlCol="0" anchor="t">
            <a:spAutoFit/>
          </a:bodyPr>
          <a:lstStyle/>
          <a:p>
            <a:pPr marR="0" lvl="0" algn="l" defTabSz="914400" rtl="0" eaLnBrk="1" fontAlgn="auto" latinLnBrk="0" hangingPunct="1">
              <a:lnSpc>
                <a:spcPct val="100000"/>
              </a:lnSpc>
              <a:spcBef>
                <a:spcPts val="0"/>
              </a:spcBef>
              <a:spcAft>
                <a:spcPts val="600"/>
              </a:spcAft>
              <a:buClrTx/>
              <a:buSzPct val="85000"/>
              <a:tabLst/>
              <a:defRPr/>
            </a:pPr>
            <a:r>
              <a:rPr lang="en-US" altLang="zh-CN" sz="1400" i="1" u="sng" dirty="0">
                <a:solidFill>
                  <a:schemeClr val="accent1"/>
                </a:solidFill>
                <a:latin typeface="Arial"/>
              </a:rPr>
              <a:t>https://doi.org/10.1021/acsguide</a:t>
            </a:r>
            <a:endParaRPr lang="en-US" sz="1400" i="1" u="sng" dirty="0">
              <a:solidFill>
                <a:schemeClr val="accent1"/>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1646304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60E6AAA-342D-1743-B9E2-F1C46B1D2E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2080" y="563585"/>
            <a:ext cx="3147586" cy="3277719"/>
          </a:xfrm>
          <a:prstGeom prst="rect">
            <a:avLst/>
          </a:prstGeom>
        </p:spPr>
      </p:pic>
      <p:pic>
        <p:nvPicPr>
          <p:cNvPr id="23" name="Graphic 29">
            <a:extLst>
              <a:ext uri="{FF2B5EF4-FFF2-40B4-BE49-F238E27FC236}">
                <a16:creationId xmlns:a16="http://schemas.microsoft.com/office/drawing/2014/main" id="{6076C380-BADD-DF17-DFC3-B329BA4D51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611560" y="556050"/>
            <a:ext cx="2494349" cy="546100"/>
          </a:xfrm>
          <a:prstGeom prst="rect">
            <a:avLst/>
          </a:prstGeom>
        </p:spPr>
      </p:pic>
      <p:sp>
        <p:nvSpPr>
          <p:cNvPr id="7" name="Rectangle 8">
            <a:extLst>
              <a:ext uri="{FF2B5EF4-FFF2-40B4-BE49-F238E27FC236}">
                <a16:creationId xmlns:a16="http://schemas.microsoft.com/office/drawing/2014/main" id="{268BEFCC-E962-7B71-71BE-326D1B39653A}"/>
              </a:ext>
            </a:extLst>
          </p:cNvPr>
          <p:cNvSpPr/>
          <p:nvPr/>
        </p:nvSpPr>
        <p:spPr>
          <a:xfrm>
            <a:off x="681588" y="1194072"/>
            <a:ext cx="4754508" cy="261610"/>
          </a:xfrm>
          <a:prstGeom prst="rect">
            <a:avLst/>
          </a:prstGeom>
          <a:noFill/>
        </p:spPr>
        <p:txBody>
          <a:bodyPr wrap="square" lIns="0" tIns="0" numCol="1" spcCol="228600" rtlCol="0" anchor="t">
            <a:spAutoFit/>
          </a:bodyPr>
          <a:lstStyle/>
          <a:p>
            <a:pPr marR="0" lvl="0" algn="l" defTabSz="914400" rtl="0" eaLnBrk="1" fontAlgn="auto" latinLnBrk="0" hangingPunct="1">
              <a:lnSpc>
                <a:spcPct val="100000"/>
              </a:lnSpc>
              <a:spcBef>
                <a:spcPts val="0"/>
              </a:spcBef>
              <a:spcAft>
                <a:spcPts val="600"/>
              </a:spcAft>
              <a:buClrTx/>
              <a:buSzPct val="85000"/>
              <a:tabLst/>
              <a:defRPr/>
            </a:pPr>
            <a:r>
              <a:rPr lang="en-US" altLang="zh-CN" sz="1400" i="1" u="sng" dirty="0">
                <a:solidFill>
                  <a:schemeClr val="accent1"/>
                </a:solidFill>
                <a:latin typeface="Arial"/>
              </a:rPr>
              <a:t>https://pubs.acs.org/doi/book/10.1021/acsreagents</a:t>
            </a:r>
            <a:endParaRPr lang="en-US" sz="1400" i="1" u="sng" dirty="0">
              <a:solidFill>
                <a:schemeClr val="accent1"/>
              </a:solidFill>
              <a:latin typeface="宋体" panose="02010600030101010101" pitchFamily="2" charset="-122"/>
              <a:ea typeface="宋体" panose="02010600030101010101" pitchFamily="2" charset="-122"/>
            </a:endParaRPr>
          </a:p>
        </p:txBody>
      </p:sp>
      <p:sp>
        <p:nvSpPr>
          <p:cNvPr id="24" name="Rectangle 9">
            <a:extLst>
              <a:ext uri="{FF2B5EF4-FFF2-40B4-BE49-F238E27FC236}">
                <a16:creationId xmlns:a16="http://schemas.microsoft.com/office/drawing/2014/main" id="{D3A44DB5-4482-B0AC-6523-5ADA027D8ADD}"/>
              </a:ext>
            </a:extLst>
          </p:cNvPr>
          <p:cNvSpPr/>
          <p:nvPr/>
        </p:nvSpPr>
        <p:spPr>
          <a:xfrm>
            <a:off x="681588" y="1635646"/>
            <a:ext cx="4466476" cy="1862048"/>
          </a:xfrm>
          <a:prstGeom prst="rect">
            <a:avLst/>
          </a:prstGeom>
          <a:noFill/>
        </p:spPr>
        <p:txBody>
          <a:bodyPr wrap="square" lIns="0" tIns="0" numCol="1" spcCol="228600" rtlCol="0" anchor="t">
            <a:spAutoFit/>
          </a:bodyPr>
          <a:lstStyle/>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ACS Reagent Chemicals </a:t>
            </a:r>
            <a:r>
              <a:rPr lang="zh-CN" altLang="en-US" sz="1400" dirty="0">
                <a:solidFill>
                  <a:prstClr val="black"/>
                </a:solidFill>
                <a:latin typeface="宋体" panose="02010600030101010101" pitchFamily="2" charset="-122"/>
                <a:ea typeface="宋体" panose="02010600030101010101" pitchFamily="2" charset="-122"/>
              </a:rPr>
              <a:t>是一份权威的化学品试剂标准手册。</a:t>
            </a:r>
            <a:endParaRPr kumimoji="0" 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lang="zh-CN" altLang="en-US" sz="1400" dirty="0">
                <a:solidFill>
                  <a:prstClr val="black"/>
                </a:solidFill>
                <a:latin typeface="宋体" panose="02010600030101010101" pitchFamily="2" charset="-122"/>
                <a:ea typeface="宋体" panose="02010600030101010101" pitchFamily="2" charset="-122"/>
              </a:rPr>
              <a:t>已为</a:t>
            </a:r>
            <a:r>
              <a:rPr lang="en-US" altLang="zh-CN" sz="1400" dirty="0">
                <a:solidFill>
                  <a:prstClr val="black"/>
                </a:solidFill>
                <a:ea typeface="宋体" panose="02010600030101010101" pitchFamily="2" charset="-122"/>
              </a:rPr>
              <a:t>500</a:t>
            </a:r>
            <a:r>
              <a:rPr lang="zh-CN" altLang="en-US" sz="1400" dirty="0">
                <a:solidFill>
                  <a:prstClr val="black"/>
                </a:solidFill>
                <a:latin typeface="宋体" panose="02010600030101010101" pitchFamily="2" charset="-122"/>
                <a:ea typeface="宋体" panose="02010600030101010101" pitchFamily="2" charset="-122"/>
              </a:rPr>
              <a:t>多种常用的化学品提供最高级别的纯度标准。</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kumimoji="0" lang="zh-CN" alt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提供符合本标准的化学品理化性质，详细的规格参数以及相应的测试方法。</a:t>
            </a:r>
            <a:endParaRPr kumimoji="0" 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lang="zh-CN" altLang="en-US" sz="1400" dirty="0">
                <a:solidFill>
                  <a:prstClr val="black"/>
                </a:solidFill>
                <a:ea typeface="宋体" panose="02010600030101010101" pitchFamily="2" charset="-122"/>
              </a:rPr>
              <a:t>美国药典 </a:t>
            </a:r>
            <a:r>
              <a:rPr kumimoji="0" lang="en-US" sz="1400" b="0" i="0" u="none" strike="noStrike" kern="1200" cap="none" spc="0" normalizeH="0" baseline="0" noProof="0" dirty="0">
                <a:ln>
                  <a:noFill/>
                </a:ln>
                <a:solidFill>
                  <a:prstClr val="black"/>
                </a:solidFill>
                <a:effectLst/>
                <a:uLnTx/>
                <a:uFillTx/>
                <a:ea typeface="宋体" panose="02010600030101010101" pitchFamily="2" charset="-122"/>
              </a:rPr>
              <a:t>USP </a:t>
            </a:r>
            <a:r>
              <a:rPr kumimoji="0" lang="zh-CN" altLang="en-US" sz="1400" b="0" i="0" u="none" strike="noStrike" kern="1200" cap="none" spc="0" normalizeH="0" baseline="0" noProof="0" dirty="0">
                <a:ln>
                  <a:noFill/>
                </a:ln>
                <a:solidFill>
                  <a:prstClr val="black"/>
                </a:solidFill>
                <a:effectLst/>
                <a:uLnTx/>
                <a:uFillTx/>
                <a:ea typeface="宋体" panose="02010600030101010101" pitchFamily="2" charset="-122"/>
              </a:rPr>
              <a:t>使用符合此标准的化学品用于药物测试。</a:t>
            </a:r>
            <a:endParaRPr kumimoji="0" lang="en-US" altLang="zh-CN" sz="1400" b="0" i="0" u="none" strike="noStrike" kern="1200" cap="none" spc="0" normalizeH="0" baseline="0" noProof="0" dirty="0">
              <a:ln>
                <a:noFill/>
              </a:ln>
              <a:solidFill>
                <a:prstClr val="black"/>
              </a:solidFill>
              <a:effectLst/>
              <a:uLnTx/>
              <a:uFillTx/>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kumimoji="0" lang="zh-CN" altLang="en-US" sz="1400" b="0" i="0" u="none" strike="noStrike" kern="1200" cap="none" spc="0" normalizeH="0" baseline="0" noProof="0" dirty="0">
                <a:ln>
                  <a:noFill/>
                </a:ln>
                <a:solidFill>
                  <a:prstClr val="black"/>
                </a:solidFill>
                <a:effectLst/>
                <a:uLnTx/>
                <a:uFillTx/>
                <a:ea typeface="宋体" panose="02010600030101010101" pitchFamily="2" charset="-122"/>
              </a:rPr>
              <a:t>美国食品药品监督管理局 </a:t>
            </a:r>
            <a:r>
              <a:rPr kumimoji="0" lang="en-US" altLang="zh-CN" sz="1400" b="0" i="0" u="none" strike="noStrike" kern="1200" cap="none" spc="0" normalizeH="0" baseline="0" noProof="0" dirty="0">
                <a:ln>
                  <a:noFill/>
                </a:ln>
                <a:solidFill>
                  <a:prstClr val="black"/>
                </a:solidFill>
                <a:effectLst/>
                <a:uLnTx/>
                <a:uFillTx/>
                <a:ea typeface="宋体" panose="02010600030101010101" pitchFamily="2" charset="-122"/>
              </a:rPr>
              <a:t>FDA </a:t>
            </a:r>
            <a:r>
              <a:rPr kumimoji="0" lang="zh-CN" altLang="en-US" sz="1400" b="0" i="0" u="none" strike="noStrike" kern="1200" cap="none" spc="0" normalizeH="0" baseline="0" noProof="0" dirty="0">
                <a:ln>
                  <a:noFill/>
                </a:ln>
                <a:solidFill>
                  <a:prstClr val="black"/>
                </a:solidFill>
                <a:effectLst/>
                <a:uLnTx/>
                <a:uFillTx/>
                <a:ea typeface="宋体" panose="02010600030101010101" pitchFamily="2" charset="-122"/>
              </a:rPr>
              <a:t>执行 </a:t>
            </a:r>
            <a:r>
              <a:rPr kumimoji="0" lang="en-US" altLang="zh-CN" sz="1400" b="0" i="0" u="none" strike="noStrike" kern="1200" cap="none" spc="0" normalizeH="0" baseline="0" noProof="0" dirty="0">
                <a:ln>
                  <a:noFill/>
                </a:ln>
                <a:solidFill>
                  <a:prstClr val="black"/>
                </a:solidFill>
                <a:effectLst/>
                <a:uLnTx/>
                <a:uFillTx/>
                <a:ea typeface="宋体" panose="02010600030101010101" pitchFamily="2" charset="-122"/>
              </a:rPr>
              <a:t>USP </a:t>
            </a:r>
            <a:r>
              <a:rPr kumimoji="0" lang="zh-CN" altLang="en-US" sz="1400" b="0" i="0" u="none" strike="noStrike" kern="1200" cap="none" spc="0" normalizeH="0" baseline="0" noProof="0" dirty="0">
                <a:ln>
                  <a:noFill/>
                </a:ln>
                <a:solidFill>
                  <a:prstClr val="black"/>
                </a:solidFill>
                <a:effectLst/>
                <a:uLnTx/>
                <a:uFillTx/>
                <a:ea typeface="宋体" panose="02010600030101010101" pitchFamily="2" charset="-122"/>
              </a:rPr>
              <a:t>的实施准测。</a:t>
            </a:r>
            <a:endParaRPr kumimoji="0" lang="en-US" sz="1400" b="0" i="0" u="none" strike="noStrike" kern="1200" cap="none" spc="0" normalizeH="0" baseline="0" noProof="0" dirty="0">
              <a:ln>
                <a:noFill/>
              </a:ln>
              <a:solidFill>
                <a:prstClr val="black"/>
              </a:solidFill>
              <a:effectLst/>
              <a:uLnTx/>
              <a:uFillTx/>
              <a:ea typeface="宋体" panose="02010600030101010101" pitchFamily="2" charset="-122"/>
            </a:endParaRPr>
          </a:p>
        </p:txBody>
      </p:sp>
    </p:spTree>
    <p:extLst>
      <p:ext uri="{BB962C8B-B14F-4D97-AF65-F5344CB8AC3E}">
        <p14:creationId xmlns:p14="http://schemas.microsoft.com/office/powerpoint/2010/main" val="30527022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B0BEB9DB-8B61-997D-58EB-4221473A5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40527"/>
            <a:ext cx="9144000" cy="1402973"/>
          </a:xfrm>
          <a:prstGeom prst="rect">
            <a:avLst/>
          </a:prstGeom>
        </p:spPr>
      </p:pic>
      <p:pic>
        <p:nvPicPr>
          <p:cNvPr id="17" name="图片 16">
            <a:extLst>
              <a:ext uri="{FF2B5EF4-FFF2-40B4-BE49-F238E27FC236}">
                <a16:creationId xmlns:a16="http://schemas.microsoft.com/office/drawing/2014/main" id="{66F6142E-70D3-DC99-7FBD-01DD4416EB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588" y="555824"/>
            <a:ext cx="1761652" cy="546113"/>
          </a:xfrm>
          <a:prstGeom prst="rect">
            <a:avLst/>
          </a:prstGeom>
          <a:solidFill>
            <a:srgbClr val="FF0000"/>
          </a:solidFill>
        </p:spPr>
      </p:pic>
      <p:sp>
        <p:nvSpPr>
          <p:cNvPr id="22" name="Rectangle 8">
            <a:extLst>
              <a:ext uri="{FF2B5EF4-FFF2-40B4-BE49-F238E27FC236}">
                <a16:creationId xmlns:a16="http://schemas.microsoft.com/office/drawing/2014/main" id="{80E73E3E-E03C-E4AD-E456-334E430A1237}"/>
              </a:ext>
            </a:extLst>
          </p:cNvPr>
          <p:cNvSpPr/>
          <p:nvPr/>
        </p:nvSpPr>
        <p:spPr>
          <a:xfrm>
            <a:off x="681588" y="1194072"/>
            <a:ext cx="3026316" cy="261610"/>
          </a:xfrm>
          <a:prstGeom prst="rect">
            <a:avLst/>
          </a:prstGeom>
          <a:noFill/>
        </p:spPr>
        <p:txBody>
          <a:bodyPr wrap="square" lIns="0" tIns="0" numCol="1" spcCol="228600" rtlCol="0" anchor="t">
            <a:spAutoFit/>
          </a:bodyPr>
          <a:lstStyle/>
          <a:p>
            <a:pPr marR="0" lvl="0" algn="l" defTabSz="914400" rtl="0" eaLnBrk="1" fontAlgn="auto" latinLnBrk="0" hangingPunct="1">
              <a:lnSpc>
                <a:spcPct val="100000"/>
              </a:lnSpc>
              <a:spcBef>
                <a:spcPts val="0"/>
              </a:spcBef>
              <a:spcAft>
                <a:spcPts val="600"/>
              </a:spcAft>
              <a:buClrTx/>
              <a:buSzPct val="85000"/>
              <a:tabLst/>
              <a:defRPr/>
            </a:pPr>
            <a:r>
              <a:rPr lang="en-US" altLang="zh-CN" sz="1400" i="1" u="sng" dirty="0">
                <a:solidFill>
                  <a:schemeClr val="accent1"/>
                </a:solidFill>
                <a:latin typeface="Arial"/>
              </a:rPr>
              <a:t>https://pubs.acs.org/journal/cgeabj</a:t>
            </a:r>
            <a:endParaRPr lang="en-US" sz="1400" i="1" u="sng" dirty="0">
              <a:solidFill>
                <a:schemeClr val="accent1"/>
              </a:solidFill>
              <a:latin typeface="宋体" panose="02010600030101010101" pitchFamily="2" charset="-122"/>
              <a:ea typeface="宋体" panose="02010600030101010101" pitchFamily="2" charset="-122"/>
            </a:endParaRPr>
          </a:p>
        </p:txBody>
      </p:sp>
      <p:pic>
        <p:nvPicPr>
          <p:cNvPr id="28" name="图片 27">
            <a:extLst>
              <a:ext uri="{FF2B5EF4-FFF2-40B4-BE49-F238E27FC236}">
                <a16:creationId xmlns:a16="http://schemas.microsoft.com/office/drawing/2014/main" id="{004F3E56-1283-3CAA-EB07-EE0F1A1933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550929"/>
            <a:ext cx="4824536" cy="2778333"/>
          </a:xfrm>
          <a:prstGeom prst="rect">
            <a:avLst/>
          </a:prstGeom>
        </p:spPr>
      </p:pic>
      <p:sp>
        <p:nvSpPr>
          <p:cNvPr id="29" name="Rectangle 8">
            <a:extLst>
              <a:ext uri="{FF2B5EF4-FFF2-40B4-BE49-F238E27FC236}">
                <a16:creationId xmlns:a16="http://schemas.microsoft.com/office/drawing/2014/main" id="{649A147F-823B-CE4E-3335-A5933680E2F0}"/>
              </a:ext>
            </a:extLst>
          </p:cNvPr>
          <p:cNvSpPr/>
          <p:nvPr/>
        </p:nvSpPr>
        <p:spPr>
          <a:xfrm>
            <a:off x="681588" y="1635646"/>
            <a:ext cx="3170332" cy="2000548"/>
          </a:xfrm>
          <a:prstGeom prst="rect">
            <a:avLst/>
          </a:prstGeom>
          <a:noFill/>
        </p:spPr>
        <p:txBody>
          <a:bodyPr wrap="square" lIns="0" tIns="0" numCol="1" spcCol="228600" rtlCol="0" anchor="t">
            <a:spAutoFit/>
          </a:bodyPr>
          <a:lstStyle/>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C&amp;EN Global Enterprise </a:t>
            </a:r>
            <a:r>
              <a:rPr lang="zh-CN" altLang="en-US" sz="1400" dirty="0">
                <a:solidFill>
                  <a:prstClr val="black"/>
                </a:solidFill>
                <a:latin typeface="宋体" panose="02010600030101010101" pitchFamily="2" charset="-122"/>
                <a:ea typeface="宋体" panose="02010600030101010101" pitchFamily="2" charset="-122"/>
              </a:rPr>
              <a:t>是</a:t>
            </a:r>
            <a:r>
              <a:rPr lang="zh-CN" altLang="en-US" sz="1400" dirty="0">
                <a:solidFill>
                  <a:prstClr val="black"/>
                </a:solidFill>
                <a:latin typeface="Arial"/>
                <a:ea typeface="宋体" panose="02010600030101010101" pitchFamily="2" charset="-122"/>
              </a:rPr>
              <a:t>美国化学会</a:t>
            </a:r>
            <a:r>
              <a:rPr kumimoji="0" lang="zh-CN" alt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旗下的知名杂志。</a:t>
            </a:r>
            <a:endParaRPr kumimoji="0" lang="en-US" altLang="zh-CN"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kumimoji="0" lang="zh-CN" alt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回溯年份自 </a:t>
            </a:r>
            <a:r>
              <a:rPr kumimoji="0" lang="en-US" altLang="zh-CN" sz="1400" b="0" i="0" u="none" strike="noStrike" kern="1200" cap="none" spc="0" normalizeH="0" baseline="0" noProof="0" dirty="0">
                <a:ln>
                  <a:noFill/>
                </a:ln>
                <a:solidFill>
                  <a:prstClr val="black"/>
                </a:solidFill>
                <a:effectLst/>
                <a:uLnTx/>
                <a:uFillTx/>
                <a:ea typeface="宋体" panose="02010600030101010101" pitchFamily="2" charset="-122"/>
              </a:rPr>
              <a:t>2016 </a:t>
            </a:r>
            <a:r>
              <a:rPr kumimoji="0" lang="zh-CN" altLang="en-US" sz="1400" b="0" i="0" u="none" strike="noStrike" kern="1200" cap="none" spc="0" normalizeH="0" baseline="0" noProof="0" dirty="0">
                <a:ln>
                  <a:noFill/>
                </a:ln>
                <a:solidFill>
                  <a:prstClr val="black"/>
                </a:solidFill>
                <a:effectLst/>
                <a:uLnTx/>
                <a:uFillTx/>
                <a:ea typeface="宋体" panose="02010600030101010101" pitchFamily="2" charset="-122"/>
              </a:rPr>
              <a:t>年</a:t>
            </a:r>
            <a:r>
              <a:rPr lang="zh-CN" altLang="en-US" sz="1400" dirty="0">
                <a:solidFill>
                  <a:prstClr val="black"/>
                </a:solidFill>
                <a:latin typeface="宋体" panose="02010600030101010101" pitchFamily="2" charset="-122"/>
                <a:ea typeface="宋体" panose="02010600030101010101" pitchFamily="2" charset="-122"/>
              </a:rPr>
              <a:t>起</a:t>
            </a:r>
            <a:r>
              <a:rPr kumimoji="0" lang="zh-CN" alt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，每周出版</a:t>
            </a:r>
            <a:r>
              <a:rPr lang="zh-CN" altLang="en-US" sz="1400" dirty="0">
                <a:solidFill>
                  <a:prstClr val="black"/>
                </a:solidFill>
                <a:latin typeface="+mj-lt"/>
                <a:ea typeface="宋体" panose="02010600030101010101" pitchFamily="2" charset="-122"/>
              </a:rPr>
              <a:t>一</a:t>
            </a:r>
            <a:r>
              <a:rPr kumimoji="0" lang="zh-CN" alt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rPr>
              <a:t>期。</a:t>
            </a:r>
            <a:endParaRPr kumimoji="0" lang="en-US" sz="14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lang="zh-CN" altLang="en-US" sz="1400" dirty="0">
                <a:solidFill>
                  <a:prstClr val="black"/>
                </a:solidFill>
                <a:latin typeface="宋体" panose="02010600030101010101" pitchFamily="2" charset="-122"/>
                <a:ea typeface="宋体" panose="02010600030101010101" pitchFamily="2" charset="-122"/>
              </a:rPr>
              <a:t>关注化学所有领域的科技前沿动态，工业和商业信息以及政府和企业的新闻和政策等</a:t>
            </a:r>
            <a:r>
              <a:rPr lang="zh-CN" altLang="en-US" sz="1400" dirty="0" smtClean="0">
                <a:solidFill>
                  <a:prstClr val="black"/>
                </a:solidFill>
                <a:latin typeface="宋体" panose="02010600030101010101" pitchFamily="2" charset="-122"/>
                <a:ea typeface="宋体" panose="02010600030101010101" pitchFamily="2" charset="-122"/>
              </a:rPr>
              <a:t>。</a:t>
            </a:r>
            <a:endParaRPr lang="en-US" altLang="zh-CN" sz="1400" dirty="0" smtClean="0">
              <a:solidFill>
                <a:prstClr val="black"/>
              </a:solidFill>
              <a:latin typeface="宋体" panose="02010600030101010101" pitchFamily="2" charset="-122"/>
              <a:ea typeface="宋体" panose="02010600030101010101" pitchFamily="2" charset="-122"/>
            </a:endParaRPr>
          </a:p>
          <a:p>
            <a:pPr marL="171450" marR="0" lvl="0" indent="-171450" algn="l" defTabSz="914400" rtl="0" eaLnBrk="1" fontAlgn="auto" latinLnBrk="0" hangingPunct="1">
              <a:lnSpc>
                <a:spcPct val="100000"/>
              </a:lnSpc>
              <a:spcBef>
                <a:spcPts val="0"/>
              </a:spcBef>
              <a:spcAft>
                <a:spcPts val="600"/>
              </a:spcAft>
              <a:buClrTx/>
              <a:buSzPct val="85000"/>
              <a:buFontTx/>
              <a:buBlip>
                <a:blip r:embed="rId6"/>
              </a:buBlip>
              <a:tabLst/>
              <a:defRPr/>
            </a:pPr>
            <a:r>
              <a:rPr lang="zh-CN" altLang="en-US" sz="1400" dirty="0" smtClean="0">
                <a:solidFill>
                  <a:prstClr val="black"/>
                </a:solidFill>
                <a:latin typeface="宋体" panose="02010600030101010101" pitchFamily="2" charset="-122"/>
                <a:ea typeface="宋体" panose="02010600030101010101" pitchFamily="2" charset="-122"/>
              </a:rPr>
              <a:t>高校用户请注意从上方链接进入访问。</a:t>
            </a:r>
            <a:endParaRPr lang="en-US" sz="1400" dirty="0">
              <a:solidFill>
                <a:prstClr val="black"/>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7680698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A6E28E73-A19D-FDDD-79CA-CCF6B2E308E5}"/>
              </a:ext>
            </a:extLst>
          </p:cNvPr>
          <p:cNvSpPr/>
          <p:nvPr/>
        </p:nvSpPr>
        <p:spPr>
          <a:xfrm>
            <a:off x="15258" y="14151"/>
            <a:ext cx="9144000" cy="5143500"/>
          </a:xfrm>
          <a:prstGeom prst="rect">
            <a:avLst/>
          </a:prstGeom>
          <a:solidFill>
            <a:srgbClr val="0B274C">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 name="图片 3">
            <a:extLst>
              <a:ext uri="{FF2B5EF4-FFF2-40B4-BE49-F238E27FC236}">
                <a16:creationId xmlns:a16="http://schemas.microsoft.com/office/drawing/2014/main" id="{9006DDC4-C7D4-8D41-BA76-0EF1121F2170}"/>
              </a:ext>
            </a:extLst>
          </p:cNvPr>
          <p:cNvPicPr>
            <a:picLocks noChangeAspect="1"/>
          </p:cNvPicPr>
          <p:nvPr/>
        </p:nvPicPr>
        <p:blipFill>
          <a:blip r:embed="rId2"/>
          <a:stretch>
            <a:fillRect/>
          </a:stretch>
        </p:blipFill>
        <p:spPr>
          <a:xfrm>
            <a:off x="35496" y="-14151"/>
            <a:ext cx="9144000" cy="5143500"/>
          </a:xfrm>
          <a:prstGeom prst="rect">
            <a:avLst/>
          </a:prstGeom>
        </p:spPr>
      </p:pic>
      <p:sp>
        <p:nvSpPr>
          <p:cNvPr id="3" name="矩形 2">
            <a:extLst>
              <a:ext uri="{FF2B5EF4-FFF2-40B4-BE49-F238E27FC236}">
                <a16:creationId xmlns:a16="http://schemas.microsoft.com/office/drawing/2014/main" id="{F8D72FD2-D499-FFDC-6350-32CDA2BBB100}"/>
              </a:ext>
            </a:extLst>
          </p:cNvPr>
          <p:cNvSpPr/>
          <p:nvPr/>
        </p:nvSpPr>
        <p:spPr>
          <a:xfrm>
            <a:off x="216000" y="279141"/>
            <a:ext cx="3347888" cy="468000"/>
          </a:xfrm>
          <a:prstGeom prst="rect">
            <a:avLst/>
          </a:prstGeom>
          <a:solidFill>
            <a:srgbClr val="FFC000">
              <a:alpha val="90000"/>
            </a:srgb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Title 12">
            <a:extLst>
              <a:ext uri="{FF2B5EF4-FFF2-40B4-BE49-F238E27FC236}">
                <a16:creationId xmlns:a16="http://schemas.microsoft.com/office/drawing/2014/main" id="{02A362A9-2BF0-9C31-0573-ADAABB87AE7A}"/>
              </a:ext>
            </a:extLst>
          </p:cNvPr>
          <p:cNvSpPr txBox="1">
            <a:spLocks/>
          </p:cNvSpPr>
          <p:nvPr/>
        </p:nvSpPr>
        <p:spPr>
          <a:xfrm>
            <a:off x="467544" y="349037"/>
            <a:ext cx="3188590" cy="447547"/>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err="1">
                <a:solidFill>
                  <a:schemeClr val="bg1"/>
                </a:solidFill>
                <a:latin typeface="Arial" panose="020B0604020202020204" pitchFamily="34" charset="0"/>
                <a:ea typeface="+mn-ea"/>
                <a:cs typeface="Arial" panose="020B0604020202020204" pitchFamily="34" charset="0"/>
              </a:rPr>
              <a:t>iGroup</a:t>
            </a:r>
            <a:r>
              <a:rPr lang="en-US" altLang="zh-CN" sz="2600" dirty="0">
                <a:solidFill>
                  <a:schemeClr val="bg1"/>
                </a:solidFill>
                <a:latin typeface="Arial" panose="020B0604020202020204" pitchFamily="34" charset="0"/>
                <a:ea typeface="+mn-ea"/>
                <a:cs typeface="Arial" panose="020B0604020202020204" pitchFamily="34" charset="0"/>
              </a:rPr>
              <a:t> ACS Team</a:t>
            </a:r>
          </a:p>
        </p:txBody>
      </p:sp>
      <p:sp>
        <p:nvSpPr>
          <p:cNvPr id="2" name="Rectangle 3">
            <a:extLst>
              <a:ext uri="{FF2B5EF4-FFF2-40B4-BE49-F238E27FC236}">
                <a16:creationId xmlns:a16="http://schemas.microsoft.com/office/drawing/2014/main" id="{33A4FD63-C722-25A6-5A4E-ED43B403255E}"/>
              </a:ext>
            </a:extLst>
          </p:cNvPr>
          <p:cNvSpPr>
            <a:spLocks noChangeArrowheads="1"/>
          </p:cNvSpPr>
          <p:nvPr/>
        </p:nvSpPr>
        <p:spPr bwMode="auto">
          <a:xfrm>
            <a:off x="755576" y="1378399"/>
            <a:ext cx="6771920" cy="1539891"/>
          </a:xfrm>
          <a:prstGeom prst="rect">
            <a:avLst/>
          </a:prstGeom>
          <a:noFill/>
          <a:ln w="3175" algn="ctr">
            <a:noFill/>
            <a:prstDash val="dash"/>
            <a:miter lim="800000"/>
            <a:headEnd/>
            <a:tailEnd/>
          </a:ln>
          <a:effectLst/>
        </p:spPr>
        <p:txBody>
          <a:bodyPr/>
          <a:ls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fontAlgn="auto">
              <a:lnSpc>
                <a:spcPct val="150000"/>
              </a:lnSpc>
              <a:spcBef>
                <a:spcPct val="20000"/>
              </a:spcBef>
              <a:spcAft>
                <a:spcPts val="0"/>
              </a:spcAft>
              <a:buClr>
                <a:srgbClr val="5B8CC1"/>
              </a:buClr>
              <a:buFont typeface="Wingdings" pitchFamily="2" charset="2"/>
              <a:buNone/>
              <a:defRPr/>
            </a:pPr>
            <a:r>
              <a:rPr lang="zh-CN" altLang="en-US" sz="1600" b="1" kern="0" dirty="0">
                <a:solidFill>
                  <a:schemeClr val="bg1"/>
                </a:solidFill>
                <a:ea typeface="+mn-ea"/>
                <a:cs typeface="Arial" panose="020B0604020202020204" pitchFamily="34" charset="0"/>
              </a:rPr>
              <a:t>周蓓蓓 </a:t>
            </a:r>
            <a:r>
              <a:rPr lang="en-US" altLang="zh-CN" sz="1600" b="1" kern="0" dirty="0">
                <a:solidFill>
                  <a:schemeClr val="bg1"/>
                </a:solidFill>
                <a:ea typeface="+mn-ea"/>
                <a:cs typeface="Arial" panose="020B0604020202020204" pitchFamily="34" charset="0"/>
              </a:rPr>
              <a:t>- team leader </a:t>
            </a:r>
            <a:r>
              <a:rPr lang="en-US" altLang="zh-CN" sz="1600" kern="0" dirty="0">
                <a:solidFill>
                  <a:schemeClr val="bg1"/>
                </a:solidFill>
                <a:ea typeface="+mn-ea"/>
                <a:cs typeface="Arial" panose="020B0604020202020204" pitchFamily="34" charset="0"/>
              </a:rPr>
              <a:t>(maggie@igroup.com.cn)</a:t>
            </a:r>
          </a:p>
          <a:p>
            <a:pPr fontAlgn="auto">
              <a:lnSpc>
                <a:spcPct val="150000"/>
              </a:lnSpc>
              <a:spcBef>
                <a:spcPct val="20000"/>
              </a:spcBef>
              <a:spcAft>
                <a:spcPts val="0"/>
              </a:spcAft>
              <a:buClr>
                <a:srgbClr val="5B8CC1"/>
              </a:buClr>
              <a:buFont typeface="Wingdings" pitchFamily="2" charset="2"/>
              <a:buNone/>
              <a:defRPr/>
            </a:pPr>
            <a:r>
              <a:rPr lang="zh-CN" altLang="en-US" sz="1600" b="1" kern="0" dirty="0">
                <a:solidFill>
                  <a:schemeClr val="bg1"/>
                </a:solidFill>
                <a:ea typeface="+mn-ea"/>
                <a:cs typeface="Arial" panose="020B0604020202020204" pitchFamily="34" charset="0"/>
              </a:rPr>
              <a:t>赵璟、虞昊安 </a:t>
            </a:r>
            <a:r>
              <a:rPr lang="en-US" altLang="zh-CN" sz="1600" b="1" kern="0" dirty="0">
                <a:solidFill>
                  <a:schemeClr val="bg1"/>
                </a:solidFill>
                <a:ea typeface="+mn-ea"/>
                <a:cs typeface="Arial" panose="020B0604020202020204" pitchFamily="34" charset="0"/>
              </a:rPr>
              <a:t>- trainer </a:t>
            </a:r>
            <a:r>
              <a:rPr lang="en-US" altLang="zh-CN" sz="1600" kern="0" dirty="0">
                <a:solidFill>
                  <a:schemeClr val="bg1"/>
                </a:solidFill>
                <a:ea typeface="+mn-ea"/>
                <a:cs typeface="Arial" panose="020B0604020202020204" pitchFamily="34" charset="0"/>
              </a:rPr>
              <a:t>(</a:t>
            </a:r>
            <a:r>
              <a:rPr lang="en-US" altLang="zh-CN" sz="1600" u="sng" kern="0" dirty="0">
                <a:solidFill>
                  <a:schemeClr val="bg1"/>
                </a:solidFill>
                <a:ea typeface="+mn-ea"/>
                <a:cs typeface="Arial" panose="020B0604020202020204" pitchFamily="34" charset="0"/>
              </a:rPr>
              <a:t>rudy@igroup.com.cn/diana@igroup.com.cn)</a:t>
            </a:r>
          </a:p>
          <a:p>
            <a:pPr fontAlgn="auto">
              <a:lnSpc>
                <a:spcPct val="150000"/>
              </a:lnSpc>
              <a:spcBef>
                <a:spcPct val="20000"/>
              </a:spcBef>
              <a:spcAft>
                <a:spcPts val="0"/>
              </a:spcAft>
              <a:buClr>
                <a:srgbClr val="5B8CC1"/>
              </a:buClr>
              <a:buFont typeface="Wingdings" pitchFamily="2" charset="2"/>
              <a:buNone/>
              <a:defRPr/>
            </a:pPr>
            <a:r>
              <a:rPr lang="zh-CN" altLang="en-US" sz="1600" b="1" kern="0" dirty="0">
                <a:solidFill>
                  <a:schemeClr val="bg1"/>
                </a:solidFill>
                <a:ea typeface="+mn-ea"/>
                <a:cs typeface="Arial" panose="020B0604020202020204" pitchFamily="34" charset="0"/>
              </a:rPr>
              <a:t>任    彦 </a:t>
            </a:r>
            <a:r>
              <a:rPr lang="en-US" altLang="zh-CN" sz="1600" b="1" kern="0" dirty="0">
                <a:solidFill>
                  <a:schemeClr val="bg1"/>
                </a:solidFill>
                <a:ea typeface="+mn-ea"/>
                <a:cs typeface="Arial" panose="020B0604020202020204" pitchFamily="34" charset="0"/>
              </a:rPr>
              <a:t>- coordinator </a:t>
            </a:r>
            <a:r>
              <a:rPr lang="en-US" altLang="zh-CN" sz="1600" kern="0" dirty="0">
                <a:solidFill>
                  <a:schemeClr val="bg1"/>
                </a:solidFill>
                <a:ea typeface="+mn-ea"/>
                <a:cs typeface="Arial" panose="020B0604020202020204" pitchFamily="34" charset="0"/>
              </a:rPr>
              <a:t>(</a:t>
            </a:r>
            <a:r>
              <a:rPr lang="en-US" altLang="zh-CN" sz="1600" u="sng" kern="0" dirty="0">
                <a:solidFill>
                  <a:schemeClr val="bg1"/>
                </a:solidFill>
                <a:ea typeface="+mn-ea"/>
                <a:cs typeface="Arial" panose="020B0604020202020204" pitchFamily="34" charset="0"/>
              </a:rPr>
              <a:t>maryann@igroup.com.cn)</a:t>
            </a:r>
          </a:p>
        </p:txBody>
      </p:sp>
      <p:pic>
        <p:nvPicPr>
          <p:cNvPr id="6" name="Picture 2">
            <a:extLst>
              <a:ext uri="{FF2B5EF4-FFF2-40B4-BE49-F238E27FC236}">
                <a16:creationId xmlns:a16="http://schemas.microsoft.com/office/drawing/2014/main" id="{C1D29171-6358-DEAE-53F4-56B60B81C9FA}"/>
              </a:ext>
            </a:extLst>
          </p:cNvPr>
          <p:cNvPicPr>
            <a:picLocks noChangeAspect="1" noChangeArrowheads="1"/>
          </p:cNvPicPr>
          <p:nvPr/>
        </p:nvPicPr>
        <p:blipFill>
          <a:blip r:embed="rId3" cstate="print"/>
          <a:srcRect/>
          <a:stretch>
            <a:fillRect/>
          </a:stretch>
        </p:blipFill>
        <p:spPr bwMode="auto">
          <a:xfrm>
            <a:off x="5508104" y="3291830"/>
            <a:ext cx="3071813" cy="1377950"/>
          </a:xfrm>
          <a:prstGeom prst="rect">
            <a:avLst/>
          </a:prstGeom>
          <a:noFill/>
          <a:ln w="9525">
            <a:noFill/>
            <a:miter lim="800000"/>
            <a:headEnd/>
            <a:tailEnd/>
          </a:ln>
        </p:spPr>
      </p:pic>
      <p:sp>
        <p:nvSpPr>
          <p:cNvPr id="9" name="Rectangle 3">
            <a:extLst>
              <a:ext uri="{FF2B5EF4-FFF2-40B4-BE49-F238E27FC236}">
                <a16:creationId xmlns:a16="http://schemas.microsoft.com/office/drawing/2014/main" id="{EAF3D1AB-DD82-85B2-F3EB-FF1F59966554}"/>
              </a:ext>
            </a:extLst>
          </p:cNvPr>
          <p:cNvSpPr>
            <a:spLocks noChangeArrowheads="1"/>
          </p:cNvSpPr>
          <p:nvPr/>
        </p:nvSpPr>
        <p:spPr bwMode="auto">
          <a:xfrm>
            <a:off x="755576" y="3723878"/>
            <a:ext cx="4378325" cy="776287"/>
          </a:xfrm>
          <a:prstGeom prst="rect">
            <a:avLst/>
          </a:prstGeom>
          <a:noFill/>
          <a:ln w="3175" algn="ctr">
            <a:noFill/>
            <a:prstDash val="dash"/>
            <a:miter lim="800000"/>
            <a:headEnd/>
            <a:tailEnd/>
          </a:ln>
          <a:effectLst/>
        </p:spPr>
        <p:txBody>
          <a:bodyPr/>
          <a:ls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fontAlgn="auto">
              <a:spcBef>
                <a:spcPct val="20000"/>
              </a:spcBef>
              <a:spcAft>
                <a:spcPts val="0"/>
              </a:spcAft>
              <a:buClr>
                <a:srgbClr val="5B8CC1"/>
              </a:buClr>
              <a:buFont typeface="Wingdings" pitchFamily="2" charset="2"/>
              <a:buNone/>
              <a:defRPr/>
            </a:pPr>
            <a:r>
              <a:rPr lang="en-US" altLang="zh-CN" sz="1400" b="1" kern="0" dirty="0">
                <a:solidFill>
                  <a:schemeClr val="bg1"/>
                </a:solidFill>
                <a:cs typeface="Arial" panose="020B0604020202020204" pitchFamily="34" charset="0"/>
              </a:rPr>
              <a:t>iGroup</a:t>
            </a:r>
            <a:r>
              <a:rPr lang="zh-CN" altLang="en-US" sz="1400" b="1" kern="0" dirty="0">
                <a:solidFill>
                  <a:schemeClr val="bg1"/>
                </a:solidFill>
                <a:cs typeface="Arial" panose="020B0604020202020204" pitchFamily="34" charset="0"/>
              </a:rPr>
              <a:t>是美国化学会、美国物理学会、美国计算机协会等学协会全文数据库和在线出版物的国内独家代理</a:t>
            </a:r>
            <a:endParaRPr lang="en-US" altLang="zh-CN" sz="1400" b="1"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u="sng" kern="0" dirty="0">
                <a:solidFill>
                  <a:schemeClr val="bg1"/>
                </a:solidFill>
                <a:ea typeface="+mj-ea"/>
                <a:cs typeface="Arial" panose="020B0604020202020204" pitchFamily="34" charset="0"/>
              </a:rPr>
              <a:t>www.igroup.com.cn</a:t>
            </a:r>
          </a:p>
        </p:txBody>
      </p:sp>
    </p:spTree>
    <p:extLst>
      <p:ext uri="{BB962C8B-B14F-4D97-AF65-F5344CB8AC3E}">
        <p14:creationId xmlns:p14="http://schemas.microsoft.com/office/powerpoint/2010/main" val="326812642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CSPubs_2019_widescreen">
  <a:themeElements>
    <a:clrScheme name="ACS">
      <a:dk1>
        <a:sysClr val="windowText" lastClr="000000"/>
      </a:dk1>
      <a:lt1>
        <a:sysClr val="window" lastClr="FFFFFF"/>
      </a:lt1>
      <a:dk2>
        <a:srgbClr val="242C7F"/>
      </a:dk2>
      <a:lt2>
        <a:srgbClr val="FFFCF2"/>
      </a:lt2>
      <a:accent1>
        <a:srgbClr val="4C8DD1"/>
      </a:accent1>
      <a:accent2>
        <a:srgbClr val="617E35"/>
      </a:accent2>
      <a:accent3>
        <a:srgbClr val="ECBC33"/>
      </a:accent3>
      <a:accent4>
        <a:srgbClr val="999F35"/>
      </a:accent4>
      <a:accent5>
        <a:srgbClr val="96979B"/>
      </a:accent5>
      <a:accent6>
        <a:srgbClr val="BF5E24"/>
      </a:accent6>
      <a:hlink>
        <a:srgbClr val="737577"/>
      </a:hlink>
      <a:folHlink>
        <a:srgbClr val="96979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4DF"/>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SPubs_2019_widescreen" id="{E421949D-1867-1941-AF5E-D2B8546F5259}" vid="{1CA56824-9D45-EE4D-B1F8-44770E98AC8C}"/>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43042</TotalTime>
  <Words>3107</Words>
  <Application>Microsoft Office PowerPoint</Application>
  <PresentationFormat>全屏显示(16:9)</PresentationFormat>
  <Paragraphs>420</Paragraphs>
  <Slides>48</Slides>
  <Notes>9</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48</vt:i4>
      </vt:variant>
    </vt:vector>
  </HeadingPairs>
  <TitlesOfParts>
    <vt:vector size="62" baseType="lpstr">
      <vt:lpstr>Helvetica Light</vt:lpstr>
      <vt:lpstr>Montserrat</vt:lpstr>
      <vt:lpstr>ＭＳ Ｐゴシック</vt:lpstr>
      <vt:lpstr>Roboto</vt:lpstr>
      <vt:lpstr>黑体</vt:lpstr>
      <vt:lpstr>宋体</vt:lpstr>
      <vt:lpstr>Arial</vt:lpstr>
      <vt:lpstr>Arial Black</vt:lpstr>
      <vt:lpstr>Calibri</vt:lpstr>
      <vt:lpstr>Georgia</vt:lpstr>
      <vt:lpstr>Times New Roman</vt:lpstr>
      <vt:lpstr>Wingdings</vt:lpstr>
      <vt:lpstr>Office 主题</vt:lpstr>
      <vt:lpstr>ACSPubs_2019_widescreen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iGroup-Maryann</cp:lastModifiedBy>
  <cp:revision>2715</cp:revision>
  <dcterms:created xsi:type="dcterms:W3CDTF">2017-07-14T03:26:59Z</dcterms:created>
  <dcterms:modified xsi:type="dcterms:W3CDTF">2024-12-02T11:06:49Z</dcterms:modified>
</cp:coreProperties>
</file>