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9" r:id="rId3"/>
  </p:sldMasterIdLst>
  <p:notesMasterIdLst>
    <p:notesMasterId r:id="rId6"/>
  </p:notesMasterIdLst>
  <p:handoutMasterIdLst>
    <p:handoutMasterId r:id="rId46"/>
  </p:handoutMasterIdLst>
  <p:sldIdLst>
    <p:sldId id="294" r:id="rId4"/>
    <p:sldId id="310" r:id="rId5"/>
    <p:sldId id="295" r:id="rId7"/>
    <p:sldId id="312" r:id="rId8"/>
    <p:sldId id="258" r:id="rId9"/>
    <p:sldId id="305" r:id="rId10"/>
    <p:sldId id="376" r:id="rId11"/>
    <p:sldId id="377" r:id="rId12"/>
    <p:sldId id="378" r:id="rId13"/>
    <p:sldId id="379" r:id="rId14"/>
    <p:sldId id="335" r:id="rId15"/>
    <p:sldId id="382" r:id="rId16"/>
    <p:sldId id="381" r:id="rId17"/>
    <p:sldId id="397" r:id="rId18"/>
    <p:sldId id="383" r:id="rId19"/>
    <p:sldId id="384" r:id="rId20"/>
    <p:sldId id="385" r:id="rId21"/>
    <p:sldId id="386" r:id="rId22"/>
    <p:sldId id="338" r:id="rId23"/>
    <p:sldId id="343" r:id="rId24"/>
    <p:sldId id="387" r:id="rId25"/>
    <p:sldId id="388" r:id="rId26"/>
    <p:sldId id="346" r:id="rId27"/>
    <p:sldId id="354" r:id="rId28"/>
    <p:sldId id="356" r:id="rId29"/>
    <p:sldId id="390" r:id="rId30"/>
    <p:sldId id="347" r:id="rId31"/>
    <p:sldId id="362" r:id="rId32"/>
    <p:sldId id="366" r:id="rId33"/>
    <p:sldId id="367" r:id="rId34"/>
    <p:sldId id="369" r:id="rId35"/>
    <p:sldId id="370" r:id="rId36"/>
    <p:sldId id="374" r:id="rId37"/>
    <p:sldId id="334" r:id="rId38"/>
    <p:sldId id="394" r:id="rId39"/>
    <p:sldId id="395" r:id="rId40"/>
    <p:sldId id="393" r:id="rId41"/>
    <p:sldId id="392" r:id="rId42"/>
    <p:sldId id="391" r:id="rId43"/>
    <p:sldId id="396" r:id="rId44"/>
    <p:sldId id="308" r:id="rId45"/>
  </p:sldIdLst>
  <p:sldSz cx="12192000" cy="6858000"/>
  <p:notesSz cx="7103745" cy="10234295"/>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A3BD"/>
    <a:srgbClr val="A2D7DB"/>
    <a:srgbClr val="FFFFFF"/>
    <a:srgbClr val="01ACBE"/>
    <a:srgbClr val="FF6876"/>
    <a:srgbClr val="EAEFF7"/>
    <a:srgbClr val="E6E6E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7" d="100"/>
          <a:sy n="67" d="100"/>
        </p:scale>
        <p:origin x="644" y="5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0" Type="http://schemas.openxmlformats.org/officeDocument/2006/relationships/tags" Target="tags/tag30.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dirty="0"/>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dirty="0"/>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dirty="0"/>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dirty="0"/>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dirty="0"/>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838200" y="1825625"/>
            <a:ext cx="5181600" cy="4351338"/>
          </a:xfrm>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lvl1pPr>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1186774" y="2665379"/>
            <a:ext cx="4873574" cy="3524284"/>
          </a:xfrm>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256938" y="2665379"/>
            <a:ext cx="4897576" cy="3524284"/>
          </a:xfrm>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8" name="页脚占位符 7"/>
          <p:cNvSpPr>
            <a:spLocks noGrp="1"/>
          </p:cNvSpPr>
          <p:nvPr>
            <p:ph type="ftr" sz="quarter" idx="11"/>
          </p:nvPr>
        </p:nvSpPr>
        <p:spPr/>
        <p:txBody>
          <a:bodyPr/>
          <a:lstStyle>
            <a:lvl1pPr>
              <a:defRPr/>
            </a:lvl1pPr>
          </a:lstStyle>
          <a:p>
            <a:endParaRPr lang="zh-CN" altLang="en-US" dirty="0"/>
          </a:p>
        </p:txBody>
      </p:sp>
      <p:sp>
        <p:nvSpPr>
          <p:cNvPr id="9" name="灯片编号占位符 8"/>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lvl1pPr>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1186774" y="2665379"/>
            <a:ext cx="4873574" cy="3524284"/>
          </a:xfrm>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256938" y="2665379"/>
            <a:ext cx="4897576" cy="3524284"/>
          </a:xfrm>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8" name="页脚占位符 7"/>
          <p:cNvSpPr>
            <a:spLocks noGrp="1"/>
          </p:cNvSpPr>
          <p:nvPr>
            <p:ph type="ftr" sz="quarter" idx="11"/>
          </p:nvPr>
        </p:nvSpPr>
        <p:spPr/>
        <p:txBody>
          <a:bodyPr/>
          <a:lstStyle>
            <a:lvl1pPr>
              <a:defRPr/>
            </a:lvl1pPr>
          </a:lstStyle>
          <a:p>
            <a:endParaRPr lang="zh-CN" altLang="en-US" dirty="0"/>
          </a:p>
        </p:txBody>
      </p:sp>
      <p:sp>
        <p:nvSpPr>
          <p:cNvPr id="9" name="灯片编号占位符 8"/>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
        <p:nvSpPr>
          <p:cNvPr id="11" name="TextBox 10"/>
          <p:cNvSpPr txBox="1"/>
          <p:nvPr userDrawn="1"/>
        </p:nvSpPr>
        <p:spPr>
          <a:xfrm>
            <a:off x="1007605" y="6725739"/>
            <a:ext cx="1800200" cy="118430"/>
          </a:xfrm>
          <a:prstGeom prst="rect">
            <a:avLst/>
          </a:prstGeom>
          <a:noFill/>
        </p:spPr>
        <p:txBody>
          <a:bodyPr wrap="square" rtlCol="0">
            <a:spAutoFit/>
          </a:bodyPr>
          <a:lstStyle/>
          <a:p>
            <a:pPr>
              <a:lnSpc>
                <a:spcPct val="200000"/>
              </a:lnSpc>
            </a:pPr>
            <a:r>
              <a:rPr lang="en-US" altLang="zh-CN" sz="100" dirty="0">
                <a:solidFill>
                  <a:prstClr val="black"/>
                </a:solidFill>
                <a:latin typeface="等线" panose="02010600030101010101" pitchFamily="2" charset="-122"/>
                <a:ea typeface="等线" panose="02010600030101010101" pitchFamily="2" charset="-122"/>
                <a:hlinkClick r:id="rId2"/>
              </a:rPr>
              <a:t>PPT</a:t>
            </a:r>
            <a:r>
              <a:rPr lang="zh-CN" altLang="en-US" sz="100" dirty="0">
                <a:solidFill>
                  <a:prstClr val="black"/>
                </a:solidFill>
                <a:latin typeface="等线" panose="02010600030101010101" pitchFamily="2" charset="-122"/>
                <a:ea typeface="等线" panose="02010600030101010101" pitchFamily="2" charset="-122"/>
                <a:hlinkClick r:id="rId2"/>
              </a:rPr>
              <a:t>模板</a:t>
            </a:r>
            <a:r>
              <a:rPr lang="zh-CN" altLang="en-US" sz="100" dirty="0">
                <a:solidFill>
                  <a:prstClr val="black"/>
                </a:solidFill>
                <a:latin typeface="等线" panose="02010600030101010101" pitchFamily="2" charset="-122"/>
                <a:ea typeface="等线" panose="02010600030101010101" pitchFamily="2" charset="-122"/>
              </a:rPr>
              <a:t> </a:t>
            </a:r>
            <a:r>
              <a:rPr lang="en-US" altLang="zh-CN" sz="100" dirty="0">
                <a:solidFill>
                  <a:prstClr val="black"/>
                </a:solidFill>
                <a:latin typeface="等线" panose="02010600030101010101" pitchFamily="2" charset="-122"/>
                <a:ea typeface="等线" panose="02010600030101010101" pitchFamily="2" charset="-122"/>
              </a:rPr>
              <a:t>http://www.1ppt.com/moban/</a:t>
            </a:r>
            <a:r>
              <a:rPr lang="zh-CN" altLang="en-US" sz="100" dirty="0">
                <a:solidFill>
                  <a:prstClr val="black"/>
                </a:solidFill>
                <a:latin typeface="等线" panose="02010600030101010101" pitchFamily="2" charset="-122"/>
                <a:ea typeface="等线" panose="02010600030101010101" pitchFamily="2" charset="-122"/>
              </a:rPr>
              <a:t> </a:t>
            </a:r>
            <a:endParaRPr lang="en-US" altLang="zh-CN" sz="100" dirty="0">
              <a:solidFill>
                <a:prstClr val="black"/>
              </a:solidFill>
              <a:latin typeface="等线" panose="02010600030101010101" pitchFamily="2" charset="-122"/>
              <a:ea typeface="等线"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4" name="页脚占位符 3"/>
          <p:cNvSpPr>
            <a:spLocks noGrp="1"/>
          </p:cNvSpPr>
          <p:nvPr>
            <p:ph type="ftr" sz="quarter" idx="11"/>
          </p:nvPr>
        </p:nvSpPr>
        <p:spPr/>
        <p:txBody>
          <a:bodyPr/>
          <a:lstStyle>
            <a:lvl1pPr>
              <a:defRPr/>
            </a:lvl1pPr>
          </a:lstStyle>
          <a:p>
            <a:endParaRPr lang="zh-CN" altLang="en-US" dirty="0"/>
          </a:p>
        </p:txBody>
      </p:sp>
      <p:sp>
        <p:nvSpPr>
          <p:cNvPr id="5" name="灯片编号占位符 4"/>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3" name="页脚占位符 2"/>
          <p:cNvSpPr>
            <a:spLocks noGrp="1"/>
          </p:cNvSpPr>
          <p:nvPr>
            <p:ph type="ftr" sz="quarter" idx="11"/>
          </p:nvPr>
        </p:nvSpPr>
        <p:spPr/>
        <p:txBody>
          <a:bodyPr/>
          <a:lstStyle>
            <a:lvl1pPr>
              <a:defRPr/>
            </a:lvl1pPr>
          </a:lstStyle>
          <a:p>
            <a:endParaRPr lang="zh-CN" altLang="en-US" dirty="0"/>
          </a:p>
        </p:txBody>
      </p:sp>
      <p:sp>
        <p:nvSpPr>
          <p:cNvPr id="4" name="灯片编号占位符 3"/>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dirty="0"/>
              <a:t>单击此处编辑母版标题样式</a:t>
            </a:r>
            <a:endParaRPr lang="zh-CN" altLang="en-US" dirty="0"/>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lvl1pPr>
              <a:defRPr/>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200" y="365125"/>
            <a:ext cx="7734300" cy="5811838"/>
          </a:xfrm>
        </p:spPr>
        <p:txBody>
          <a:bodyPr vert="eaVert"/>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lvl1pPr>
              <a:defRPr/>
            </a:lvl1pPr>
            <a:lvl2pPr>
              <a:defRPr/>
            </a:lvl2pPr>
            <a:lvl3pPr>
              <a:defRPr/>
            </a:lvl3pPr>
            <a:lvl4pPr>
              <a:defRPr/>
            </a:lvl4pPr>
            <a:lvl5pPr>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nvPr>
        </p:nvSpPr>
        <p:spPr/>
        <p:txBody>
          <a:bodyPr/>
          <a:lstStyle>
            <a:lvl1pPr>
              <a:defRPr/>
            </a:lvl1pPr>
          </a:lstStyle>
          <a:p>
            <a:fld id="{82F288E0-7875-42C4-84C8-98DBBD3BF4D2}" type="datetimeFigureOut">
              <a:rPr lang="zh-CN" altLang="en-US" smtClean="0"/>
            </a:fld>
            <a:endParaRPr lang="zh-CN" altLang="en-US" dirty="0"/>
          </a:p>
        </p:txBody>
      </p:sp>
      <p:sp>
        <p:nvSpPr>
          <p:cNvPr id="4" name="页脚占位符 3"/>
          <p:cNvSpPr>
            <a:spLocks noGrp="1"/>
          </p:cNvSpPr>
          <p:nvPr>
            <p:ph type="ftr" sz="quarter" idx="11"/>
          </p:nvPr>
        </p:nvSpPr>
        <p:spPr/>
        <p:txBody>
          <a:bodyPr/>
          <a:lstStyle>
            <a:lvl1pPr>
              <a:defRPr/>
            </a:lvl1pPr>
          </a:lstStyle>
          <a:p>
            <a:endParaRPr lang="zh-CN" altLang="en-US" dirty="0"/>
          </a:p>
        </p:txBody>
      </p:sp>
      <p:sp>
        <p:nvSpPr>
          <p:cNvPr id="5" name="灯片编号占位符 4"/>
          <p:cNvSpPr>
            <a:spLocks noGrp="1"/>
          </p:cNvSpPr>
          <p:nvPr>
            <p:ph type="sldNum" sz="quarter" idx="12"/>
          </p:nvPr>
        </p:nvSpPr>
        <p:spPr/>
        <p:txBody>
          <a:bodyPr/>
          <a:lstStyle>
            <a:lvl1pPr>
              <a:defRPr/>
            </a:lvl1pPr>
          </a:lstStyle>
          <a:p>
            <a:fld id="{7D9BB5D0-35E4-459D-AEF3-FE4D7C45CC19}" type="slidenum">
              <a:rPr lang="zh-CN" altLang="en-US" smtClean="0"/>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cxnSp>
        <p:nvCxnSpPr>
          <p:cNvPr id="2" name="直接连接符 1"/>
          <p:cNvCxnSpPr/>
          <p:nvPr userDrawn="1"/>
        </p:nvCxnSpPr>
        <p:spPr>
          <a:xfrm>
            <a:off x="836289" y="796626"/>
            <a:ext cx="10530592"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cxnSp>
        <p:nvCxnSpPr>
          <p:cNvPr id="2" name="直接连接符 1"/>
          <p:cNvCxnSpPr/>
          <p:nvPr userDrawn="1"/>
        </p:nvCxnSpPr>
        <p:spPr>
          <a:xfrm>
            <a:off x="836289" y="796626"/>
            <a:ext cx="10530592"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cxnSp>
        <p:nvCxnSpPr>
          <p:cNvPr id="2" name="直接连接符 1"/>
          <p:cNvCxnSpPr/>
          <p:nvPr userDrawn="1"/>
        </p:nvCxnSpPr>
        <p:spPr>
          <a:xfrm>
            <a:off x="836289" y="796626"/>
            <a:ext cx="10530592"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cxnSp>
        <p:nvCxnSpPr>
          <p:cNvPr id="2" name="直接连接符 1"/>
          <p:cNvCxnSpPr/>
          <p:nvPr userDrawn="1"/>
        </p:nvCxnSpPr>
        <p:spPr>
          <a:xfrm>
            <a:off x="836289" y="796626"/>
            <a:ext cx="10530592"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2_标题幻灯片">
    <p:spTree>
      <p:nvGrpSpPr>
        <p:cNvPr id="1" name=""/>
        <p:cNvGrpSpPr/>
        <p:nvPr/>
      </p:nvGrpSpPr>
      <p:grpSpPr>
        <a:xfrm>
          <a:off x="0" y="0"/>
          <a:ext cx="0" cy="0"/>
          <a:chOff x="0" y="0"/>
          <a:chExt cx="0" cy="0"/>
        </a:xfrm>
      </p:grpSpPr>
      <p:sp>
        <p:nvSpPr>
          <p:cNvPr id="9" name="矩形 8"/>
          <p:cNvSpPr/>
          <p:nvPr userDrawn="1"/>
        </p:nvSpPr>
        <p:spPr>
          <a:xfrm>
            <a:off x="235918" y="209250"/>
            <a:ext cx="1162898" cy="90835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0" name="文本框 9"/>
          <p:cNvSpPr txBox="1"/>
          <p:nvPr userDrawn="1"/>
        </p:nvSpPr>
        <p:spPr>
          <a:xfrm>
            <a:off x="10779365" y="274351"/>
            <a:ext cx="1010213" cy="461665"/>
          </a:xfrm>
          <a:prstGeom prst="rect">
            <a:avLst/>
          </a:prstGeom>
          <a:noFill/>
        </p:spPr>
        <p:txBody>
          <a:bodyPr wrap="none" rtlCol="0">
            <a:spAutoFit/>
          </a:bodyPr>
          <a:lstStyle/>
          <a:p>
            <a:r>
              <a:rPr lang="en-US" altLang="zh-CN" sz="2400" b="1" dirty="0">
                <a:solidFill>
                  <a:schemeClr val="accent1"/>
                </a:solidFill>
                <a:latin typeface="等线" panose="02010600030101010101" pitchFamily="2" charset="-122"/>
                <a:ea typeface="等线" panose="02010600030101010101" pitchFamily="2" charset="-122"/>
              </a:rPr>
              <a:t>Brand</a:t>
            </a:r>
            <a:endParaRPr lang="zh-CN" altLang="en-US" sz="2400" b="1" dirty="0">
              <a:solidFill>
                <a:schemeClr val="accent1"/>
              </a:solidFill>
              <a:latin typeface="等线" panose="02010600030101010101" pitchFamily="2" charset="-122"/>
              <a:ea typeface="等线" panose="02010600030101010101" pitchFamily="2" charset="-122"/>
            </a:endParaRPr>
          </a:p>
        </p:txBody>
      </p:sp>
      <p:sp>
        <p:nvSpPr>
          <p:cNvPr id="11" name="文本框 10"/>
          <p:cNvSpPr txBox="1"/>
          <p:nvPr userDrawn="1"/>
        </p:nvSpPr>
        <p:spPr>
          <a:xfrm>
            <a:off x="10783748" y="597517"/>
            <a:ext cx="885179" cy="276999"/>
          </a:xfrm>
          <a:prstGeom prst="rect">
            <a:avLst/>
          </a:prstGeom>
          <a:noFill/>
        </p:spPr>
        <p:txBody>
          <a:bodyPr wrap="none" rtlCol="0">
            <a:spAutoFit/>
          </a:bodyPr>
          <a:lstStyle/>
          <a:p>
            <a:r>
              <a:rPr lang="en-US" altLang="zh-CN" sz="1200" dirty="0">
                <a:solidFill>
                  <a:schemeClr val="accent1"/>
                </a:solidFill>
                <a:latin typeface="等线" panose="02010600030101010101" pitchFamily="2" charset="-122"/>
                <a:ea typeface="等线" panose="02010600030101010101" pitchFamily="2" charset="-122"/>
              </a:rPr>
              <a:t>Promotion</a:t>
            </a:r>
            <a:endParaRPr lang="zh-CN" altLang="en-US" sz="1200" dirty="0">
              <a:solidFill>
                <a:schemeClr val="accent1"/>
              </a:solidFill>
              <a:latin typeface="等线" panose="02010600030101010101" pitchFamily="2" charset="-122"/>
              <a:ea typeface="等线" panose="02010600030101010101" pitchFamily="2" charset="-122"/>
            </a:endParaRPr>
          </a:p>
        </p:txBody>
      </p:sp>
      <p:sp>
        <p:nvSpPr>
          <p:cNvPr id="12" name="文本框 11"/>
          <p:cNvSpPr txBox="1"/>
          <p:nvPr userDrawn="1"/>
        </p:nvSpPr>
        <p:spPr>
          <a:xfrm>
            <a:off x="10027933" y="157764"/>
            <a:ext cx="867545" cy="830997"/>
          </a:xfrm>
          <a:prstGeom prst="rect">
            <a:avLst/>
          </a:prstGeom>
          <a:noFill/>
        </p:spPr>
        <p:txBody>
          <a:bodyPr wrap="none" rtlCol="0">
            <a:spAutoFit/>
          </a:bodyPr>
          <a:lstStyle/>
          <a:p>
            <a:r>
              <a:rPr lang="en-US" altLang="zh-CN" sz="4800" b="1" dirty="0">
                <a:solidFill>
                  <a:schemeClr val="accent1"/>
                </a:solidFill>
                <a:latin typeface="等线" panose="02010600030101010101" pitchFamily="2" charset="-122"/>
                <a:ea typeface="等线" panose="02010600030101010101" pitchFamily="2" charset="-122"/>
              </a:rPr>
              <a:t>02</a:t>
            </a:r>
            <a:endParaRPr lang="zh-CN" altLang="en-US" sz="4800" b="1" dirty="0">
              <a:solidFill>
                <a:schemeClr val="accent1"/>
              </a:solidFill>
              <a:latin typeface="等线" panose="02010600030101010101" pitchFamily="2" charset="-122"/>
              <a:ea typeface="等线" panose="02010600030101010101" pitchFamily="2" charset="-122"/>
            </a:endParaRPr>
          </a:p>
        </p:txBody>
      </p:sp>
      <p:sp>
        <p:nvSpPr>
          <p:cNvPr id="13" name="矩形 12"/>
          <p:cNvSpPr/>
          <p:nvPr userDrawn="1"/>
        </p:nvSpPr>
        <p:spPr>
          <a:xfrm>
            <a:off x="787639" y="342903"/>
            <a:ext cx="1162898" cy="672273"/>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4" name="文本框 13"/>
          <p:cNvSpPr txBox="1"/>
          <p:nvPr userDrawn="1"/>
        </p:nvSpPr>
        <p:spPr>
          <a:xfrm>
            <a:off x="370245" y="707399"/>
            <a:ext cx="1309974" cy="307777"/>
          </a:xfrm>
          <a:prstGeom prst="rect">
            <a:avLst/>
          </a:prstGeom>
          <a:noFill/>
        </p:spPr>
        <p:txBody>
          <a:bodyPr wrap="none" rtlCol="0">
            <a:spAutoFit/>
          </a:bodyPr>
          <a:lstStyle/>
          <a:p>
            <a:r>
              <a:rPr lang="en-US" altLang="zh-CN" sz="1400" dirty="0">
                <a:solidFill>
                  <a:schemeClr val="tx2"/>
                </a:solidFill>
                <a:latin typeface="等线" panose="02010600030101010101" pitchFamily="2" charset="-122"/>
                <a:ea typeface="等线" panose="02010600030101010101" pitchFamily="2" charset="-122"/>
              </a:rPr>
              <a:t>target location</a:t>
            </a:r>
            <a:endParaRPr lang="zh-CN" altLang="en-US" sz="1400" dirty="0">
              <a:solidFill>
                <a:schemeClr val="tx2"/>
              </a:solidFill>
              <a:latin typeface="等线" panose="02010600030101010101" pitchFamily="2" charset="-122"/>
              <a:ea typeface="等线" panose="02010600030101010101" pitchFamily="2" charset="-122"/>
            </a:endParaRPr>
          </a:p>
        </p:txBody>
      </p:sp>
      <p:sp>
        <p:nvSpPr>
          <p:cNvPr id="15" name="文本框 14"/>
          <p:cNvSpPr txBox="1"/>
          <p:nvPr userDrawn="1"/>
        </p:nvSpPr>
        <p:spPr>
          <a:xfrm>
            <a:off x="353112" y="307335"/>
            <a:ext cx="1620957" cy="523220"/>
          </a:xfrm>
          <a:prstGeom prst="rect">
            <a:avLst/>
          </a:prstGeom>
          <a:noFill/>
        </p:spPr>
        <p:txBody>
          <a:bodyPr wrap="none" rtlCol="0">
            <a:spAutoFit/>
          </a:bodyPr>
          <a:lstStyle/>
          <a:p>
            <a:r>
              <a:rPr lang="zh-CN" altLang="en-US" sz="2800" b="1" dirty="0">
                <a:solidFill>
                  <a:schemeClr val="accent1"/>
                </a:solidFill>
                <a:latin typeface="等线" panose="02010600030101010101" pitchFamily="2" charset="-122"/>
                <a:ea typeface="等线" panose="02010600030101010101" pitchFamily="2" charset="-122"/>
              </a:rPr>
              <a:t>目标定位</a:t>
            </a:r>
            <a:endParaRPr lang="zh-CN" altLang="en-US" sz="2800" b="1" dirty="0">
              <a:solidFill>
                <a:schemeClr val="accent1"/>
              </a:solidFill>
              <a:latin typeface="等线" panose="02010600030101010101" pitchFamily="2" charset="-122"/>
              <a:ea typeface="等线" panose="02010600030101010101" pitchFamily="2" charset="-122"/>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userDrawn="1">
  <p:cSld name="3_标题幻灯片">
    <p:spTree>
      <p:nvGrpSpPr>
        <p:cNvPr id="1" name=""/>
        <p:cNvGrpSpPr/>
        <p:nvPr/>
      </p:nvGrpSpPr>
      <p:grpSpPr>
        <a:xfrm>
          <a:off x="0" y="0"/>
          <a:ext cx="0" cy="0"/>
          <a:chOff x="0" y="0"/>
          <a:chExt cx="0" cy="0"/>
        </a:xfrm>
      </p:grpSpPr>
      <p:sp>
        <p:nvSpPr>
          <p:cNvPr id="9" name="矩形 8"/>
          <p:cNvSpPr/>
          <p:nvPr userDrawn="1"/>
        </p:nvSpPr>
        <p:spPr>
          <a:xfrm>
            <a:off x="235918" y="209250"/>
            <a:ext cx="1162898" cy="90835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0" name="文本框 9"/>
          <p:cNvSpPr txBox="1"/>
          <p:nvPr userDrawn="1"/>
        </p:nvSpPr>
        <p:spPr>
          <a:xfrm>
            <a:off x="10779365" y="274351"/>
            <a:ext cx="1010213" cy="461665"/>
          </a:xfrm>
          <a:prstGeom prst="rect">
            <a:avLst/>
          </a:prstGeom>
          <a:noFill/>
        </p:spPr>
        <p:txBody>
          <a:bodyPr wrap="none" rtlCol="0">
            <a:spAutoFit/>
          </a:bodyPr>
          <a:lstStyle/>
          <a:p>
            <a:r>
              <a:rPr lang="en-US" altLang="zh-CN" sz="2400" b="1" dirty="0">
                <a:solidFill>
                  <a:schemeClr val="accent1"/>
                </a:solidFill>
                <a:latin typeface="等线" panose="02010600030101010101" pitchFamily="2" charset="-122"/>
                <a:ea typeface="等线" panose="02010600030101010101" pitchFamily="2" charset="-122"/>
              </a:rPr>
              <a:t>Brand</a:t>
            </a:r>
            <a:endParaRPr lang="zh-CN" altLang="en-US" sz="2400" b="1" dirty="0">
              <a:solidFill>
                <a:schemeClr val="accent1"/>
              </a:solidFill>
              <a:latin typeface="等线" panose="02010600030101010101" pitchFamily="2" charset="-122"/>
              <a:ea typeface="等线" panose="02010600030101010101" pitchFamily="2" charset="-122"/>
            </a:endParaRPr>
          </a:p>
        </p:txBody>
      </p:sp>
      <p:sp>
        <p:nvSpPr>
          <p:cNvPr id="11" name="文本框 10"/>
          <p:cNvSpPr txBox="1"/>
          <p:nvPr userDrawn="1"/>
        </p:nvSpPr>
        <p:spPr>
          <a:xfrm>
            <a:off x="10783748" y="597517"/>
            <a:ext cx="885179" cy="276999"/>
          </a:xfrm>
          <a:prstGeom prst="rect">
            <a:avLst/>
          </a:prstGeom>
          <a:noFill/>
        </p:spPr>
        <p:txBody>
          <a:bodyPr wrap="none" rtlCol="0">
            <a:spAutoFit/>
          </a:bodyPr>
          <a:lstStyle/>
          <a:p>
            <a:r>
              <a:rPr lang="en-US" altLang="zh-CN" sz="1200" dirty="0">
                <a:solidFill>
                  <a:schemeClr val="accent1"/>
                </a:solidFill>
                <a:latin typeface="等线" panose="02010600030101010101" pitchFamily="2" charset="-122"/>
                <a:ea typeface="等线" panose="02010600030101010101" pitchFamily="2" charset="-122"/>
              </a:rPr>
              <a:t>Promotion</a:t>
            </a:r>
            <a:endParaRPr lang="zh-CN" altLang="en-US" sz="1200" dirty="0">
              <a:solidFill>
                <a:schemeClr val="accent1"/>
              </a:solidFill>
              <a:latin typeface="等线" panose="02010600030101010101" pitchFamily="2" charset="-122"/>
              <a:ea typeface="等线" panose="02010600030101010101" pitchFamily="2" charset="-122"/>
            </a:endParaRPr>
          </a:p>
        </p:txBody>
      </p:sp>
      <p:sp>
        <p:nvSpPr>
          <p:cNvPr id="12" name="文本框 11"/>
          <p:cNvSpPr txBox="1"/>
          <p:nvPr userDrawn="1"/>
        </p:nvSpPr>
        <p:spPr>
          <a:xfrm>
            <a:off x="10027933" y="157764"/>
            <a:ext cx="867545" cy="830997"/>
          </a:xfrm>
          <a:prstGeom prst="rect">
            <a:avLst/>
          </a:prstGeom>
          <a:noFill/>
        </p:spPr>
        <p:txBody>
          <a:bodyPr wrap="none" rtlCol="0">
            <a:spAutoFit/>
          </a:bodyPr>
          <a:lstStyle/>
          <a:p>
            <a:r>
              <a:rPr lang="en-US" altLang="zh-CN" sz="4800" b="1" dirty="0">
                <a:solidFill>
                  <a:schemeClr val="accent1"/>
                </a:solidFill>
                <a:latin typeface="等线" panose="02010600030101010101" pitchFamily="2" charset="-122"/>
                <a:ea typeface="等线" panose="02010600030101010101" pitchFamily="2" charset="-122"/>
              </a:rPr>
              <a:t>03</a:t>
            </a:r>
            <a:endParaRPr lang="zh-CN" altLang="en-US" sz="4800" b="1" dirty="0">
              <a:solidFill>
                <a:schemeClr val="accent1"/>
              </a:solidFill>
              <a:latin typeface="等线" panose="02010600030101010101" pitchFamily="2" charset="-122"/>
              <a:ea typeface="等线" panose="02010600030101010101" pitchFamily="2" charset="-122"/>
            </a:endParaRPr>
          </a:p>
        </p:txBody>
      </p:sp>
      <p:sp>
        <p:nvSpPr>
          <p:cNvPr id="13" name="矩形 12"/>
          <p:cNvSpPr/>
          <p:nvPr userDrawn="1"/>
        </p:nvSpPr>
        <p:spPr>
          <a:xfrm>
            <a:off x="787639" y="342903"/>
            <a:ext cx="1162898" cy="672273"/>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4" name="文本框 13"/>
          <p:cNvSpPr txBox="1"/>
          <p:nvPr userDrawn="1"/>
        </p:nvSpPr>
        <p:spPr>
          <a:xfrm>
            <a:off x="370245" y="707399"/>
            <a:ext cx="1669047" cy="307777"/>
          </a:xfrm>
          <a:prstGeom prst="rect">
            <a:avLst/>
          </a:prstGeom>
          <a:noFill/>
        </p:spPr>
        <p:txBody>
          <a:bodyPr wrap="none" rtlCol="0">
            <a:spAutoFit/>
          </a:bodyPr>
          <a:lstStyle/>
          <a:p>
            <a:r>
              <a:rPr lang="en-US" altLang="zh-CN" sz="1400" dirty="0">
                <a:solidFill>
                  <a:schemeClr val="tx2"/>
                </a:solidFill>
                <a:latin typeface="等线" panose="02010600030101010101" pitchFamily="2" charset="-122"/>
                <a:ea typeface="等线" panose="02010600030101010101" pitchFamily="2" charset="-122"/>
              </a:rPr>
              <a:t>Promotion strategy</a:t>
            </a:r>
            <a:endParaRPr lang="zh-CN" altLang="en-US" sz="1400" dirty="0">
              <a:solidFill>
                <a:schemeClr val="tx2"/>
              </a:solidFill>
              <a:latin typeface="等线" panose="02010600030101010101" pitchFamily="2" charset="-122"/>
              <a:ea typeface="等线" panose="02010600030101010101" pitchFamily="2" charset="-122"/>
            </a:endParaRPr>
          </a:p>
        </p:txBody>
      </p:sp>
      <p:sp>
        <p:nvSpPr>
          <p:cNvPr id="15" name="文本框 14"/>
          <p:cNvSpPr txBox="1"/>
          <p:nvPr userDrawn="1"/>
        </p:nvSpPr>
        <p:spPr>
          <a:xfrm>
            <a:off x="353112" y="307335"/>
            <a:ext cx="1620957" cy="523220"/>
          </a:xfrm>
          <a:prstGeom prst="rect">
            <a:avLst/>
          </a:prstGeom>
          <a:noFill/>
        </p:spPr>
        <p:txBody>
          <a:bodyPr wrap="none" rtlCol="0">
            <a:spAutoFit/>
          </a:bodyPr>
          <a:lstStyle/>
          <a:p>
            <a:r>
              <a:rPr lang="zh-CN" altLang="en-US" sz="2800" b="1" dirty="0">
                <a:solidFill>
                  <a:schemeClr val="accent1"/>
                </a:solidFill>
                <a:latin typeface="等线" panose="02010600030101010101" pitchFamily="2" charset="-122"/>
                <a:ea typeface="等线" panose="02010600030101010101" pitchFamily="2" charset="-122"/>
              </a:rPr>
              <a:t>推广策略</a:t>
            </a:r>
            <a:endParaRPr lang="zh-CN" altLang="en-US" sz="2800" b="1" dirty="0">
              <a:solidFill>
                <a:schemeClr val="accent1"/>
              </a:solidFill>
              <a:latin typeface="等线" panose="02010600030101010101" pitchFamily="2" charset="-122"/>
              <a:ea typeface="等线" panose="02010600030101010101" pitchFamily="2" charset="-122"/>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userDrawn="1">
  <p:cSld name="4_标题幻灯片">
    <p:spTree>
      <p:nvGrpSpPr>
        <p:cNvPr id="1" name=""/>
        <p:cNvGrpSpPr/>
        <p:nvPr/>
      </p:nvGrpSpPr>
      <p:grpSpPr>
        <a:xfrm>
          <a:off x="0" y="0"/>
          <a:ext cx="0" cy="0"/>
          <a:chOff x="0" y="0"/>
          <a:chExt cx="0" cy="0"/>
        </a:xfrm>
      </p:grpSpPr>
      <p:sp>
        <p:nvSpPr>
          <p:cNvPr id="9" name="矩形 8"/>
          <p:cNvSpPr/>
          <p:nvPr userDrawn="1"/>
        </p:nvSpPr>
        <p:spPr>
          <a:xfrm>
            <a:off x="235918" y="209250"/>
            <a:ext cx="1162898" cy="90835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0" name="文本框 9"/>
          <p:cNvSpPr txBox="1"/>
          <p:nvPr userDrawn="1"/>
        </p:nvSpPr>
        <p:spPr>
          <a:xfrm>
            <a:off x="10779365" y="274351"/>
            <a:ext cx="1010213" cy="461665"/>
          </a:xfrm>
          <a:prstGeom prst="rect">
            <a:avLst/>
          </a:prstGeom>
          <a:noFill/>
        </p:spPr>
        <p:txBody>
          <a:bodyPr wrap="none" rtlCol="0">
            <a:spAutoFit/>
          </a:bodyPr>
          <a:lstStyle/>
          <a:p>
            <a:r>
              <a:rPr lang="en-US" altLang="zh-CN" sz="2400" b="1" dirty="0">
                <a:solidFill>
                  <a:schemeClr val="accent1"/>
                </a:solidFill>
                <a:latin typeface="等线" panose="02010600030101010101" pitchFamily="2" charset="-122"/>
                <a:ea typeface="等线" panose="02010600030101010101" pitchFamily="2" charset="-122"/>
              </a:rPr>
              <a:t>Brand</a:t>
            </a:r>
            <a:endParaRPr lang="zh-CN" altLang="en-US" sz="2400" b="1" dirty="0">
              <a:solidFill>
                <a:schemeClr val="accent1"/>
              </a:solidFill>
              <a:latin typeface="等线" panose="02010600030101010101" pitchFamily="2" charset="-122"/>
              <a:ea typeface="等线" panose="02010600030101010101" pitchFamily="2" charset="-122"/>
            </a:endParaRPr>
          </a:p>
        </p:txBody>
      </p:sp>
      <p:sp>
        <p:nvSpPr>
          <p:cNvPr id="11" name="文本框 10"/>
          <p:cNvSpPr txBox="1"/>
          <p:nvPr userDrawn="1"/>
        </p:nvSpPr>
        <p:spPr>
          <a:xfrm>
            <a:off x="10783748" y="597517"/>
            <a:ext cx="885179" cy="276999"/>
          </a:xfrm>
          <a:prstGeom prst="rect">
            <a:avLst/>
          </a:prstGeom>
          <a:noFill/>
        </p:spPr>
        <p:txBody>
          <a:bodyPr wrap="none" rtlCol="0">
            <a:spAutoFit/>
          </a:bodyPr>
          <a:lstStyle/>
          <a:p>
            <a:r>
              <a:rPr lang="en-US" altLang="zh-CN" sz="1200" dirty="0">
                <a:solidFill>
                  <a:schemeClr val="accent1"/>
                </a:solidFill>
                <a:latin typeface="等线" panose="02010600030101010101" pitchFamily="2" charset="-122"/>
                <a:ea typeface="等线" panose="02010600030101010101" pitchFamily="2" charset="-122"/>
              </a:rPr>
              <a:t>Promotion</a:t>
            </a:r>
            <a:endParaRPr lang="zh-CN" altLang="en-US" sz="1200" dirty="0">
              <a:solidFill>
                <a:schemeClr val="accent1"/>
              </a:solidFill>
              <a:latin typeface="等线" panose="02010600030101010101" pitchFamily="2" charset="-122"/>
              <a:ea typeface="等线" panose="02010600030101010101" pitchFamily="2" charset="-122"/>
            </a:endParaRPr>
          </a:p>
        </p:txBody>
      </p:sp>
      <p:sp>
        <p:nvSpPr>
          <p:cNvPr id="12" name="文本框 11"/>
          <p:cNvSpPr txBox="1"/>
          <p:nvPr userDrawn="1"/>
        </p:nvSpPr>
        <p:spPr>
          <a:xfrm>
            <a:off x="10027933" y="157764"/>
            <a:ext cx="867545" cy="830997"/>
          </a:xfrm>
          <a:prstGeom prst="rect">
            <a:avLst/>
          </a:prstGeom>
          <a:noFill/>
        </p:spPr>
        <p:txBody>
          <a:bodyPr wrap="none" rtlCol="0">
            <a:spAutoFit/>
          </a:bodyPr>
          <a:lstStyle/>
          <a:p>
            <a:r>
              <a:rPr lang="en-US" altLang="zh-CN" sz="4800" b="1" dirty="0">
                <a:solidFill>
                  <a:schemeClr val="accent1"/>
                </a:solidFill>
                <a:latin typeface="等线" panose="02010600030101010101" pitchFamily="2" charset="-122"/>
                <a:ea typeface="等线" panose="02010600030101010101" pitchFamily="2" charset="-122"/>
              </a:rPr>
              <a:t>04</a:t>
            </a:r>
            <a:endParaRPr lang="zh-CN" altLang="en-US" sz="4800" b="1" dirty="0">
              <a:solidFill>
                <a:schemeClr val="accent1"/>
              </a:solidFill>
              <a:latin typeface="等线" panose="02010600030101010101" pitchFamily="2" charset="-122"/>
              <a:ea typeface="等线" panose="02010600030101010101" pitchFamily="2" charset="-122"/>
            </a:endParaRPr>
          </a:p>
        </p:txBody>
      </p:sp>
      <p:sp>
        <p:nvSpPr>
          <p:cNvPr id="13" name="矩形 12"/>
          <p:cNvSpPr/>
          <p:nvPr userDrawn="1"/>
        </p:nvSpPr>
        <p:spPr>
          <a:xfrm>
            <a:off x="787639" y="342903"/>
            <a:ext cx="1162898" cy="672273"/>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4" name="文本框 13"/>
          <p:cNvSpPr txBox="1"/>
          <p:nvPr userDrawn="1"/>
        </p:nvSpPr>
        <p:spPr>
          <a:xfrm>
            <a:off x="370245" y="707399"/>
            <a:ext cx="1066318" cy="307777"/>
          </a:xfrm>
          <a:prstGeom prst="rect">
            <a:avLst/>
          </a:prstGeom>
          <a:noFill/>
        </p:spPr>
        <p:txBody>
          <a:bodyPr wrap="none" rtlCol="0">
            <a:spAutoFit/>
          </a:bodyPr>
          <a:lstStyle/>
          <a:p>
            <a:r>
              <a:rPr lang="en-US" altLang="zh-CN" sz="1400" dirty="0">
                <a:solidFill>
                  <a:schemeClr val="tx2"/>
                </a:solidFill>
                <a:latin typeface="等线" panose="02010600030101010101" pitchFamily="2" charset="-122"/>
                <a:ea typeface="等线" panose="02010600030101010101" pitchFamily="2" charset="-122"/>
              </a:rPr>
              <a:t>Brand story</a:t>
            </a:r>
            <a:endParaRPr lang="zh-CN" altLang="en-US" sz="1400" dirty="0">
              <a:solidFill>
                <a:schemeClr val="tx2"/>
              </a:solidFill>
              <a:latin typeface="等线" panose="02010600030101010101" pitchFamily="2" charset="-122"/>
              <a:ea typeface="等线" panose="02010600030101010101" pitchFamily="2" charset="-122"/>
            </a:endParaRPr>
          </a:p>
        </p:txBody>
      </p:sp>
      <p:sp>
        <p:nvSpPr>
          <p:cNvPr id="15" name="文本框 14"/>
          <p:cNvSpPr txBox="1"/>
          <p:nvPr userDrawn="1"/>
        </p:nvSpPr>
        <p:spPr>
          <a:xfrm>
            <a:off x="353112" y="307335"/>
            <a:ext cx="1620957" cy="523220"/>
          </a:xfrm>
          <a:prstGeom prst="rect">
            <a:avLst/>
          </a:prstGeom>
          <a:noFill/>
        </p:spPr>
        <p:txBody>
          <a:bodyPr wrap="none" rtlCol="0">
            <a:spAutoFit/>
          </a:bodyPr>
          <a:lstStyle/>
          <a:p>
            <a:r>
              <a:rPr lang="zh-CN" altLang="en-US" sz="2800" b="1" dirty="0">
                <a:solidFill>
                  <a:schemeClr val="accent1"/>
                </a:solidFill>
                <a:latin typeface="等线" panose="02010600030101010101" pitchFamily="2" charset="-122"/>
                <a:ea typeface="等线" panose="02010600030101010101" pitchFamily="2" charset="-122"/>
              </a:rPr>
              <a:t>品牌故事</a:t>
            </a:r>
            <a:endParaRPr lang="zh-CN" altLang="en-US" sz="2800" b="1" dirty="0">
              <a:solidFill>
                <a:schemeClr val="accent1"/>
              </a:solidFill>
              <a:latin typeface="等线" panose="02010600030101010101" pitchFamily="2" charset="-122"/>
              <a:ea typeface="等线" panose="02010600030101010101" pitchFamily="2"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335" y="0"/>
            <a:ext cx="12191332" cy="6858000"/>
          </a:xfrm>
          <a:prstGeom prst="rect">
            <a:avLst/>
          </a:prstGeom>
        </p:spPr>
      </p:pic>
      <p:grpSp>
        <p:nvGrpSpPr>
          <p:cNvPr id="2" name="组合 3"/>
          <p:cNvGrpSpPr/>
          <p:nvPr userDrawn="1"/>
        </p:nvGrpSpPr>
        <p:grpSpPr>
          <a:xfrm flipH="1">
            <a:off x="-1" y="330691"/>
            <a:ext cx="2396221" cy="676275"/>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9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900">
                <a:cs typeface="+mn-ea"/>
                <a:sym typeface="+mn-lt"/>
              </a:endParaRPr>
            </a:p>
          </p:txBody>
        </p:sp>
      </p:grpSp>
      <p:sp>
        <p:nvSpPr>
          <p:cNvPr id="6" name="文本框 12"/>
          <p:cNvSpPr txBox="1">
            <a:spLocks noChangeArrowheads="1"/>
          </p:cNvSpPr>
          <p:nvPr userDrawn="1"/>
        </p:nvSpPr>
        <p:spPr bwMode="auto">
          <a:xfrm>
            <a:off x="-1" y="493728"/>
            <a:ext cx="2394787" cy="35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705" dirty="0">
                <a:solidFill>
                  <a:schemeClr val="bg1"/>
                </a:solidFill>
                <a:latin typeface="等线" panose="02010600030101010101" pitchFamily="2" charset="-122"/>
                <a:ea typeface="等线" panose="02010600030101010101" pitchFamily="2" charset="-122"/>
                <a:cs typeface="+mn-ea"/>
                <a:sym typeface="+mn-lt"/>
              </a:rPr>
              <a:t>点击添加相关标题文字</a:t>
            </a:r>
            <a:endParaRPr lang="zh-CN" altLang="en-US" sz="1705" dirty="0">
              <a:solidFill>
                <a:schemeClr val="bg1"/>
              </a:solidFill>
              <a:latin typeface="等线" panose="02010600030101010101" pitchFamily="2" charset="-122"/>
              <a:ea typeface="等线" panose="02010600030101010101" pitchFamily="2" charset="-122"/>
              <a:cs typeface="+mn-ea"/>
              <a:sym typeface="+mn-l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3"/>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等线" panose="02010600030101010101" pitchFamily="2" charset="-122"/>
                <a:ea typeface="等线" panose="02010600030101010101" pitchFamily="2" charset="-122"/>
              </a:defRPr>
            </a:lvl1pPr>
          </a:lstStyle>
          <a:p>
            <a:fld id="{82F288E0-7875-42C4-84C8-98DBBD3BF4D2}"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等线" panose="02010600030101010101" pitchFamily="2" charset="-122"/>
                <a:ea typeface="等线" panose="02010600030101010101" pitchFamily="2"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等线" panose="02010600030101010101" pitchFamily="2" charset="-122"/>
                <a:ea typeface="等线" panose="02010600030101010101" pitchFamily="2" charset="-122"/>
              </a:defRPr>
            </a:lvl1pPr>
          </a:lstStyle>
          <a:p>
            <a:fld id="{7D9BB5D0-35E4-459D-AEF3-FE4D7C45CC19}"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l" defTabSz="914400" rtl="0" eaLnBrk="1" latinLnBrk="0" hangingPunct="1">
        <a:lnSpc>
          <a:spcPct val="90000"/>
        </a:lnSpc>
        <a:spcBef>
          <a:spcPct val="0"/>
        </a:spcBef>
        <a:buNone/>
        <a:defRPr sz="4400" kern="1200">
          <a:solidFill>
            <a:schemeClr val="tx1"/>
          </a:solidFill>
          <a:latin typeface="等线" panose="02010600030101010101" pitchFamily="2" charset="-122"/>
          <a:ea typeface="等线"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等线" panose="02010600030101010101" pitchFamily="2" charset="-122"/>
          <a:ea typeface="等线" panose="0201060003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等线" panose="02010600030101010101" pitchFamily="2" charset="-122"/>
          <a:ea typeface="等线" panose="02010600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等线" panose="02010600030101010101" pitchFamily="2" charset="-122"/>
          <a:ea typeface="等线" panose="0201060003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等线" panose="02010600030101010101" pitchFamily="2" charset="-122"/>
          <a:ea typeface="等线" panose="0201060003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等线" panose="02010600030101010101" pitchFamily="2" charset="-122"/>
          <a:ea typeface="等线"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9.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4" Type="http://schemas.openxmlformats.org/officeDocument/2006/relationships/notesSlide" Target="../notesSlides/notesSlide2.xml"/><Relationship Id="rId23" Type="http://schemas.openxmlformats.org/officeDocument/2006/relationships/slideLayout" Target="../slideLayouts/slideLayout13.xml"/><Relationship Id="rId22" Type="http://schemas.openxmlformats.org/officeDocument/2006/relationships/image" Target="../media/image7.svg"/><Relationship Id="rId21" Type="http://schemas.openxmlformats.org/officeDocument/2006/relationships/image" Target="../media/image6.png"/><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12.png"/><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hdphoto" Target="../media/image17.wdp"/><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5.xml"/><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32.png"/><Relationship Id="rId1"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34.png"/><Relationship Id="rId1"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37.jpeg"/><Relationship Id="rId1"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39.png"/><Relationship Id="rId1"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40.png"/><Relationship Id="rId1"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1.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tags" Target="../tags/tag22.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tags" Target="../tags/tag23.xml"/></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image" Target="../media/image46.png"/><Relationship Id="rId7" Type="http://schemas.openxmlformats.org/officeDocument/2006/relationships/image" Target="../media/image45.png"/><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圆角 7"/>
          <p:cNvSpPr/>
          <p:nvPr/>
        </p:nvSpPr>
        <p:spPr>
          <a:xfrm>
            <a:off x="876300" y="1193800"/>
            <a:ext cx="10375900" cy="4559300"/>
          </a:xfrm>
          <a:prstGeom prst="roundRect">
            <a:avLst>
              <a:gd name="adj" fmla="val 1904"/>
            </a:avLst>
          </a:prstGeom>
          <a:solidFill>
            <a:schemeClr val="bg1">
              <a:alpha val="87000"/>
            </a:schemeClr>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华文仿宋" panose="02010600040101010101" pitchFamily="2" charset="-122"/>
              <a:ea typeface="华文仿宋" panose="02010600040101010101" pitchFamily="2" charset="-122"/>
            </a:endParaRPr>
          </a:p>
        </p:txBody>
      </p:sp>
      <p:sp>
        <p:nvSpPr>
          <p:cNvPr id="10" name="文本框 9"/>
          <p:cNvSpPr txBox="1"/>
          <p:nvPr/>
        </p:nvSpPr>
        <p:spPr>
          <a:xfrm>
            <a:off x="3714909" y="4294505"/>
            <a:ext cx="4762183" cy="461665"/>
          </a:xfrm>
          <a:prstGeom prst="rect">
            <a:avLst/>
          </a:prstGeom>
          <a:noFill/>
        </p:spPr>
        <p:txBody>
          <a:bodyPr wrap="square" rtlCol="0">
            <a:spAutoFit/>
          </a:bodyPr>
          <a:lstStyle/>
          <a:p>
            <a:pPr algn="ctr"/>
            <a:r>
              <a:rPr lang="zh-CN" altLang="en-US" sz="2400" b="1" dirty="0">
                <a:solidFill>
                  <a:srgbClr val="19A3BD"/>
                </a:solidFill>
                <a:latin typeface="华文仿宋" panose="02010600040101010101" pitchFamily="2" charset="-122"/>
                <a:ea typeface="华文仿宋" panose="02010600040101010101" pitchFamily="2" charset="-122"/>
              </a:rPr>
              <a:t>北京金图创联国际科技有限公司</a:t>
            </a:r>
            <a:endParaRPr lang="zh-CN" altLang="en-US" sz="2400" b="1" dirty="0">
              <a:solidFill>
                <a:srgbClr val="19A3BD"/>
              </a:solidFill>
              <a:latin typeface="华文仿宋" panose="02010600040101010101" pitchFamily="2" charset="-122"/>
              <a:ea typeface="华文仿宋" panose="02010600040101010101" pitchFamily="2" charset="-122"/>
            </a:endParaRPr>
          </a:p>
        </p:txBody>
      </p:sp>
      <p:sp>
        <p:nvSpPr>
          <p:cNvPr id="3" name="文本框 2"/>
          <p:cNvSpPr txBox="1"/>
          <p:nvPr/>
        </p:nvSpPr>
        <p:spPr>
          <a:xfrm>
            <a:off x="2221057" y="2143288"/>
            <a:ext cx="7749887" cy="923330"/>
          </a:xfrm>
          <a:prstGeom prst="rect">
            <a:avLst/>
          </a:prstGeom>
          <a:noFill/>
        </p:spPr>
        <p:txBody>
          <a:bodyPr wrap="square" rtlCol="0">
            <a:spAutoFit/>
          </a:bodyPr>
          <a:lstStyle/>
          <a:p>
            <a:pPr algn="ctr"/>
            <a:r>
              <a:rPr lang="zh-CN" altLang="en-US" sz="5400" b="1" spc="300" dirty="0">
                <a:solidFill>
                  <a:srgbClr val="19A3BD"/>
                </a:solidFill>
                <a:latin typeface="华文仿宋" panose="02010600040101010101" pitchFamily="2" charset="-122"/>
                <a:ea typeface="华文仿宋" panose="02010600040101010101" pitchFamily="2" charset="-122"/>
              </a:rPr>
              <a:t>研知</a:t>
            </a:r>
            <a:r>
              <a:rPr lang="zh-CN" altLang="en-US" sz="4000" b="1" spc="300" dirty="0">
                <a:solidFill>
                  <a:srgbClr val="19A3BD"/>
                </a:solidFill>
                <a:latin typeface="华文仿宋" panose="02010600040101010101" pitchFamily="2" charset="-122"/>
                <a:ea typeface="华文仿宋" panose="02010600040101010101" pitchFamily="2" charset="-122"/>
              </a:rPr>
              <a:t>科研支持数据库</a:t>
            </a:r>
            <a:endParaRPr lang="zh-CN" altLang="en-US" sz="4000" b="1" spc="300" dirty="0">
              <a:solidFill>
                <a:srgbClr val="19A3BD"/>
              </a:solidFill>
              <a:latin typeface="华文仿宋" panose="02010600040101010101" pitchFamily="2" charset="-122"/>
              <a:ea typeface="华文仿宋" panose="02010600040101010101" pitchFamily="2" charset="-122"/>
            </a:endParaRPr>
          </a:p>
        </p:txBody>
      </p:sp>
      <p:sp>
        <p:nvSpPr>
          <p:cNvPr id="7" name="矩形 6"/>
          <p:cNvSpPr/>
          <p:nvPr/>
        </p:nvSpPr>
        <p:spPr>
          <a:xfrm>
            <a:off x="1914525" y="3052466"/>
            <a:ext cx="8362950" cy="923329"/>
          </a:xfrm>
          <a:prstGeom prst="rect">
            <a:avLst/>
          </a:prstGeom>
          <a:solidFill>
            <a:srgbClr val="19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solidFill>
                  <a:schemeClr val="bg1"/>
                </a:solidFill>
                <a:effectLst>
                  <a:outerShdw blurRad="38100" dist="38100" dir="2700000" algn="tl">
                    <a:srgbClr val="000000">
                      <a:alpha val="43137"/>
                    </a:srgbClr>
                  </a:outerShdw>
                </a:effectLst>
                <a:latin typeface="华文仿宋" panose="02010600040101010101" pitchFamily="2" charset="-122"/>
                <a:ea typeface="华文仿宋" panose="02010600040101010101" pitchFamily="2" charset="-122"/>
                <a:cs typeface="+mn-ea"/>
                <a:sym typeface="+mn-lt"/>
              </a:rPr>
              <a:t>为科研全过程提供支持与服务</a:t>
            </a:r>
            <a:endParaRPr lang="zh-CN" altLang="en-US" sz="4400" b="1" dirty="0">
              <a:solidFill>
                <a:schemeClr val="bg1"/>
              </a:solidFill>
              <a:effectLst>
                <a:outerShdw blurRad="38100" dist="38100" dir="2700000" algn="tl">
                  <a:srgbClr val="000000">
                    <a:alpha val="43137"/>
                  </a:srgbClr>
                </a:outerShdw>
              </a:effectLst>
              <a:latin typeface="华文仿宋" panose="02010600040101010101" pitchFamily="2" charset="-122"/>
              <a:ea typeface="华文仿宋" panose="02010600040101010101" pitchFamily="2" charset="-122"/>
              <a:cs typeface="+mn-ea"/>
              <a:sym typeface="+mn-lt"/>
            </a:endParaRPr>
          </a:p>
        </p:txBody>
      </p:sp>
      <p:sp>
        <p:nvSpPr>
          <p:cNvPr id="11" name="文本框 10"/>
          <p:cNvSpPr txBox="1"/>
          <p:nvPr/>
        </p:nvSpPr>
        <p:spPr>
          <a:xfrm>
            <a:off x="4378276" y="4846954"/>
            <a:ext cx="3435449" cy="307777"/>
          </a:xfrm>
          <a:prstGeom prst="rect">
            <a:avLst/>
          </a:prstGeom>
          <a:noFill/>
        </p:spPr>
        <p:txBody>
          <a:bodyPr wrap="square" rtlCol="0">
            <a:spAutoFit/>
          </a:bodyPr>
          <a:lstStyle/>
          <a:p>
            <a:pPr algn="ctr"/>
            <a:r>
              <a:rPr lang="en-US" altLang="zh-CN" sz="1400" dirty="0">
                <a:cs typeface="+mn-ea"/>
                <a:sym typeface="+mn-lt"/>
              </a:rPr>
              <a:t>https://yanzhi.kingbooks.com.cn/</a:t>
            </a:r>
            <a:endParaRPr lang="zh-CN" altLang="en-US" sz="1400" dirty="0">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r="42066"/>
          <a:stretch>
            <a:fillRect/>
          </a:stretch>
        </p:blipFill>
        <p:spPr>
          <a:xfrm>
            <a:off x="0" y="-5491"/>
            <a:ext cx="4540719" cy="6858000"/>
          </a:xfrm>
          <a:prstGeom prst="rect">
            <a:avLst/>
          </a:prstGeom>
        </p:spPr>
      </p:pic>
      <p:sp>
        <p:nvSpPr>
          <p:cNvPr id="18" name="文本框 17"/>
          <p:cNvSpPr txBox="1"/>
          <p:nvPr/>
        </p:nvSpPr>
        <p:spPr>
          <a:xfrm>
            <a:off x="4807886" y="2458858"/>
            <a:ext cx="1382966" cy="2123658"/>
          </a:xfrm>
          <a:prstGeom prst="rect">
            <a:avLst/>
          </a:prstGeom>
          <a:noFill/>
        </p:spPr>
        <p:txBody>
          <a:bodyPr wrap="square" rtlCol="0">
            <a:spAutoFit/>
          </a:bodyPr>
          <a:lstStyle/>
          <a:p>
            <a:pPr algn="dist"/>
            <a:r>
              <a:rPr lang="zh-CN" altLang="en-US" sz="6600" b="1" dirty="0">
                <a:solidFill>
                  <a:srgbClr val="19A3BD"/>
                </a:solidFill>
                <a:latin typeface="等线" panose="02010600030101010101" pitchFamily="2" charset="-122"/>
                <a:ea typeface="等线" panose="02010600030101010101" pitchFamily="2" charset="-122"/>
              </a:rPr>
              <a:t>目</a:t>
            </a:r>
            <a:endParaRPr lang="en-US" altLang="zh-CN" sz="6600" b="1" dirty="0">
              <a:solidFill>
                <a:srgbClr val="19A3BD"/>
              </a:solidFill>
              <a:latin typeface="等线" panose="02010600030101010101" pitchFamily="2" charset="-122"/>
              <a:ea typeface="等线" panose="02010600030101010101" pitchFamily="2" charset="-122"/>
            </a:endParaRPr>
          </a:p>
          <a:p>
            <a:pPr algn="dist"/>
            <a:r>
              <a:rPr lang="zh-CN" altLang="en-US" sz="6600" b="1" dirty="0">
                <a:solidFill>
                  <a:srgbClr val="19A3BD"/>
                </a:solidFill>
                <a:latin typeface="等线" panose="02010600030101010101" pitchFamily="2" charset="-122"/>
                <a:ea typeface="等线" panose="02010600030101010101" pitchFamily="2" charset="-122"/>
              </a:rPr>
              <a:t>录</a:t>
            </a:r>
            <a:endParaRPr lang="zh-CN" altLang="en-US" sz="6600" b="1" dirty="0">
              <a:solidFill>
                <a:srgbClr val="19A3BD"/>
              </a:solidFill>
              <a:latin typeface="等线" panose="02010600030101010101" pitchFamily="2" charset="-122"/>
              <a:ea typeface="等线" panose="02010600030101010101" pitchFamily="2" charset="-122"/>
            </a:endParaRPr>
          </a:p>
        </p:txBody>
      </p:sp>
      <p:sp>
        <p:nvSpPr>
          <p:cNvPr id="30" name="文本框 29"/>
          <p:cNvSpPr txBox="1"/>
          <p:nvPr/>
        </p:nvSpPr>
        <p:spPr>
          <a:xfrm>
            <a:off x="7651283" y="966720"/>
            <a:ext cx="3638985" cy="506934"/>
          </a:xfrm>
          <a:prstGeom prst="rect">
            <a:avLst/>
          </a:prstGeom>
          <a:noFill/>
        </p:spPr>
        <p:txBody>
          <a:bodyPr wrap="square" rtlCol="0" anchor="ctr">
            <a:spAutoFit/>
          </a:bodyPr>
          <a:lstStyle/>
          <a:p>
            <a:pPr>
              <a:lnSpc>
                <a:spcPct val="120000"/>
              </a:lnSpc>
            </a:pPr>
            <a:r>
              <a:rPr kumimoji="1" lang="zh-CN" altLang="en-US" sz="2400" dirty="0">
                <a:solidFill>
                  <a:schemeClr val="bg2">
                    <a:lumMod val="10000"/>
                  </a:schemeClr>
                </a:solidFill>
                <a:latin typeface="等线" panose="02010600030101010101" pitchFamily="2" charset="-122"/>
                <a:ea typeface="等线" panose="02010600030101010101" pitchFamily="2" charset="-122"/>
              </a:rPr>
              <a:t>研知服务科研全过程</a:t>
            </a:r>
            <a:endParaRPr kumimoji="1" lang="zh-CN" altLang="en-US" sz="2400" dirty="0">
              <a:solidFill>
                <a:schemeClr val="bg2">
                  <a:lumMod val="10000"/>
                </a:schemeClr>
              </a:solidFill>
              <a:latin typeface="等线" panose="02010600030101010101" pitchFamily="2" charset="-122"/>
              <a:ea typeface="等线" panose="02010600030101010101" pitchFamily="2" charset="-122"/>
            </a:endParaRPr>
          </a:p>
        </p:txBody>
      </p:sp>
      <p:sp>
        <p:nvSpPr>
          <p:cNvPr id="31" name="文本框 30"/>
          <p:cNvSpPr txBox="1"/>
          <p:nvPr/>
        </p:nvSpPr>
        <p:spPr>
          <a:xfrm>
            <a:off x="7651283" y="1751881"/>
            <a:ext cx="3638985" cy="506934"/>
          </a:xfrm>
          <a:prstGeom prst="rect">
            <a:avLst/>
          </a:prstGeom>
          <a:noFill/>
        </p:spPr>
        <p:txBody>
          <a:bodyPr wrap="square" rtlCol="0" anchor="ctr">
            <a:spAutoFit/>
          </a:bodyPr>
          <a:lstStyle/>
          <a:p>
            <a:pPr>
              <a:lnSpc>
                <a:spcPct val="120000"/>
              </a:lnSpc>
            </a:pPr>
            <a:r>
              <a:rPr kumimoji="1" lang="zh-CN" altLang="en-US" sz="2400" dirty="0">
                <a:solidFill>
                  <a:schemeClr val="bg2">
                    <a:lumMod val="10000"/>
                  </a:schemeClr>
                </a:solidFill>
                <a:latin typeface="等线" panose="02010600030101010101" pitchFamily="2" charset="-122"/>
                <a:ea typeface="等线" panose="02010600030101010101" pitchFamily="2" charset="-122"/>
              </a:rPr>
              <a:t>选题与综述</a:t>
            </a:r>
            <a:endParaRPr kumimoji="1" lang="zh-CN" altLang="en-US" sz="2400" dirty="0">
              <a:solidFill>
                <a:schemeClr val="bg2">
                  <a:lumMod val="10000"/>
                </a:schemeClr>
              </a:solidFill>
              <a:latin typeface="等线" panose="02010600030101010101" pitchFamily="2" charset="-122"/>
              <a:ea typeface="等线" panose="02010600030101010101" pitchFamily="2" charset="-122"/>
            </a:endParaRPr>
          </a:p>
        </p:txBody>
      </p:sp>
      <p:sp>
        <p:nvSpPr>
          <p:cNvPr id="19" name="文本框 18"/>
          <p:cNvSpPr txBox="1"/>
          <p:nvPr/>
        </p:nvSpPr>
        <p:spPr>
          <a:xfrm>
            <a:off x="6681314" y="927800"/>
            <a:ext cx="854075" cy="584775"/>
          </a:xfrm>
          <a:prstGeom prst="rect">
            <a:avLst/>
          </a:prstGeom>
          <a:noFill/>
        </p:spPr>
        <p:txBody>
          <a:bodyPr wrap="square" rtlCol="0">
            <a:spAutoFit/>
          </a:bodyPr>
          <a:lstStyle/>
          <a:p>
            <a:pPr algn="r"/>
            <a:r>
              <a:rPr lang="en-US" altLang="zh-CN" sz="3200" dirty="0">
                <a:solidFill>
                  <a:schemeClr val="tx1">
                    <a:lumMod val="75000"/>
                    <a:lumOff val="25000"/>
                  </a:schemeClr>
                </a:solidFill>
                <a:latin typeface="等线" panose="02010600030101010101" pitchFamily="2" charset="-122"/>
                <a:ea typeface="等线" panose="02010600030101010101" pitchFamily="2" charset="-122"/>
              </a:rPr>
              <a:t>01</a:t>
            </a:r>
            <a:endParaRPr lang="en-US" altLang="zh-CN" sz="32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20" name="文本框 19"/>
          <p:cNvSpPr txBox="1"/>
          <p:nvPr/>
        </p:nvSpPr>
        <p:spPr>
          <a:xfrm>
            <a:off x="6681314" y="1712961"/>
            <a:ext cx="854075" cy="584775"/>
          </a:xfrm>
          <a:prstGeom prst="rect">
            <a:avLst/>
          </a:prstGeom>
          <a:noFill/>
        </p:spPr>
        <p:txBody>
          <a:bodyPr wrap="square" rtlCol="0">
            <a:spAutoFit/>
          </a:bodyPr>
          <a:lstStyle/>
          <a:p>
            <a:pPr algn="r"/>
            <a:r>
              <a:rPr lang="en-US" altLang="zh-CN" sz="3200" dirty="0">
                <a:solidFill>
                  <a:schemeClr val="tx1">
                    <a:lumMod val="75000"/>
                    <a:lumOff val="25000"/>
                  </a:schemeClr>
                </a:solidFill>
                <a:latin typeface="等线" panose="02010600030101010101" pitchFamily="2" charset="-122"/>
                <a:ea typeface="等线" panose="02010600030101010101" pitchFamily="2" charset="-122"/>
              </a:rPr>
              <a:t>02</a:t>
            </a:r>
            <a:endParaRPr lang="en-US" altLang="zh-CN" sz="32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21" name="文本框 20"/>
          <p:cNvSpPr txBox="1"/>
          <p:nvPr/>
        </p:nvSpPr>
        <p:spPr>
          <a:xfrm>
            <a:off x="6681314" y="2498122"/>
            <a:ext cx="854075" cy="584775"/>
          </a:xfrm>
          <a:prstGeom prst="rect">
            <a:avLst/>
          </a:prstGeom>
          <a:noFill/>
        </p:spPr>
        <p:txBody>
          <a:bodyPr wrap="square" rtlCol="0">
            <a:spAutoFit/>
          </a:bodyPr>
          <a:lstStyle/>
          <a:p>
            <a:pPr algn="r"/>
            <a:r>
              <a:rPr lang="en-US" altLang="zh-CN" sz="3200" dirty="0">
                <a:solidFill>
                  <a:schemeClr val="tx1">
                    <a:lumMod val="75000"/>
                    <a:lumOff val="25000"/>
                  </a:schemeClr>
                </a:solidFill>
                <a:latin typeface="等线" panose="02010600030101010101" pitchFamily="2" charset="-122"/>
                <a:ea typeface="等线" panose="02010600030101010101" pitchFamily="2" charset="-122"/>
              </a:rPr>
              <a:t>03</a:t>
            </a:r>
            <a:endParaRPr lang="en-US" altLang="zh-CN" sz="32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29" name="文本框 28"/>
          <p:cNvSpPr txBox="1"/>
          <p:nvPr/>
        </p:nvSpPr>
        <p:spPr>
          <a:xfrm>
            <a:off x="6681314" y="3283283"/>
            <a:ext cx="854075" cy="584775"/>
          </a:xfrm>
          <a:prstGeom prst="rect">
            <a:avLst/>
          </a:prstGeom>
          <a:noFill/>
        </p:spPr>
        <p:txBody>
          <a:bodyPr wrap="square" rtlCol="0">
            <a:spAutoFit/>
          </a:bodyPr>
          <a:lstStyle/>
          <a:p>
            <a:pPr algn="r"/>
            <a:r>
              <a:rPr lang="en-US" altLang="zh-CN" sz="3200" dirty="0">
                <a:solidFill>
                  <a:schemeClr val="tx1">
                    <a:lumMod val="75000"/>
                    <a:lumOff val="25000"/>
                  </a:schemeClr>
                </a:solidFill>
                <a:latin typeface="等线" panose="02010600030101010101" pitchFamily="2" charset="-122"/>
                <a:ea typeface="等线" panose="02010600030101010101" pitchFamily="2" charset="-122"/>
              </a:rPr>
              <a:t>04</a:t>
            </a:r>
            <a:endParaRPr lang="en-US" altLang="zh-CN" sz="32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32" name="文本框 31"/>
          <p:cNvSpPr txBox="1"/>
          <p:nvPr/>
        </p:nvSpPr>
        <p:spPr>
          <a:xfrm>
            <a:off x="7651283" y="2537043"/>
            <a:ext cx="3638985" cy="506934"/>
          </a:xfrm>
          <a:prstGeom prst="rect">
            <a:avLst/>
          </a:prstGeom>
          <a:noFill/>
        </p:spPr>
        <p:txBody>
          <a:bodyPr wrap="square" rtlCol="0" anchor="ctr">
            <a:spAutoFit/>
          </a:bodyPr>
          <a:lstStyle/>
          <a:p>
            <a:pPr>
              <a:lnSpc>
                <a:spcPct val="120000"/>
              </a:lnSpc>
            </a:pPr>
            <a:r>
              <a:rPr kumimoji="1" lang="zh-CN" altLang="en-US" sz="2400" dirty="0">
                <a:solidFill>
                  <a:schemeClr val="bg2">
                    <a:lumMod val="10000"/>
                  </a:schemeClr>
                </a:solidFill>
                <a:latin typeface="等线" panose="02010600030101010101" pitchFamily="2" charset="-122"/>
                <a:ea typeface="等线" panose="02010600030101010101" pitchFamily="2" charset="-122"/>
              </a:rPr>
              <a:t>全库文献检索与分析</a:t>
            </a:r>
            <a:endParaRPr kumimoji="1" lang="zh-CN" altLang="en-US" sz="2400" dirty="0">
              <a:solidFill>
                <a:schemeClr val="bg2">
                  <a:lumMod val="10000"/>
                </a:schemeClr>
              </a:solidFill>
              <a:latin typeface="等线" panose="02010600030101010101" pitchFamily="2" charset="-122"/>
              <a:ea typeface="等线" panose="02010600030101010101" pitchFamily="2" charset="-122"/>
            </a:endParaRPr>
          </a:p>
        </p:txBody>
      </p:sp>
      <p:sp>
        <p:nvSpPr>
          <p:cNvPr id="33" name="文本框 32"/>
          <p:cNvSpPr txBox="1"/>
          <p:nvPr/>
        </p:nvSpPr>
        <p:spPr>
          <a:xfrm>
            <a:off x="7651283" y="3322203"/>
            <a:ext cx="3638985" cy="506934"/>
          </a:xfrm>
          <a:prstGeom prst="rect">
            <a:avLst/>
          </a:prstGeom>
          <a:noFill/>
        </p:spPr>
        <p:txBody>
          <a:bodyPr wrap="square" rtlCol="0" anchor="ctr">
            <a:spAutoFit/>
          </a:bodyPr>
          <a:lstStyle/>
          <a:p>
            <a:pPr>
              <a:lnSpc>
                <a:spcPct val="120000"/>
              </a:lnSpc>
            </a:pPr>
            <a:r>
              <a:rPr kumimoji="1" lang="zh-CN" altLang="en-US" sz="2400" dirty="0">
                <a:solidFill>
                  <a:schemeClr val="bg2">
                    <a:lumMod val="10000"/>
                  </a:schemeClr>
                </a:solidFill>
                <a:latin typeface="等线" panose="02010600030101010101" pitchFamily="2" charset="-122"/>
                <a:ea typeface="等线" panose="02010600030101010101" pitchFamily="2" charset="-122"/>
              </a:rPr>
              <a:t>我的课题</a:t>
            </a:r>
            <a:endParaRPr kumimoji="1" lang="zh-CN" altLang="en-US" sz="2400" dirty="0">
              <a:solidFill>
                <a:schemeClr val="bg2">
                  <a:lumMod val="10000"/>
                </a:schemeClr>
              </a:solidFill>
              <a:latin typeface="等线" panose="02010600030101010101" pitchFamily="2" charset="-122"/>
              <a:ea typeface="等线" panose="02010600030101010101" pitchFamily="2" charset="-122"/>
            </a:endParaRPr>
          </a:p>
        </p:txBody>
      </p:sp>
      <p:sp>
        <p:nvSpPr>
          <p:cNvPr id="38" name="矩形 37"/>
          <p:cNvSpPr/>
          <p:nvPr/>
        </p:nvSpPr>
        <p:spPr>
          <a:xfrm>
            <a:off x="3835933" y="2301570"/>
            <a:ext cx="2688203" cy="2567992"/>
          </a:xfrm>
          <a:prstGeom prst="rect">
            <a:avLst/>
          </a:prstGeom>
          <a:noFill/>
          <a:ln w="66675">
            <a:solidFill>
              <a:srgbClr val="19A3B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lnSpc>
                <a:spcPct val="130000"/>
              </a:lnSpc>
            </a:pPr>
            <a:endParaRPr lang="zh-CN" altLang="en-US" sz="1800">
              <a:solidFill>
                <a:srgbClr val="FFFFFF"/>
              </a:solidFill>
              <a:cs typeface="+mn-ea"/>
              <a:sym typeface="+mn-lt"/>
            </a:endParaRPr>
          </a:p>
        </p:txBody>
      </p:sp>
      <p:sp>
        <p:nvSpPr>
          <p:cNvPr id="39" name="文本框 38"/>
          <p:cNvSpPr txBox="1"/>
          <p:nvPr/>
        </p:nvSpPr>
        <p:spPr>
          <a:xfrm rot="16200000">
            <a:off x="5281623" y="4005172"/>
            <a:ext cx="492443" cy="1647130"/>
          </a:xfrm>
          <a:prstGeom prst="rect">
            <a:avLst/>
          </a:prstGeom>
          <a:solidFill>
            <a:schemeClr val="bg1"/>
          </a:solidFill>
        </p:spPr>
        <p:txBody>
          <a:bodyPr vert="eaVert" wrap="square" rtlCol="0">
            <a:spAutoFit/>
          </a:bodyPr>
          <a:lstStyle/>
          <a:p>
            <a:pPr algn="dist"/>
            <a:r>
              <a:rPr lang="en-US" altLang="zh-CN"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CONTENTS</a:t>
            </a:r>
            <a:endParaRPr lang="en-US" altLang="zh-CN" sz="2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3" name="文本框 2"/>
          <p:cNvSpPr txBox="1"/>
          <p:nvPr/>
        </p:nvSpPr>
        <p:spPr>
          <a:xfrm>
            <a:off x="7651283" y="4107364"/>
            <a:ext cx="3638985" cy="506934"/>
          </a:xfrm>
          <a:prstGeom prst="rect">
            <a:avLst/>
          </a:prstGeom>
          <a:noFill/>
        </p:spPr>
        <p:txBody>
          <a:bodyPr wrap="square" rtlCol="0" anchor="ctr">
            <a:spAutoFit/>
          </a:bodyPr>
          <a:lstStyle/>
          <a:p>
            <a:pPr>
              <a:lnSpc>
                <a:spcPct val="120000"/>
              </a:lnSpc>
            </a:pPr>
            <a:r>
              <a:rPr kumimoji="1" lang="zh-CN" altLang="en-US" sz="2400" dirty="0">
                <a:solidFill>
                  <a:schemeClr val="bg2">
                    <a:lumMod val="10000"/>
                  </a:schemeClr>
                </a:solidFill>
                <a:latin typeface="等线" panose="02010600030101010101" pitchFamily="2" charset="-122"/>
                <a:ea typeface="等线" panose="02010600030101010101" pitchFamily="2" charset="-122"/>
              </a:rPr>
              <a:t>期刊导航</a:t>
            </a:r>
            <a:endParaRPr kumimoji="1" lang="zh-CN" altLang="en-US" sz="2400" dirty="0">
              <a:solidFill>
                <a:schemeClr val="bg2">
                  <a:lumMod val="10000"/>
                </a:schemeClr>
              </a:solidFill>
              <a:latin typeface="等线" panose="02010600030101010101" pitchFamily="2" charset="-122"/>
              <a:ea typeface="等线" panose="02010600030101010101" pitchFamily="2" charset="-122"/>
            </a:endParaRPr>
          </a:p>
        </p:txBody>
      </p:sp>
      <p:sp>
        <p:nvSpPr>
          <p:cNvPr id="2" name="文本框 1"/>
          <p:cNvSpPr txBox="1"/>
          <p:nvPr/>
        </p:nvSpPr>
        <p:spPr>
          <a:xfrm>
            <a:off x="6681314" y="4068444"/>
            <a:ext cx="854075" cy="584775"/>
          </a:xfrm>
          <a:prstGeom prst="rect">
            <a:avLst/>
          </a:prstGeom>
          <a:noFill/>
        </p:spPr>
        <p:txBody>
          <a:bodyPr wrap="square" rtlCol="0">
            <a:spAutoFit/>
          </a:bodyPr>
          <a:lstStyle/>
          <a:p>
            <a:pPr algn="r"/>
            <a:r>
              <a:rPr lang="en-US" altLang="zh-CN" sz="3200" dirty="0">
                <a:solidFill>
                  <a:schemeClr val="tx1">
                    <a:lumMod val="75000"/>
                    <a:lumOff val="25000"/>
                  </a:schemeClr>
                </a:solidFill>
                <a:latin typeface="等线" panose="02010600030101010101" pitchFamily="2" charset="-122"/>
                <a:ea typeface="等线" panose="02010600030101010101" pitchFamily="2" charset="-122"/>
              </a:rPr>
              <a:t>05</a:t>
            </a:r>
            <a:endParaRPr lang="en-US" altLang="zh-CN" sz="32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4" name="文本框 3"/>
          <p:cNvSpPr txBox="1"/>
          <p:nvPr/>
        </p:nvSpPr>
        <p:spPr>
          <a:xfrm>
            <a:off x="7651283" y="4892524"/>
            <a:ext cx="3638985" cy="506934"/>
          </a:xfrm>
          <a:prstGeom prst="rect">
            <a:avLst/>
          </a:prstGeom>
          <a:noFill/>
        </p:spPr>
        <p:txBody>
          <a:bodyPr wrap="square" rtlCol="0" anchor="ctr">
            <a:spAutoFit/>
          </a:bodyPr>
          <a:lstStyle/>
          <a:p>
            <a:pPr>
              <a:lnSpc>
                <a:spcPct val="120000"/>
              </a:lnSpc>
            </a:pPr>
            <a:r>
              <a:rPr kumimoji="1" lang="zh-CN" altLang="en-US" sz="2400" dirty="0">
                <a:solidFill>
                  <a:schemeClr val="bg2">
                    <a:lumMod val="10000"/>
                  </a:schemeClr>
                </a:solidFill>
                <a:latin typeface="等线" panose="02010600030101010101" pitchFamily="2" charset="-122"/>
                <a:ea typeface="等线" panose="02010600030101010101" pitchFamily="2" charset="-122"/>
              </a:rPr>
              <a:t>资源情况</a:t>
            </a:r>
            <a:endParaRPr kumimoji="1" lang="zh-CN" altLang="en-US" sz="2400" dirty="0">
              <a:solidFill>
                <a:schemeClr val="bg2">
                  <a:lumMod val="10000"/>
                </a:schemeClr>
              </a:solidFill>
              <a:latin typeface="等线" panose="02010600030101010101" pitchFamily="2" charset="-122"/>
              <a:ea typeface="等线" panose="02010600030101010101" pitchFamily="2" charset="-122"/>
            </a:endParaRPr>
          </a:p>
        </p:txBody>
      </p:sp>
      <p:sp>
        <p:nvSpPr>
          <p:cNvPr id="6" name="文本框 5"/>
          <p:cNvSpPr txBox="1"/>
          <p:nvPr/>
        </p:nvSpPr>
        <p:spPr>
          <a:xfrm>
            <a:off x="6681314" y="4853604"/>
            <a:ext cx="854075" cy="584775"/>
          </a:xfrm>
          <a:prstGeom prst="rect">
            <a:avLst/>
          </a:prstGeom>
          <a:noFill/>
        </p:spPr>
        <p:txBody>
          <a:bodyPr wrap="square" rtlCol="0">
            <a:spAutoFit/>
          </a:bodyPr>
          <a:lstStyle/>
          <a:p>
            <a:pPr algn="r"/>
            <a:r>
              <a:rPr lang="en-US" altLang="zh-CN" sz="3200" dirty="0">
                <a:solidFill>
                  <a:schemeClr val="tx1">
                    <a:lumMod val="75000"/>
                    <a:lumOff val="25000"/>
                  </a:schemeClr>
                </a:solidFill>
                <a:latin typeface="等线" panose="02010600030101010101" pitchFamily="2" charset="-122"/>
                <a:ea typeface="等线" panose="02010600030101010101" pitchFamily="2" charset="-122"/>
              </a:rPr>
              <a:t>06</a:t>
            </a:r>
            <a:endParaRPr lang="en-US" altLang="zh-CN" sz="32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7" name="Rectangle 4"/>
          <p:cNvSpPr/>
          <p:nvPr/>
        </p:nvSpPr>
        <p:spPr>
          <a:xfrm>
            <a:off x="0" y="1202"/>
            <a:ext cx="4540719" cy="6858000"/>
          </a:xfrm>
          <a:prstGeom prst="rect">
            <a:avLst/>
          </a:prstGeom>
          <a:solidFill>
            <a:srgbClr val="01ACBE">
              <a:alpha val="38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latin typeface="等线" panose="02010600030101010101" pitchFamily="2" charset="-122"/>
              <a:ea typeface="等线" panose="02010600030101010101" pitchFamily="2" charset="-122"/>
            </a:endParaRPr>
          </a:p>
        </p:txBody>
      </p:sp>
      <p:sp>
        <p:nvSpPr>
          <p:cNvPr id="8" name="文本框 7"/>
          <p:cNvSpPr txBox="1"/>
          <p:nvPr/>
        </p:nvSpPr>
        <p:spPr>
          <a:xfrm>
            <a:off x="7644901" y="5638764"/>
            <a:ext cx="3638985" cy="506934"/>
          </a:xfrm>
          <a:prstGeom prst="rect">
            <a:avLst/>
          </a:prstGeom>
          <a:noFill/>
        </p:spPr>
        <p:txBody>
          <a:bodyPr wrap="square" rtlCol="0" anchor="ctr">
            <a:spAutoFit/>
          </a:bodyPr>
          <a:lstStyle/>
          <a:p>
            <a:pPr>
              <a:lnSpc>
                <a:spcPct val="120000"/>
              </a:lnSpc>
            </a:pPr>
            <a:r>
              <a:rPr kumimoji="1" lang="zh-CN" altLang="en-US" sz="2400" dirty="0">
                <a:solidFill>
                  <a:schemeClr val="bg2">
                    <a:lumMod val="10000"/>
                  </a:schemeClr>
                </a:solidFill>
                <a:latin typeface="等线" panose="02010600030101010101" pitchFamily="2" charset="-122"/>
                <a:ea typeface="等线" panose="02010600030101010101" pitchFamily="2" charset="-122"/>
              </a:rPr>
              <a:t>总结</a:t>
            </a:r>
            <a:endParaRPr kumimoji="1" lang="zh-CN" altLang="en-US" sz="2400" dirty="0">
              <a:solidFill>
                <a:schemeClr val="bg2">
                  <a:lumMod val="10000"/>
                </a:schemeClr>
              </a:solidFill>
              <a:latin typeface="等线" panose="02010600030101010101" pitchFamily="2" charset="-122"/>
              <a:ea typeface="等线" panose="02010600030101010101" pitchFamily="2" charset="-122"/>
            </a:endParaRPr>
          </a:p>
        </p:txBody>
      </p:sp>
      <p:sp>
        <p:nvSpPr>
          <p:cNvPr id="9" name="文本框 8"/>
          <p:cNvSpPr txBox="1"/>
          <p:nvPr/>
        </p:nvSpPr>
        <p:spPr>
          <a:xfrm>
            <a:off x="6674932" y="5599844"/>
            <a:ext cx="854075" cy="584775"/>
          </a:xfrm>
          <a:prstGeom prst="rect">
            <a:avLst/>
          </a:prstGeom>
          <a:noFill/>
        </p:spPr>
        <p:txBody>
          <a:bodyPr wrap="square" rtlCol="0">
            <a:spAutoFit/>
          </a:bodyPr>
          <a:lstStyle/>
          <a:p>
            <a:pPr algn="r"/>
            <a:r>
              <a:rPr lang="en-US" altLang="zh-CN" sz="3200" dirty="0">
                <a:solidFill>
                  <a:schemeClr val="tx1">
                    <a:lumMod val="75000"/>
                    <a:lumOff val="25000"/>
                  </a:schemeClr>
                </a:solidFill>
                <a:latin typeface="等线" panose="02010600030101010101" pitchFamily="2" charset="-122"/>
                <a:ea typeface="等线" panose="02010600030101010101" pitchFamily="2" charset="-122"/>
              </a:rPr>
              <a:t>07</a:t>
            </a:r>
            <a:endParaRPr lang="en-US" altLang="zh-CN" sz="3200" dirty="0">
              <a:solidFill>
                <a:schemeClr val="tx1">
                  <a:lumMod val="75000"/>
                  <a:lumOff val="25000"/>
                </a:schemeClr>
              </a:solidFill>
              <a:latin typeface="等线" panose="02010600030101010101" pitchFamily="2" charset="-122"/>
              <a:ea typeface="等线"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2D7DB"/>
        </a:solidFill>
        <a:effectLst/>
      </p:bgPr>
    </p:bg>
    <p:spTree>
      <p:nvGrpSpPr>
        <p:cNvPr id="1" name=""/>
        <p:cNvGrpSpPr/>
        <p:nvPr/>
      </p:nvGrpSpPr>
      <p:grpSpPr>
        <a:xfrm>
          <a:off x="0" y="0"/>
          <a:ext cx="0" cy="0"/>
          <a:chOff x="0" y="0"/>
          <a:chExt cx="0" cy="0"/>
        </a:xfrm>
      </p:grpSpPr>
      <p:sp>
        <p:nvSpPr>
          <p:cNvPr id="2" name="矩形: 圆角 1"/>
          <p:cNvSpPr/>
          <p:nvPr/>
        </p:nvSpPr>
        <p:spPr>
          <a:xfrm>
            <a:off x="3766457" y="899886"/>
            <a:ext cx="4659086" cy="4659086"/>
          </a:xfrm>
          <a:prstGeom prst="roundRect">
            <a:avLst>
              <a:gd name="adj" fmla="val 54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3971925" y="1663700"/>
            <a:ext cx="4219575" cy="2631440"/>
            <a:chOff x="6255" y="2620"/>
            <a:chExt cx="6645" cy="4144"/>
          </a:xfrm>
        </p:grpSpPr>
        <p:sp>
          <p:nvSpPr>
            <p:cNvPr id="4" name="文本框 3"/>
            <p:cNvSpPr txBox="1"/>
            <p:nvPr/>
          </p:nvSpPr>
          <p:spPr>
            <a:xfrm>
              <a:off x="8161" y="2620"/>
              <a:ext cx="2876" cy="2932"/>
            </a:xfrm>
            <a:prstGeom prst="rect">
              <a:avLst/>
            </a:prstGeom>
            <a:noFill/>
          </p:spPr>
          <p:txBody>
            <a:bodyPr wrap="none" rtlCol="0">
              <a:spAutoFit/>
            </a:bodyPr>
            <a:lstStyle/>
            <a:p>
              <a:pPr algn="dist"/>
              <a:r>
                <a:rPr lang="en-US" altLang="zh-CN" sz="115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01</a:t>
              </a:r>
              <a:endParaRPr lang="zh-CN" altLang="en-US" sz="115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cxnSp>
          <p:nvCxnSpPr>
            <p:cNvPr id="5" name="直接连接符 4"/>
            <p:cNvCxnSpPr/>
            <p:nvPr/>
          </p:nvCxnSpPr>
          <p:spPr>
            <a:xfrm>
              <a:off x="8335" y="5552"/>
              <a:ext cx="2529" cy="0"/>
            </a:xfrm>
            <a:prstGeom prst="line">
              <a:avLst/>
            </a:prstGeom>
            <a:ln w="19050">
              <a:solidFill>
                <a:srgbClr val="19A3B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255" y="5843"/>
              <a:ext cx="6645" cy="921"/>
            </a:xfrm>
            <a:prstGeom prst="rect">
              <a:avLst/>
            </a:prstGeom>
            <a:noFill/>
          </p:spPr>
          <p:txBody>
            <a:bodyPr wrap="square" rtlCol="0">
              <a:spAutoFit/>
            </a:bodyPr>
            <a:lstStyle/>
            <a:p>
              <a:pPr algn="dist"/>
              <a:r>
                <a:rPr lang="zh-CN" altLang="en-US" sz="3200"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研知服务科研全过程</a:t>
              </a:r>
              <a:endParaRPr lang="zh-CN" altLang="en-US" sz="3200"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15260" y="120305"/>
            <a:ext cx="4161481"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科研工作的一般内容</a:t>
            </a:r>
            <a:endParaRPr lang="en-US" altLang="zh-CN" sz="3200" b="1" dirty="0">
              <a:latin typeface="等线" panose="02010600030101010101" pitchFamily="2" charset="-122"/>
              <a:ea typeface="等线" panose="02010600030101010101" pitchFamily="2" charset="-122"/>
            </a:endParaRPr>
          </a:p>
        </p:txBody>
      </p:sp>
      <p:grpSp>
        <p:nvGrpSpPr>
          <p:cNvPr id="11" name="iṣḻíḋe"/>
          <p:cNvGrpSpPr/>
          <p:nvPr/>
        </p:nvGrpSpPr>
        <p:grpSpPr>
          <a:xfrm>
            <a:off x="669925" y="2123672"/>
            <a:ext cx="2324698" cy="3222698"/>
            <a:chOff x="1049438" y="1577738"/>
            <a:chExt cx="2324698" cy="3222698"/>
          </a:xfrm>
        </p:grpSpPr>
        <p:sp>
          <p:nvSpPr>
            <p:cNvPr id="12" name="îşľîḋe"/>
            <p:cNvSpPr/>
            <p:nvPr/>
          </p:nvSpPr>
          <p:spPr>
            <a:xfrm>
              <a:off x="1049438" y="1577738"/>
              <a:ext cx="2324698" cy="3222698"/>
            </a:xfrm>
            <a:prstGeom prst="roundRect">
              <a:avLst>
                <a:gd name="adj" fmla="val 2689"/>
              </a:avLst>
            </a:prstGeom>
            <a:solidFill>
              <a:schemeClr val="bg1"/>
            </a:solidFill>
            <a:ln w="25400">
              <a:gradFill>
                <a:gsLst>
                  <a:gs pos="0">
                    <a:srgbClr val="33AAB9"/>
                  </a:gs>
                  <a:gs pos="64602">
                    <a:srgbClr val="33789B"/>
                  </a:gs>
                  <a:gs pos="100000">
                    <a:srgbClr val="33AAB9"/>
                  </a:gs>
                </a:gsLst>
                <a:lin ang="5400000" scaled="1"/>
              </a:gradFill>
            </a:ln>
            <a:effectLst>
              <a:outerShdw blurRad="508000" dist="50800" dir="5400000" algn="ctr" rotWithShape="0">
                <a:srgbClr val="000000">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ID"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3" name="îsľíḋè"/>
            <p:cNvSpPr/>
            <p:nvPr/>
          </p:nvSpPr>
          <p:spPr>
            <a:xfrm>
              <a:off x="1559514" y="1777505"/>
              <a:ext cx="1304546" cy="1304544"/>
            </a:xfrm>
            <a:prstGeom prst="ellipse">
              <a:avLst/>
            </a:prstGeom>
            <a:blipFill>
              <a:blip r:embed="rId1" cstate="screen"/>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solidFill>
                  <a:schemeClr val="bg1">
                    <a:lumMod val="50000"/>
                  </a:schemeClr>
                </a:solidFill>
                <a:latin typeface="等线" panose="02010600030101010101" pitchFamily="2" charset="-122"/>
                <a:ea typeface="等线" panose="02010600030101010101" pitchFamily="2" charset="-122"/>
                <a:cs typeface="+mn-ea"/>
                <a:sym typeface="+mn-lt"/>
              </a:endParaRPr>
            </a:p>
          </p:txBody>
        </p:sp>
        <p:grpSp>
          <p:nvGrpSpPr>
            <p:cNvPr id="14" name="ïşľîḓê"/>
            <p:cNvGrpSpPr/>
            <p:nvPr/>
          </p:nvGrpSpPr>
          <p:grpSpPr>
            <a:xfrm>
              <a:off x="1049438" y="3281816"/>
              <a:ext cx="2324698" cy="1518619"/>
              <a:chOff x="800223" y="2406469"/>
              <a:chExt cx="2775427" cy="1518619"/>
            </a:xfrm>
          </p:grpSpPr>
          <p:sp>
            <p:nvSpPr>
              <p:cNvPr id="15" name="í$ḻíḓè"/>
              <p:cNvSpPr/>
              <p:nvPr/>
            </p:nvSpPr>
            <p:spPr bwMode="auto">
              <a:xfrm>
                <a:off x="921521" y="2848273"/>
                <a:ext cx="2551782" cy="1076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kumimoji="0" lang="zh-CN" altLang="en-US" sz="1400" b="0" i="0" u="none" strike="noStrike" kern="1200" cap="none" spc="0" normalizeH="0" baseline="0" noProof="0" dirty="0">
                    <a:ln>
                      <a:noFill/>
                    </a:ln>
                    <a:solidFill>
                      <a:schemeClr val="tx1">
                        <a:lumMod val="65000"/>
                        <a:lumOff val="35000"/>
                      </a:schemeClr>
                    </a:solidFill>
                    <a:effectLst/>
                    <a:uLnTx/>
                    <a:uFillTx/>
                    <a:latin typeface="等线" panose="02010600030101010101" pitchFamily="2" charset="-122"/>
                    <a:ea typeface="等线" panose="02010600030101010101" pitchFamily="2" charset="-122"/>
                    <a:cs typeface="+mn-ea"/>
                    <a:sym typeface="+mn-lt"/>
                  </a:rPr>
                  <a:t>毕业、评职称等；</a:t>
                </a:r>
                <a:r>
                  <a:rPr lang="zh-CN" altLang="en-US" sz="1400" b="0" i="0" dirty="0">
                    <a:solidFill>
                      <a:schemeClr val="tx1">
                        <a:lumMod val="65000"/>
                        <a:lumOff val="35000"/>
                      </a:schemeClr>
                    </a:solidFill>
                    <a:effectLst/>
                    <a:latin typeface="等线" panose="02010600030101010101" pitchFamily="2" charset="-122"/>
                    <a:ea typeface="等线" panose="02010600030101010101" pitchFamily="2" charset="-122"/>
                  </a:rPr>
                  <a:t>申报基金、课题</a:t>
                </a:r>
                <a:endParaRPr lang="en-US" altLang="zh-CN" sz="1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16" name="îṥļíḋê"/>
              <p:cNvSpPr txBox="1"/>
              <p:nvPr/>
            </p:nvSpPr>
            <p:spPr bwMode="auto">
              <a:xfrm>
                <a:off x="800223" y="2406469"/>
                <a:ext cx="2775427"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zh-CN" altLang="en-US" sz="1600" b="1" dirty="0">
                    <a:solidFill>
                      <a:schemeClr val="tx1">
                        <a:lumMod val="65000"/>
                        <a:lumOff val="35000"/>
                      </a:schemeClr>
                    </a:solidFill>
                    <a:latin typeface="等线" panose="02010600030101010101" pitchFamily="2" charset="-122"/>
                    <a:ea typeface="等线" panose="02010600030101010101" pitchFamily="2" charset="-122"/>
                    <a:cs typeface="+mn-ea"/>
                    <a:sym typeface="+mn-lt"/>
                  </a:rPr>
                  <a:t>发表论文</a:t>
                </a:r>
                <a:endParaRPr lang="en-US" altLang="zh-CN" sz="1600" b="1"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grpSp>
      <p:grpSp>
        <p:nvGrpSpPr>
          <p:cNvPr id="17" name="îśḷïḓè"/>
          <p:cNvGrpSpPr/>
          <p:nvPr/>
        </p:nvGrpSpPr>
        <p:grpSpPr>
          <a:xfrm>
            <a:off x="3504699" y="2123671"/>
            <a:ext cx="2324698" cy="3222698"/>
            <a:chOff x="1049438" y="1577738"/>
            <a:chExt cx="2324698" cy="3222698"/>
          </a:xfrm>
        </p:grpSpPr>
        <p:sp>
          <p:nvSpPr>
            <p:cNvPr id="18" name="íṥ1íďè"/>
            <p:cNvSpPr/>
            <p:nvPr/>
          </p:nvSpPr>
          <p:spPr>
            <a:xfrm>
              <a:off x="1049438" y="1577738"/>
              <a:ext cx="2324698" cy="3222698"/>
            </a:xfrm>
            <a:prstGeom prst="roundRect">
              <a:avLst>
                <a:gd name="adj" fmla="val 2689"/>
              </a:avLst>
            </a:prstGeom>
            <a:solidFill>
              <a:schemeClr val="bg1"/>
            </a:solidFill>
            <a:ln>
              <a:gradFill>
                <a:gsLst>
                  <a:gs pos="0">
                    <a:srgbClr val="33AAB9"/>
                  </a:gs>
                  <a:gs pos="51000">
                    <a:srgbClr val="33789B"/>
                  </a:gs>
                  <a:gs pos="100000">
                    <a:srgbClr val="33AAB9"/>
                  </a:gs>
                </a:gsLst>
                <a:lin ang="5400000" scaled="1"/>
              </a:gradFill>
            </a:ln>
            <a:effectLst>
              <a:outerShdw blurRad="508000" dist="50800" dir="5400000" algn="ctr" rotWithShape="0">
                <a:srgbClr val="000000">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ID"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9" name="íŝlïḓè"/>
            <p:cNvSpPr/>
            <p:nvPr/>
          </p:nvSpPr>
          <p:spPr>
            <a:xfrm>
              <a:off x="1559514" y="1777505"/>
              <a:ext cx="1304546" cy="1304544"/>
            </a:xfrm>
            <a:prstGeom prst="ellipse">
              <a:avLst/>
            </a:prstGeom>
            <a:blipFill>
              <a:blip r:embed="rId2" cstate="screen"/>
              <a:stretch>
                <a:fillRect/>
              </a:stretch>
            </a:blip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solidFill>
                  <a:schemeClr val="bg1">
                    <a:lumMod val="50000"/>
                  </a:schemeClr>
                </a:solidFill>
                <a:latin typeface="等线" panose="02010600030101010101" pitchFamily="2" charset="-122"/>
                <a:ea typeface="等线" panose="02010600030101010101" pitchFamily="2" charset="-122"/>
                <a:cs typeface="+mn-ea"/>
                <a:sym typeface="+mn-lt"/>
              </a:endParaRPr>
            </a:p>
          </p:txBody>
        </p:sp>
        <p:grpSp>
          <p:nvGrpSpPr>
            <p:cNvPr id="20" name="íṩľíḋê"/>
            <p:cNvGrpSpPr/>
            <p:nvPr/>
          </p:nvGrpSpPr>
          <p:grpSpPr>
            <a:xfrm>
              <a:off x="1049438" y="3281816"/>
              <a:ext cx="2324698" cy="1298165"/>
              <a:chOff x="800223" y="2406469"/>
              <a:chExt cx="2775427" cy="1298165"/>
            </a:xfrm>
          </p:grpSpPr>
          <p:sp>
            <p:nvSpPr>
              <p:cNvPr id="21" name="ïŝ1idè"/>
              <p:cNvSpPr/>
              <p:nvPr/>
            </p:nvSpPr>
            <p:spPr bwMode="auto">
              <a:xfrm>
                <a:off x="982928" y="2848274"/>
                <a:ext cx="2411727" cy="856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kumimoji="0" lang="zh-CN" altLang="en-US" sz="1400" b="0" i="0" u="none" strike="noStrike" kern="1200" cap="none" spc="0" normalizeH="0" baseline="0" noProof="0" dirty="0">
                    <a:ln>
                      <a:noFill/>
                    </a:ln>
                    <a:solidFill>
                      <a:schemeClr val="tx1">
                        <a:lumMod val="65000"/>
                        <a:lumOff val="35000"/>
                      </a:schemeClr>
                    </a:solidFill>
                    <a:effectLst/>
                    <a:uLnTx/>
                    <a:uFillTx/>
                    <a:latin typeface="等线" panose="02010600030101010101" pitchFamily="2" charset="-122"/>
                    <a:ea typeface="等线" panose="02010600030101010101" pitchFamily="2" charset="-122"/>
                    <a:cs typeface="+mn-ea"/>
                    <a:sym typeface="+mn-lt"/>
                  </a:rPr>
                  <a:t>留校、职称晋升；获取科研经费</a:t>
                </a:r>
                <a:endParaRPr lang="en-US" altLang="zh-CN" sz="1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22" name="íśḻîdè"/>
              <p:cNvSpPr txBox="1"/>
              <p:nvPr/>
            </p:nvSpPr>
            <p:spPr bwMode="auto">
              <a:xfrm>
                <a:off x="800223" y="2406469"/>
                <a:ext cx="2775427"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zh-CN" altLang="en-US" sz="1600" b="1" dirty="0">
                    <a:solidFill>
                      <a:schemeClr val="tx1">
                        <a:lumMod val="65000"/>
                        <a:lumOff val="35000"/>
                      </a:schemeClr>
                    </a:solidFill>
                    <a:latin typeface="等线" panose="02010600030101010101" pitchFamily="2" charset="-122"/>
                    <a:ea typeface="等线" panose="02010600030101010101" pitchFamily="2" charset="-122"/>
                    <a:cs typeface="+mn-ea"/>
                    <a:sym typeface="+mn-lt"/>
                  </a:rPr>
                  <a:t>申请基金</a:t>
                </a:r>
                <a:endParaRPr lang="en-US" altLang="zh-CN" sz="1600" b="1"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grpSp>
      <p:sp>
        <p:nvSpPr>
          <p:cNvPr id="23" name="ï$ľïḋé"/>
          <p:cNvSpPr txBox="1"/>
          <p:nvPr/>
        </p:nvSpPr>
        <p:spPr>
          <a:xfrm>
            <a:off x="6375781" y="1272063"/>
            <a:ext cx="5056187" cy="700616"/>
          </a:xfrm>
          <a:prstGeom prst="rect">
            <a:avLst/>
          </a:prstGeom>
          <a:noFill/>
          <a:ln>
            <a:noFill/>
          </a:ln>
        </p:spPr>
        <p:txBody>
          <a:bodyPr wrap="square" lIns="91440" tIns="45720" rIns="91440" bIns="45720" anchor="b" anchorCtr="0">
            <a:normAutofit/>
          </a:bodyPr>
          <a:lstStyle/>
          <a:p>
            <a:pPr>
              <a:buSzPct val="25000"/>
            </a:pPr>
            <a:r>
              <a:rPr lang="zh-CN" altLang="en-US" sz="2000" b="1" dirty="0">
                <a:solidFill>
                  <a:schemeClr val="tx1">
                    <a:lumMod val="65000"/>
                    <a:lumOff val="35000"/>
                  </a:schemeClr>
                </a:solidFill>
                <a:latin typeface="等线" panose="02010600030101010101" pitchFamily="2" charset="-122"/>
                <a:ea typeface="等线" panose="02010600030101010101" pitchFamily="2" charset="-122"/>
                <a:cs typeface="+mn-ea"/>
                <a:sym typeface="+mn-lt"/>
              </a:rPr>
              <a:t>具体的科研工作包括：</a:t>
            </a:r>
            <a:endParaRPr lang="en-US" sz="2000" b="1"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cxnSp>
        <p:nvCxnSpPr>
          <p:cNvPr id="25" name="i$1íďè"/>
          <p:cNvCxnSpPr/>
          <p:nvPr/>
        </p:nvCxnSpPr>
        <p:spPr>
          <a:xfrm flipH="1">
            <a:off x="6607555" y="3166000"/>
            <a:ext cx="3993770" cy="0"/>
          </a:xfrm>
          <a:prstGeom prst="line">
            <a:avLst/>
          </a:prstGeom>
          <a:ln w="3175" cap="rnd">
            <a:gradFill>
              <a:gsLst>
                <a:gs pos="4000">
                  <a:srgbClr val="33AAB9"/>
                </a:gs>
                <a:gs pos="74000">
                  <a:srgbClr val="33789B"/>
                </a:gs>
                <a:gs pos="100000">
                  <a:srgbClr val="33AAB9"/>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84" name="ïS1îdê"/>
          <p:cNvSpPr/>
          <p:nvPr/>
        </p:nvSpPr>
        <p:spPr>
          <a:xfrm>
            <a:off x="6921664" y="4928370"/>
            <a:ext cx="282486" cy="259857"/>
          </a:xfrm>
          <a:custGeom>
            <a:avLst/>
            <a:gdLst>
              <a:gd name="T0" fmla="*/ 1063 w 1485"/>
              <a:gd name="T1" fmla="*/ 120 h 1368"/>
              <a:gd name="T2" fmla="*/ 1131 w 1485"/>
              <a:gd name="T3" fmla="*/ 88 h 1368"/>
              <a:gd name="T4" fmla="*/ 1154 w 1485"/>
              <a:gd name="T5" fmla="*/ 171 h 1368"/>
              <a:gd name="T6" fmla="*/ 1281 w 1485"/>
              <a:gd name="T7" fmla="*/ 424 h 1368"/>
              <a:gd name="T8" fmla="*/ 1281 w 1485"/>
              <a:gd name="T9" fmla="*/ 522 h 1368"/>
              <a:gd name="T10" fmla="*/ 1299 w 1485"/>
              <a:gd name="T11" fmla="*/ 519 h 1368"/>
              <a:gd name="T12" fmla="*/ 1299 w 1485"/>
              <a:gd name="T13" fmla="*/ 619 h 1368"/>
              <a:gd name="T14" fmla="*/ 1244 w 1485"/>
              <a:gd name="T15" fmla="*/ 670 h 1368"/>
              <a:gd name="T16" fmla="*/ 1153 w 1485"/>
              <a:gd name="T17" fmla="*/ 871 h 1368"/>
              <a:gd name="T18" fmla="*/ 1485 w 1485"/>
              <a:gd name="T19" fmla="*/ 1328 h 1368"/>
              <a:gd name="T20" fmla="*/ 1353 w 1485"/>
              <a:gd name="T21" fmla="*/ 1328 h 1368"/>
              <a:gd name="T22" fmla="*/ 1018 w 1485"/>
              <a:gd name="T23" fmla="*/ 845 h 1368"/>
              <a:gd name="T24" fmla="*/ 1083 w 1485"/>
              <a:gd name="T25" fmla="*/ 682 h 1368"/>
              <a:gd name="T26" fmla="*/ 1148 w 1485"/>
              <a:gd name="T27" fmla="*/ 598 h 1368"/>
              <a:gd name="T28" fmla="*/ 1129 w 1485"/>
              <a:gd name="T29" fmla="*/ 436 h 1368"/>
              <a:gd name="T30" fmla="*/ 1129 w 1485"/>
              <a:gd name="T31" fmla="*/ 373 h 1368"/>
              <a:gd name="T32" fmla="*/ 1063 w 1485"/>
              <a:gd name="T33" fmla="*/ 120 h 1368"/>
              <a:gd name="T34" fmla="*/ 465 w 1485"/>
              <a:gd name="T35" fmla="*/ 846 h 1368"/>
              <a:gd name="T36" fmla="*/ 405 w 1485"/>
              <a:gd name="T37" fmla="*/ 682 h 1368"/>
              <a:gd name="T38" fmla="*/ 334 w 1485"/>
              <a:gd name="T39" fmla="*/ 596 h 1368"/>
              <a:gd name="T40" fmla="*/ 358 w 1485"/>
              <a:gd name="T41" fmla="*/ 436 h 1368"/>
              <a:gd name="T42" fmla="*/ 358 w 1485"/>
              <a:gd name="T43" fmla="*/ 372 h 1368"/>
              <a:gd name="T44" fmla="*/ 357 w 1485"/>
              <a:gd name="T45" fmla="*/ 316 h 1368"/>
              <a:gd name="T46" fmla="*/ 372 w 1485"/>
              <a:gd name="T47" fmla="*/ 161 h 1368"/>
              <a:gd name="T48" fmla="*/ 206 w 1485"/>
              <a:gd name="T49" fmla="*/ 424 h 1368"/>
              <a:gd name="T50" fmla="*/ 206 w 1485"/>
              <a:gd name="T51" fmla="*/ 522 h 1368"/>
              <a:gd name="T52" fmla="*/ 188 w 1485"/>
              <a:gd name="T53" fmla="*/ 519 h 1368"/>
              <a:gd name="T54" fmla="*/ 183 w 1485"/>
              <a:gd name="T55" fmla="*/ 617 h 1368"/>
              <a:gd name="T56" fmla="*/ 243 w 1485"/>
              <a:gd name="T57" fmla="*/ 670 h 1368"/>
              <a:gd name="T58" fmla="*/ 329 w 1485"/>
              <a:gd name="T59" fmla="*/ 872 h 1368"/>
              <a:gd name="T60" fmla="*/ 0 w 1485"/>
              <a:gd name="T61" fmla="*/ 1328 h 1368"/>
              <a:gd name="T62" fmla="*/ 132 w 1485"/>
              <a:gd name="T63" fmla="*/ 1328 h 1368"/>
              <a:gd name="T64" fmla="*/ 465 w 1485"/>
              <a:gd name="T65" fmla="*/ 846 h 1368"/>
              <a:gd name="T66" fmla="*/ 941 w 1485"/>
              <a:gd name="T67" fmla="*/ 864 h 1368"/>
              <a:gd name="T68" fmla="*/ 1041 w 1485"/>
              <a:gd name="T69" fmla="*/ 642 h 1368"/>
              <a:gd name="T70" fmla="*/ 1102 w 1485"/>
              <a:gd name="T71" fmla="*/ 586 h 1368"/>
              <a:gd name="T72" fmla="*/ 1102 w 1485"/>
              <a:gd name="T73" fmla="*/ 476 h 1368"/>
              <a:gd name="T74" fmla="*/ 1081 w 1485"/>
              <a:gd name="T75" fmla="*/ 479 h 1368"/>
              <a:gd name="T76" fmla="*/ 1081 w 1485"/>
              <a:gd name="T77" fmla="*/ 372 h 1368"/>
              <a:gd name="T78" fmla="*/ 941 w 1485"/>
              <a:gd name="T79" fmla="*/ 92 h 1368"/>
              <a:gd name="T80" fmla="*/ 916 w 1485"/>
              <a:gd name="T81" fmla="*/ 0 h 1368"/>
              <a:gd name="T82" fmla="*/ 640 w 1485"/>
              <a:gd name="T83" fmla="*/ 73 h 1368"/>
              <a:gd name="T84" fmla="*/ 643 w 1485"/>
              <a:gd name="T85" fmla="*/ 74 h 1368"/>
              <a:gd name="T86" fmla="*/ 406 w 1485"/>
              <a:gd name="T87" fmla="*/ 372 h 1368"/>
              <a:gd name="T88" fmla="*/ 406 w 1485"/>
              <a:gd name="T89" fmla="*/ 479 h 1368"/>
              <a:gd name="T90" fmla="*/ 386 w 1485"/>
              <a:gd name="T91" fmla="*/ 476 h 1368"/>
              <a:gd name="T92" fmla="*/ 380 w 1485"/>
              <a:gd name="T93" fmla="*/ 584 h 1368"/>
              <a:gd name="T94" fmla="*/ 446 w 1485"/>
              <a:gd name="T95" fmla="*/ 642 h 1368"/>
              <a:gd name="T96" fmla="*/ 541 w 1485"/>
              <a:gd name="T97" fmla="*/ 865 h 1368"/>
              <a:gd name="T98" fmla="*/ 178 w 1485"/>
              <a:gd name="T99" fmla="*/ 1368 h 1368"/>
              <a:gd name="T100" fmla="*/ 1307 w 1485"/>
              <a:gd name="T101" fmla="*/ 1368 h 1368"/>
              <a:gd name="T102" fmla="*/ 941 w 1485"/>
              <a:gd name="T103" fmla="*/ 864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5" h="1368">
                <a:moveTo>
                  <a:pt x="1063" y="120"/>
                </a:moveTo>
                <a:cubicBezTo>
                  <a:pt x="1092" y="111"/>
                  <a:pt x="1117" y="101"/>
                  <a:pt x="1131" y="88"/>
                </a:cubicBezTo>
                <a:cubicBezTo>
                  <a:pt x="1131" y="88"/>
                  <a:pt x="1132" y="127"/>
                  <a:pt x="1154" y="171"/>
                </a:cubicBezTo>
                <a:cubicBezTo>
                  <a:pt x="1269" y="215"/>
                  <a:pt x="1284" y="318"/>
                  <a:pt x="1281" y="424"/>
                </a:cubicBezTo>
                <a:lnTo>
                  <a:pt x="1281" y="522"/>
                </a:lnTo>
                <a:cubicBezTo>
                  <a:pt x="1287" y="519"/>
                  <a:pt x="1293" y="518"/>
                  <a:pt x="1299" y="519"/>
                </a:cubicBezTo>
                <a:cubicBezTo>
                  <a:pt x="1319" y="525"/>
                  <a:pt x="1308" y="584"/>
                  <a:pt x="1299" y="619"/>
                </a:cubicBezTo>
                <a:cubicBezTo>
                  <a:pt x="1290" y="653"/>
                  <a:pt x="1264" y="674"/>
                  <a:pt x="1244" y="670"/>
                </a:cubicBezTo>
                <a:cubicBezTo>
                  <a:pt x="1230" y="762"/>
                  <a:pt x="1198" y="828"/>
                  <a:pt x="1153" y="871"/>
                </a:cubicBezTo>
                <a:cubicBezTo>
                  <a:pt x="1347" y="941"/>
                  <a:pt x="1485" y="1119"/>
                  <a:pt x="1485" y="1328"/>
                </a:cubicBezTo>
                <a:lnTo>
                  <a:pt x="1353" y="1328"/>
                </a:lnTo>
                <a:cubicBezTo>
                  <a:pt x="1338" y="1123"/>
                  <a:pt x="1209" y="938"/>
                  <a:pt x="1018" y="845"/>
                </a:cubicBezTo>
                <a:cubicBezTo>
                  <a:pt x="1047" y="800"/>
                  <a:pt x="1069" y="746"/>
                  <a:pt x="1083" y="682"/>
                </a:cubicBezTo>
                <a:cubicBezTo>
                  <a:pt x="1113" y="668"/>
                  <a:pt x="1137" y="638"/>
                  <a:pt x="1148" y="598"/>
                </a:cubicBezTo>
                <a:cubicBezTo>
                  <a:pt x="1157" y="564"/>
                  <a:pt x="1182" y="466"/>
                  <a:pt x="1129" y="436"/>
                </a:cubicBezTo>
                <a:lnTo>
                  <a:pt x="1129" y="373"/>
                </a:lnTo>
                <a:cubicBezTo>
                  <a:pt x="1131" y="316"/>
                  <a:pt x="1134" y="203"/>
                  <a:pt x="1063" y="120"/>
                </a:cubicBezTo>
                <a:close/>
                <a:moveTo>
                  <a:pt x="465" y="846"/>
                </a:moveTo>
                <a:cubicBezTo>
                  <a:pt x="438" y="802"/>
                  <a:pt x="418" y="748"/>
                  <a:pt x="405" y="682"/>
                </a:cubicBezTo>
                <a:cubicBezTo>
                  <a:pt x="372" y="668"/>
                  <a:pt x="344" y="635"/>
                  <a:pt x="334" y="596"/>
                </a:cubicBezTo>
                <a:cubicBezTo>
                  <a:pt x="324" y="556"/>
                  <a:pt x="306" y="465"/>
                  <a:pt x="358" y="436"/>
                </a:cubicBezTo>
                <a:lnTo>
                  <a:pt x="358" y="372"/>
                </a:lnTo>
                <a:cubicBezTo>
                  <a:pt x="358" y="352"/>
                  <a:pt x="357" y="334"/>
                  <a:pt x="357" y="316"/>
                </a:cubicBezTo>
                <a:cubicBezTo>
                  <a:pt x="355" y="256"/>
                  <a:pt x="356" y="204"/>
                  <a:pt x="372" y="161"/>
                </a:cubicBezTo>
                <a:cubicBezTo>
                  <a:pt x="175" y="193"/>
                  <a:pt x="206" y="281"/>
                  <a:pt x="206" y="424"/>
                </a:cubicBezTo>
                <a:lnTo>
                  <a:pt x="206" y="522"/>
                </a:lnTo>
                <a:cubicBezTo>
                  <a:pt x="200" y="519"/>
                  <a:pt x="194" y="518"/>
                  <a:pt x="188" y="519"/>
                </a:cubicBezTo>
                <a:cubicBezTo>
                  <a:pt x="168" y="525"/>
                  <a:pt x="174" y="582"/>
                  <a:pt x="183" y="617"/>
                </a:cubicBezTo>
                <a:cubicBezTo>
                  <a:pt x="192" y="651"/>
                  <a:pt x="223" y="674"/>
                  <a:pt x="243" y="670"/>
                </a:cubicBezTo>
                <a:cubicBezTo>
                  <a:pt x="258" y="766"/>
                  <a:pt x="288" y="830"/>
                  <a:pt x="329" y="872"/>
                </a:cubicBezTo>
                <a:cubicBezTo>
                  <a:pt x="137" y="943"/>
                  <a:pt x="0" y="1120"/>
                  <a:pt x="0" y="1328"/>
                </a:cubicBezTo>
                <a:lnTo>
                  <a:pt x="132" y="1328"/>
                </a:lnTo>
                <a:cubicBezTo>
                  <a:pt x="147" y="1124"/>
                  <a:pt x="275" y="939"/>
                  <a:pt x="465" y="846"/>
                </a:cubicBezTo>
                <a:close/>
                <a:moveTo>
                  <a:pt x="941" y="864"/>
                </a:moveTo>
                <a:cubicBezTo>
                  <a:pt x="990" y="816"/>
                  <a:pt x="1025" y="743"/>
                  <a:pt x="1041" y="642"/>
                </a:cubicBezTo>
                <a:cubicBezTo>
                  <a:pt x="1063" y="646"/>
                  <a:pt x="1092" y="624"/>
                  <a:pt x="1102" y="586"/>
                </a:cubicBezTo>
                <a:cubicBezTo>
                  <a:pt x="1112" y="547"/>
                  <a:pt x="1124" y="482"/>
                  <a:pt x="1102" y="476"/>
                </a:cubicBezTo>
                <a:cubicBezTo>
                  <a:pt x="1095" y="475"/>
                  <a:pt x="1088" y="476"/>
                  <a:pt x="1081" y="479"/>
                </a:cubicBezTo>
                <a:lnTo>
                  <a:pt x="1081" y="372"/>
                </a:lnTo>
                <a:cubicBezTo>
                  <a:pt x="1085" y="254"/>
                  <a:pt x="1069" y="141"/>
                  <a:pt x="941" y="92"/>
                </a:cubicBezTo>
                <a:cubicBezTo>
                  <a:pt x="918" y="44"/>
                  <a:pt x="916" y="0"/>
                  <a:pt x="916" y="0"/>
                </a:cubicBezTo>
                <a:cubicBezTo>
                  <a:pt x="859" y="52"/>
                  <a:pt x="640" y="73"/>
                  <a:pt x="640" y="73"/>
                </a:cubicBezTo>
                <a:lnTo>
                  <a:pt x="643" y="74"/>
                </a:lnTo>
                <a:cubicBezTo>
                  <a:pt x="366" y="102"/>
                  <a:pt x="406" y="202"/>
                  <a:pt x="406" y="372"/>
                </a:cubicBezTo>
                <a:lnTo>
                  <a:pt x="406" y="479"/>
                </a:lnTo>
                <a:cubicBezTo>
                  <a:pt x="399" y="476"/>
                  <a:pt x="392" y="475"/>
                  <a:pt x="386" y="476"/>
                </a:cubicBezTo>
                <a:cubicBezTo>
                  <a:pt x="363" y="482"/>
                  <a:pt x="370" y="545"/>
                  <a:pt x="380" y="584"/>
                </a:cubicBezTo>
                <a:cubicBezTo>
                  <a:pt x="390" y="622"/>
                  <a:pt x="424" y="647"/>
                  <a:pt x="446" y="642"/>
                </a:cubicBezTo>
                <a:cubicBezTo>
                  <a:pt x="463" y="749"/>
                  <a:pt x="496" y="819"/>
                  <a:pt x="541" y="865"/>
                </a:cubicBezTo>
                <a:cubicBezTo>
                  <a:pt x="329" y="943"/>
                  <a:pt x="178" y="1139"/>
                  <a:pt x="178" y="1368"/>
                </a:cubicBezTo>
                <a:lnTo>
                  <a:pt x="1307" y="1368"/>
                </a:lnTo>
                <a:cubicBezTo>
                  <a:pt x="1306" y="1137"/>
                  <a:pt x="1154" y="941"/>
                  <a:pt x="941" y="864"/>
                </a:cubicBezTo>
                <a:close/>
              </a:path>
            </a:pathLst>
          </a:custGeom>
          <a:gradFill>
            <a:gsLst>
              <a:gs pos="0">
                <a:srgbClr val="33AAB9"/>
              </a:gs>
              <a:gs pos="100000">
                <a:srgbClr val="33789B"/>
              </a:gs>
            </a:gsLst>
            <a:lin ang="81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4" name="îŝḻíḓé"/>
          <p:cNvSpPr txBox="1"/>
          <p:nvPr/>
        </p:nvSpPr>
        <p:spPr bwMode="auto">
          <a:xfrm>
            <a:off x="6495751" y="5269499"/>
            <a:ext cx="1134312" cy="3544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1600" b="1" dirty="0">
                <a:solidFill>
                  <a:schemeClr val="bg1">
                    <a:lumMod val="50000"/>
                  </a:schemeClr>
                </a:solidFill>
                <a:latin typeface="等线" panose="02010600030101010101" pitchFamily="2" charset="-122"/>
                <a:ea typeface="等线" panose="02010600030101010101" pitchFamily="2" charset="-122"/>
                <a:cs typeface="+mn-ea"/>
                <a:sym typeface="+mn-lt"/>
              </a:rPr>
              <a:t>开题报告</a:t>
            </a:r>
            <a:endParaRPr lang="en-US" altLang="zh-CN" sz="1600"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5" name="íšļîḋê"/>
          <p:cNvSpPr/>
          <p:nvPr/>
        </p:nvSpPr>
        <p:spPr>
          <a:xfrm>
            <a:off x="8508636" y="4928370"/>
            <a:ext cx="282486" cy="259857"/>
          </a:xfrm>
          <a:custGeom>
            <a:avLst/>
            <a:gdLst>
              <a:gd name="T0" fmla="*/ 1063 w 1485"/>
              <a:gd name="T1" fmla="*/ 120 h 1368"/>
              <a:gd name="T2" fmla="*/ 1131 w 1485"/>
              <a:gd name="T3" fmla="*/ 88 h 1368"/>
              <a:gd name="T4" fmla="*/ 1154 w 1485"/>
              <a:gd name="T5" fmla="*/ 171 h 1368"/>
              <a:gd name="T6" fmla="*/ 1281 w 1485"/>
              <a:gd name="T7" fmla="*/ 424 h 1368"/>
              <a:gd name="T8" fmla="*/ 1281 w 1485"/>
              <a:gd name="T9" fmla="*/ 522 h 1368"/>
              <a:gd name="T10" fmla="*/ 1299 w 1485"/>
              <a:gd name="T11" fmla="*/ 519 h 1368"/>
              <a:gd name="T12" fmla="*/ 1299 w 1485"/>
              <a:gd name="T13" fmla="*/ 619 h 1368"/>
              <a:gd name="T14" fmla="*/ 1244 w 1485"/>
              <a:gd name="T15" fmla="*/ 670 h 1368"/>
              <a:gd name="T16" fmla="*/ 1153 w 1485"/>
              <a:gd name="T17" fmla="*/ 871 h 1368"/>
              <a:gd name="T18" fmla="*/ 1485 w 1485"/>
              <a:gd name="T19" fmla="*/ 1328 h 1368"/>
              <a:gd name="T20" fmla="*/ 1353 w 1485"/>
              <a:gd name="T21" fmla="*/ 1328 h 1368"/>
              <a:gd name="T22" fmla="*/ 1018 w 1485"/>
              <a:gd name="T23" fmla="*/ 845 h 1368"/>
              <a:gd name="T24" fmla="*/ 1083 w 1485"/>
              <a:gd name="T25" fmla="*/ 682 h 1368"/>
              <a:gd name="T26" fmla="*/ 1148 w 1485"/>
              <a:gd name="T27" fmla="*/ 598 h 1368"/>
              <a:gd name="T28" fmla="*/ 1129 w 1485"/>
              <a:gd name="T29" fmla="*/ 436 h 1368"/>
              <a:gd name="T30" fmla="*/ 1129 w 1485"/>
              <a:gd name="T31" fmla="*/ 373 h 1368"/>
              <a:gd name="T32" fmla="*/ 1063 w 1485"/>
              <a:gd name="T33" fmla="*/ 120 h 1368"/>
              <a:gd name="T34" fmla="*/ 465 w 1485"/>
              <a:gd name="T35" fmla="*/ 846 h 1368"/>
              <a:gd name="T36" fmla="*/ 405 w 1485"/>
              <a:gd name="T37" fmla="*/ 682 h 1368"/>
              <a:gd name="T38" fmla="*/ 334 w 1485"/>
              <a:gd name="T39" fmla="*/ 596 h 1368"/>
              <a:gd name="T40" fmla="*/ 358 w 1485"/>
              <a:gd name="T41" fmla="*/ 436 h 1368"/>
              <a:gd name="T42" fmla="*/ 358 w 1485"/>
              <a:gd name="T43" fmla="*/ 372 h 1368"/>
              <a:gd name="T44" fmla="*/ 357 w 1485"/>
              <a:gd name="T45" fmla="*/ 316 h 1368"/>
              <a:gd name="T46" fmla="*/ 372 w 1485"/>
              <a:gd name="T47" fmla="*/ 161 h 1368"/>
              <a:gd name="T48" fmla="*/ 206 w 1485"/>
              <a:gd name="T49" fmla="*/ 424 h 1368"/>
              <a:gd name="T50" fmla="*/ 206 w 1485"/>
              <a:gd name="T51" fmla="*/ 522 h 1368"/>
              <a:gd name="T52" fmla="*/ 188 w 1485"/>
              <a:gd name="T53" fmla="*/ 519 h 1368"/>
              <a:gd name="T54" fmla="*/ 183 w 1485"/>
              <a:gd name="T55" fmla="*/ 617 h 1368"/>
              <a:gd name="T56" fmla="*/ 243 w 1485"/>
              <a:gd name="T57" fmla="*/ 670 h 1368"/>
              <a:gd name="T58" fmla="*/ 329 w 1485"/>
              <a:gd name="T59" fmla="*/ 872 h 1368"/>
              <a:gd name="T60" fmla="*/ 0 w 1485"/>
              <a:gd name="T61" fmla="*/ 1328 h 1368"/>
              <a:gd name="T62" fmla="*/ 132 w 1485"/>
              <a:gd name="T63" fmla="*/ 1328 h 1368"/>
              <a:gd name="T64" fmla="*/ 465 w 1485"/>
              <a:gd name="T65" fmla="*/ 846 h 1368"/>
              <a:gd name="T66" fmla="*/ 941 w 1485"/>
              <a:gd name="T67" fmla="*/ 864 h 1368"/>
              <a:gd name="T68" fmla="*/ 1041 w 1485"/>
              <a:gd name="T69" fmla="*/ 642 h 1368"/>
              <a:gd name="T70" fmla="*/ 1102 w 1485"/>
              <a:gd name="T71" fmla="*/ 586 h 1368"/>
              <a:gd name="T72" fmla="*/ 1102 w 1485"/>
              <a:gd name="T73" fmla="*/ 476 h 1368"/>
              <a:gd name="T74" fmla="*/ 1081 w 1485"/>
              <a:gd name="T75" fmla="*/ 479 h 1368"/>
              <a:gd name="T76" fmla="*/ 1081 w 1485"/>
              <a:gd name="T77" fmla="*/ 372 h 1368"/>
              <a:gd name="T78" fmla="*/ 941 w 1485"/>
              <a:gd name="T79" fmla="*/ 92 h 1368"/>
              <a:gd name="T80" fmla="*/ 916 w 1485"/>
              <a:gd name="T81" fmla="*/ 0 h 1368"/>
              <a:gd name="T82" fmla="*/ 640 w 1485"/>
              <a:gd name="T83" fmla="*/ 73 h 1368"/>
              <a:gd name="T84" fmla="*/ 643 w 1485"/>
              <a:gd name="T85" fmla="*/ 74 h 1368"/>
              <a:gd name="T86" fmla="*/ 406 w 1485"/>
              <a:gd name="T87" fmla="*/ 372 h 1368"/>
              <a:gd name="T88" fmla="*/ 406 w 1485"/>
              <a:gd name="T89" fmla="*/ 479 h 1368"/>
              <a:gd name="T90" fmla="*/ 386 w 1485"/>
              <a:gd name="T91" fmla="*/ 476 h 1368"/>
              <a:gd name="T92" fmla="*/ 380 w 1485"/>
              <a:gd name="T93" fmla="*/ 584 h 1368"/>
              <a:gd name="T94" fmla="*/ 446 w 1485"/>
              <a:gd name="T95" fmla="*/ 642 h 1368"/>
              <a:gd name="T96" fmla="*/ 541 w 1485"/>
              <a:gd name="T97" fmla="*/ 865 h 1368"/>
              <a:gd name="T98" fmla="*/ 178 w 1485"/>
              <a:gd name="T99" fmla="*/ 1368 h 1368"/>
              <a:gd name="T100" fmla="*/ 1307 w 1485"/>
              <a:gd name="T101" fmla="*/ 1368 h 1368"/>
              <a:gd name="T102" fmla="*/ 941 w 1485"/>
              <a:gd name="T103" fmla="*/ 864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5" h="1368">
                <a:moveTo>
                  <a:pt x="1063" y="120"/>
                </a:moveTo>
                <a:cubicBezTo>
                  <a:pt x="1092" y="111"/>
                  <a:pt x="1117" y="101"/>
                  <a:pt x="1131" y="88"/>
                </a:cubicBezTo>
                <a:cubicBezTo>
                  <a:pt x="1131" y="88"/>
                  <a:pt x="1132" y="127"/>
                  <a:pt x="1154" y="171"/>
                </a:cubicBezTo>
                <a:cubicBezTo>
                  <a:pt x="1269" y="215"/>
                  <a:pt x="1284" y="318"/>
                  <a:pt x="1281" y="424"/>
                </a:cubicBezTo>
                <a:lnTo>
                  <a:pt x="1281" y="522"/>
                </a:lnTo>
                <a:cubicBezTo>
                  <a:pt x="1287" y="519"/>
                  <a:pt x="1293" y="518"/>
                  <a:pt x="1299" y="519"/>
                </a:cubicBezTo>
                <a:cubicBezTo>
                  <a:pt x="1319" y="525"/>
                  <a:pt x="1308" y="584"/>
                  <a:pt x="1299" y="619"/>
                </a:cubicBezTo>
                <a:cubicBezTo>
                  <a:pt x="1290" y="653"/>
                  <a:pt x="1264" y="674"/>
                  <a:pt x="1244" y="670"/>
                </a:cubicBezTo>
                <a:cubicBezTo>
                  <a:pt x="1230" y="762"/>
                  <a:pt x="1198" y="828"/>
                  <a:pt x="1153" y="871"/>
                </a:cubicBezTo>
                <a:cubicBezTo>
                  <a:pt x="1347" y="941"/>
                  <a:pt x="1485" y="1119"/>
                  <a:pt x="1485" y="1328"/>
                </a:cubicBezTo>
                <a:lnTo>
                  <a:pt x="1353" y="1328"/>
                </a:lnTo>
                <a:cubicBezTo>
                  <a:pt x="1338" y="1123"/>
                  <a:pt x="1209" y="938"/>
                  <a:pt x="1018" y="845"/>
                </a:cubicBezTo>
                <a:cubicBezTo>
                  <a:pt x="1047" y="800"/>
                  <a:pt x="1069" y="746"/>
                  <a:pt x="1083" y="682"/>
                </a:cubicBezTo>
                <a:cubicBezTo>
                  <a:pt x="1113" y="668"/>
                  <a:pt x="1137" y="638"/>
                  <a:pt x="1148" y="598"/>
                </a:cubicBezTo>
                <a:cubicBezTo>
                  <a:pt x="1157" y="564"/>
                  <a:pt x="1182" y="466"/>
                  <a:pt x="1129" y="436"/>
                </a:cubicBezTo>
                <a:lnTo>
                  <a:pt x="1129" y="373"/>
                </a:lnTo>
                <a:cubicBezTo>
                  <a:pt x="1131" y="316"/>
                  <a:pt x="1134" y="203"/>
                  <a:pt x="1063" y="120"/>
                </a:cubicBezTo>
                <a:close/>
                <a:moveTo>
                  <a:pt x="465" y="846"/>
                </a:moveTo>
                <a:cubicBezTo>
                  <a:pt x="438" y="802"/>
                  <a:pt x="418" y="748"/>
                  <a:pt x="405" y="682"/>
                </a:cubicBezTo>
                <a:cubicBezTo>
                  <a:pt x="372" y="668"/>
                  <a:pt x="344" y="635"/>
                  <a:pt x="334" y="596"/>
                </a:cubicBezTo>
                <a:cubicBezTo>
                  <a:pt x="324" y="556"/>
                  <a:pt x="306" y="465"/>
                  <a:pt x="358" y="436"/>
                </a:cubicBezTo>
                <a:lnTo>
                  <a:pt x="358" y="372"/>
                </a:lnTo>
                <a:cubicBezTo>
                  <a:pt x="358" y="352"/>
                  <a:pt x="357" y="334"/>
                  <a:pt x="357" y="316"/>
                </a:cubicBezTo>
                <a:cubicBezTo>
                  <a:pt x="355" y="256"/>
                  <a:pt x="356" y="204"/>
                  <a:pt x="372" y="161"/>
                </a:cubicBezTo>
                <a:cubicBezTo>
                  <a:pt x="175" y="193"/>
                  <a:pt x="206" y="281"/>
                  <a:pt x="206" y="424"/>
                </a:cubicBezTo>
                <a:lnTo>
                  <a:pt x="206" y="522"/>
                </a:lnTo>
                <a:cubicBezTo>
                  <a:pt x="200" y="519"/>
                  <a:pt x="194" y="518"/>
                  <a:pt x="188" y="519"/>
                </a:cubicBezTo>
                <a:cubicBezTo>
                  <a:pt x="168" y="525"/>
                  <a:pt x="174" y="582"/>
                  <a:pt x="183" y="617"/>
                </a:cubicBezTo>
                <a:cubicBezTo>
                  <a:pt x="192" y="651"/>
                  <a:pt x="223" y="674"/>
                  <a:pt x="243" y="670"/>
                </a:cubicBezTo>
                <a:cubicBezTo>
                  <a:pt x="258" y="766"/>
                  <a:pt x="288" y="830"/>
                  <a:pt x="329" y="872"/>
                </a:cubicBezTo>
                <a:cubicBezTo>
                  <a:pt x="137" y="943"/>
                  <a:pt x="0" y="1120"/>
                  <a:pt x="0" y="1328"/>
                </a:cubicBezTo>
                <a:lnTo>
                  <a:pt x="132" y="1328"/>
                </a:lnTo>
                <a:cubicBezTo>
                  <a:pt x="147" y="1124"/>
                  <a:pt x="275" y="939"/>
                  <a:pt x="465" y="846"/>
                </a:cubicBezTo>
                <a:close/>
                <a:moveTo>
                  <a:pt x="941" y="864"/>
                </a:moveTo>
                <a:cubicBezTo>
                  <a:pt x="990" y="816"/>
                  <a:pt x="1025" y="743"/>
                  <a:pt x="1041" y="642"/>
                </a:cubicBezTo>
                <a:cubicBezTo>
                  <a:pt x="1063" y="646"/>
                  <a:pt x="1092" y="624"/>
                  <a:pt x="1102" y="586"/>
                </a:cubicBezTo>
                <a:cubicBezTo>
                  <a:pt x="1112" y="547"/>
                  <a:pt x="1124" y="482"/>
                  <a:pt x="1102" y="476"/>
                </a:cubicBezTo>
                <a:cubicBezTo>
                  <a:pt x="1095" y="475"/>
                  <a:pt x="1088" y="476"/>
                  <a:pt x="1081" y="479"/>
                </a:cubicBezTo>
                <a:lnTo>
                  <a:pt x="1081" y="372"/>
                </a:lnTo>
                <a:cubicBezTo>
                  <a:pt x="1085" y="254"/>
                  <a:pt x="1069" y="141"/>
                  <a:pt x="941" y="92"/>
                </a:cubicBezTo>
                <a:cubicBezTo>
                  <a:pt x="918" y="44"/>
                  <a:pt x="916" y="0"/>
                  <a:pt x="916" y="0"/>
                </a:cubicBezTo>
                <a:cubicBezTo>
                  <a:pt x="859" y="52"/>
                  <a:pt x="640" y="73"/>
                  <a:pt x="640" y="73"/>
                </a:cubicBezTo>
                <a:lnTo>
                  <a:pt x="643" y="74"/>
                </a:lnTo>
                <a:cubicBezTo>
                  <a:pt x="366" y="102"/>
                  <a:pt x="406" y="202"/>
                  <a:pt x="406" y="372"/>
                </a:cubicBezTo>
                <a:lnTo>
                  <a:pt x="406" y="479"/>
                </a:lnTo>
                <a:cubicBezTo>
                  <a:pt x="399" y="476"/>
                  <a:pt x="392" y="475"/>
                  <a:pt x="386" y="476"/>
                </a:cubicBezTo>
                <a:cubicBezTo>
                  <a:pt x="363" y="482"/>
                  <a:pt x="370" y="545"/>
                  <a:pt x="380" y="584"/>
                </a:cubicBezTo>
                <a:cubicBezTo>
                  <a:pt x="390" y="622"/>
                  <a:pt x="424" y="647"/>
                  <a:pt x="446" y="642"/>
                </a:cubicBezTo>
                <a:cubicBezTo>
                  <a:pt x="463" y="749"/>
                  <a:pt x="496" y="819"/>
                  <a:pt x="541" y="865"/>
                </a:cubicBezTo>
                <a:cubicBezTo>
                  <a:pt x="329" y="943"/>
                  <a:pt x="178" y="1139"/>
                  <a:pt x="178" y="1368"/>
                </a:cubicBezTo>
                <a:lnTo>
                  <a:pt x="1307" y="1368"/>
                </a:lnTo>
                <a:cubicBezTo>
                  <a:pt x="1306" y="1137"/>
                  <a:pt x="1154" y="941"/>
                  <a:pt x="941" y="864"/>
                </a:cubicBezTo>
                <a:close/>
              </a:path>
            </a:pathLst>
          </a:custGeom>
          <a:gradFill>
            <a:gsLst>
              <a:gs pos="0">
                <a:srgbClr val="33AAB9"/>
              </a:gs>
              <a:gs pos="100000">
                <a:srgbClr val="33789B"/>
              </a:gs>
            </a:gsLst>
            <a:lin ang="81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6" name="ïśļiḑé"/>
          <p:cNvSpPr txBox="1"/>
          <p:nvPr/>
        </p:nvSpPr>
        <p:spPr bwMode="auto">
          <a:xfrm>
            <a:off x="8082723" y="5269499"/>
            <a:ext cx="1134312" cy="3544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1600" b="1" dirty="0">
                <a:solidFill>
                  <a:schemeClr val="bg1">
                    <a:lumMod val="50000"/>
                  </a:schemeClr>
                </a:solidFill>
                <a:latin typeface="等线" panose="02010600030101010101" pitchFamily="2" charset="-122"/>
                <a:ea typeface="等线" panose="02010600030101010101" pitchFamily="2" charset="-122"/>
                <a:cs typeface="+mn-ea"/>
                <a:sym typeface="+mn-lt"/>
              </a:rPr>
              <a:t>文献汇报</a:t>
            </a:r>
            <a:endParaRPr lang="en-US" altLang="zh-CN" sz="1600"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7" name="iṥļíḑé"/>
          <p:cNvSpPr/>
          <p:nvPr/>
        </p:nvSpPr>
        <p:spPr>
          <a:xfrm>
            <a:off x="6921664" y="3547246"/>
            <a:ext cx="282486" cy="259857"/>
          </a:xfrm>
          <a:custGeom>
            <a:avLst/>
            <a:gdLst>
              <a:gd name="T0" fmla="*/ 1063 w 1485"/>
              <a:gd name="T1" fmla="*/ 120 h 1368"/>
              <a:gd name="T2" fmla="*/ 1131 w 1485"/>
              <a:gd name="T3" fmla="*/ 88 h 1368"/>
              <a:gd name="T4" fmla="*/ 1154 w 1485"/>
              <a:gd name="T5" fmla="*/ 171 h 1368"/>
              <a:gd name="T6" fmla="*/ 1281 w 1485"/>
              <a:gd name="T7" fmla="*/ 424 h 1368"/>
              <a:gd name="T8" fmla="*/ 1281 w 1485"/>
              <a:gd name="T9" fmla="*/ 522 h 1368"/>
              <a:gd name="T10" fmla="*/ 1299 w 1485"/>
              <a:gd name="T11" fmla="*/ 519 h 1368"/>
              <a:gd name="T12" fmla="*/ 1299 w 1485"/>
              <a:gd name="T13" fmla="*/ 619 h 1368"/>
              <a:gd name="T14" fmla="*/ 1244 w 1485"/>
              <a:gd name="T15" fmla="*/ 670 h 1368"/>
              <a:gd name="T16" fmla="*/ 1153 w 1485"/>
              <a:gd name="T17" fmla="*/ 871 h 1368"/>
              <a:gd name="T18" fmla="*/ 1485 w 1485"/>
              <a:gd name="T19" fmla="*/ 1328 h 1368"/>
              <a:gd name="T20" fmla="*/ 1353 w 1485"/>
              <a:gd name="T21" fmla="*/ 1328 h 1368"/>
              <a:gd name="T22" fmla="*/ 1018 w 1485"/>
              <a:gd name="T23" fmla="*/ 845 h 1368"/>
              <a:gd name="T24" fmla="*/ 1083 w 1485"/>
              <a:gd name="T25" fmla="*/ 682 h 1368"/>
              <a:gd name="T26" fmla="*/ 1148 w 1485"/>
              <a:gd name="T27" fmla="*/ 598 h 1368"/>
              <a:gd name="T28" fmla="*/ 1129 w 1485"/>
              <a:gd name="T29" fmla="*/ 436 h 1368"/>
              <a:gd name="T30" fmla="*/ 1129 w 1485"/>
              <a:gd name="T31" fmla="*/ 373 h 1368"/>
              <a:gd name="T32" fmla="*/ 1063 w 1485"/>
              <a:gd name="T33" fmla="*/ 120 h 1368"/>
              <a:gd name="T34" fmla="*/ 465 w 1485"/>
              <a:gd name="T35" fmla="*/ 846 h 1368"/>
              <a:gd name="T36" fmla="*/ 405 w 1485"/>
              <a:gd name="T37" fmla="*/ 682 h 1368"/>
              <a:gd name="T38" fmla="*/ 334 w 1485"/>
              <a:gd name="T39" fmla="*/ 596 h 1368"/>
              <a:gd name="T40" fmla="*/ 358 w 1485"/>
              <a:gd name="T41" fmla="*/ 436 h 1368"/>
              <a:gd name="T42" fmla="*/ 358 w 1485"/>
              <a:gd name="T43" fmla="*/ 372 h 1368"/>
              <a:gd name="T44" fmla="*/ 357 w 1485"/>
              <a:gd name="T45" fmla="*/ 316 h 1368"/>
              <a:gd name="T46" fmla="*/ 372 w 1485"/>
              <a:gd name="T47" fmla="*/ 161 h 1368"/>
              <a:gd name="T48" fmla="*/ 206 w 1485"/>
              <a:gd name="T49" fmla="*/ 424 h 1368"/>
              <a:gd name="T50" fmla="*/ 206 w 1485"/>
              <a:gd name="T51" fmla="*/ 522 h 1368"/>
              <a:gd name="T52" fmla="*/ 188 w 1485"/>
              <a:gd name="T53" fmla="*/ 519 h 1368"/>
              <a:gd name="T54" fmla="*/ 183 w 1485"/>
              <a:gd name="T55" fmla="*/ 617 h 1368"/>
              <a:gd name="T56" fmla="*/ 243 w 1485"/>
              <a:gd name="T57" fmla="*/ 670 h 1368"/>
              <a:gd name="T58" fmla="*/ 329 w 1485"/>
              <a:gd name="T59" fmla="*/ 872 h 1368"/>
              <a:gd name="T60" fmla="*/ 0 w 1485"/>
              <a:gd name="T61" fmla="*/ 1328 h 1368"/>
              <a:gd name="T62" fmla="*/ 132 w 1485"/>
              <a:gd name="T63" fmla="*/ 1328 h 1368"/>
              <a:gd name="T64" fmla="*/ 465 w 1485"/>
              <a:gd name="T65" fmla="*/ 846 h 1368"/>
              <a:gd name="T66" fmla="*/ 941 w 1485"/>
              <a:gd name="T67" fmla="*/ 864 h 1368"/>
              <a:gd name="T68" fmla="*/ 1041 w 1485"/>
              <a:gd name="T69" fmla="*/ 642 h 1368"/>
              <a:gd name="T70" fmla="*/ 1102 w 1485"/>
              <a:gd name="T71" fmla="*/ 586 h 1368"/>
              <a:gd name="T72" fmla="*/ 1102 w 1485"/>
              <a:gd name="T73" fmla="*/ 476 h 1368"/>
              <a:gd name="T74" fmla="*/ 1081 w 1485"/>
              <a:gd name="T75" fmla="*/ 479 h 1368"/>
              <a:gd name="T76" fmla="*/ 1081 w 1485"/>
              <a:gd name="T77" fmla="*/ 372 h 1368"/>
              <a:gd name="T78" fmla="*/ 941 w 1485"/>
              <a:gd name="T79" fmla="*/ 92 h 1368"/>
              <a:gd name="T80" fmla="*/ 916 w 1485"/>
              <a:gd name="T81" fmla="*/ 0 h 1368"/>
              <a:gd name="T82" fmla="*/ 640 w 1485"/>
              <a:gd name="T83" fmla="*/ 73 h 1368"/>
              <a:gd name="T84" fmla="*/ 643 w 1485"/>
              <a:gd name="T85" fmla="*/ 74 h 1368"/>
              <a:gd name="T86" fmla="*/ 406 w 1485"/>
              <a:gd name="T87" fmla="*/ 372 h 1368"/>
              <a:gd name="T88" fmla="*/ 406 w 1485"/>
              <a:gd name="T89" fmla="*/ 479 h 1368"/>
              <a:gd name="T90" fmla="*/ 386 w 1485"/>
              <a:gd name="T91" fmla="*/ 476 h 1368"/>
              <a:gd name="T92" fmla="*/ 380 w 1485"/>
              <a:gd name="T93" fmla="*/ 584 h 1368"/>
              <a:gd name="T94" fmla="*/ 446 w 1485"/>
              <a:gd name="T95" fmla="*/ 642 h 1368"/>
              <a:gd name="T96" fmla="*/ 541 w 1485"/>
              <a:gd name="T97" fmla="*/ 865 h 1368"/>
              <a:gd name="T98" fmla="*/ 178 w 1485"/>
              <a:gd name="T99" fmla="*/ 1368 h 1368"/>
              <a:gd name="T100" fmla="*/ 1307 w 1485"/>
              <a:gd name="T101" fmla="*/ 1368 h 1368"/>
              <a:gd name="T102" fmla="*/ 941 w 1485"/>
              <a:gd name="T103" fmla="*/ 864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5" h="1368">
                <a:moveTo>
                  <a:pt x="1063" y="120"/>
                </a:moveTo>
                <a:cubicBezTo>
                  <a:pt x="1092" y="111"/>
                  <a:pt x="1117" y="101"/>
                  <a:pt x="1131" y="88"/>
                </a:cubicBezTo>
                <a:cubicBezTo>
                  <a:pt x="1131" y="88"/>
                  <a:pt x="1132" y="127"/>
                  <a:pt x="1154" y="171"/>
                </a:cubicBezTo>
                <a:cubicBezTo>
                  <a:pt x="1269" y="215"/>
                  <a:pt x="1284" y="318"/>
                  <a:pt x="1281" y="424"/>
                </a:cubicBezTo>
                <a:lnTo>
                  <a:pt x="1281" y="522"/>
                </a:lnTo>
                <a:cubicBezTo>
                  <a:pt x="1287" y="519"/>
                  <a:pt x="1293" y="518"/>
                  <a:pt x="1299" y="519"/>
                </a:cubicBezTo>
                <a:cubicBezTo>
                  <a:pt x="1319" y="525"/>
                  <a:pt x="1308" y="584"/>
                  <a:pt x="1299" y="619"/>
                </a:cubicBezTo>
                <a:cubicBezTo>
                  <a:pt x="1290" y="653"/>
                  <a:pt x="1264" y="674"/>
                  <a:pt x="1244" y="670"/>
                </a:cubicBezTo>
                <a:cubicBezTo>
                  <a:pt x="1230" y="762"/>
                  <a:pt x="1198" y="828"/>
                  <a:pt x="1153" y="871"/>
                </a:cubicBezTo>
                <a:cubicBezTo>
                  <a:pt x="1347" y="941"/>
                  <a:pt x="1485" y="1119"/>
                  <a:pt x="1485" y="1328"/>
                </a:cubicBezTo>
                <a:lnTo>
                  <a:pt x="1353" y="1328"/>
                </a:lnTo>
                <a:cubicBezTo>
                  <a:pt x="1338" y="1123"/>
                  <a:pt x="1209" y="938"/>
                  <a:pt x="1018" y="845"/>
                </a:cubicBezTo>
                <a:cubicBezTo>
                  <a:pt x="1047" y="800"/>
                  <a:pt x="1069" y="746"/>
                  <a:pt x="1083" y="682"/>
                </a:cubicBezTo>
                <a:cubicBezTo>
                  <a:pt x="1113" y="668"/>
                  <a:pt x="1137" y="638"/>
                  <a:pt x="1148" y="598"/>
                </a:cubicBezTo>
                <a:cubicBezTo>
                  <a:pt x="1157" y="564"/>
                  <a:pt x="1182" y="466"/>
                  <a:pt x="1129" y="436"/>
                </a:cubicBezTo>
                <a:lnTo>
                  <a:pt x="1129" y="373"/>
                </a:lnTo>
                <a:cubicBezTo>
                  <a:pt x="1131" y="316"/>
                  <a:pt x="1134" y="203"/>
                  <a:pt x="1063" y="120"/>
                </a:cubicBezTo>
                <a:close/>
                <a:moveTo>
                  <a:pt x="465" y="846"/>
                </a:moveTo>
                <a:cubicBezTo>
                  <a:pt x="438" y="802"/>
                  <a:pt x="418" y="748"/>
                  <a:pt x="405" y="682"/>
                </a:cubicBezTo>
                <a:cubicBezTo>
                  <a:pt x="372" y="668"/>
                  <a:pt x="344" y="635"/>
                  <a:pt x="334" y="596"/>
                </a:cubicBezTo>
                <a:cubicBezTo>
                  <a:pt x="324" y="556"/>
                  <a:pt x="306" y="465"/>
                  <a:pt x="358" y="436"/>
                </a:cubicBezTo>
                <a:lnTo>
                  <a:pt x="358" y="372"/>
                </a:lnTo>
                <a:cubicBezTo>
                  <a:pt x="358" y="352"/>
                  <a:pt x="357" y="334"/>
                  <a:pt x="357" y="316"/>
                </a:cubicBezTo>
                <a:cubicBezTo>
                  <a:pt x="355" y="256"/>
                  <a:pt x="356" y="204"/>
                  <a:pt x="372" y="161"/>
                </a:cubicBezTo>
                <a:cubicBezTo>
                  <a:pt x="175" y="193"/>
                  <a:pt x="206" y="281"/>
                  <a:pt x="206" y="424"/>
                </a:cubicBezTo>
                <a:lnTo>
                  <a:pt x="206" y="522"/>
                </a:lnTo>
                <a:cubicBezTo>
                  <a:pt x="200" y="519"/>
                  <a:pt x="194" y="518"/>
                  <a:pt x="188" y="519"/>
                </a:cubicBezTo>
                <a:cubicBezTo>
                  <a:pt x="168" y="525"/>
                  <a:pt x="174" y="582"/>
                  <a:pt x="183" y="617"/>
                </a:cubicBezTo>
                <a:cubicBezTo>
                  <a:pt x="192" y="651"/>
                  <a:pt x="223" y="674"/>
                  <a:pt x="243" y="670"/>
                </a:cubicBezTo>
                <a:cubicBezTo>
                  <a:pt x="258" y="766"/>
                  <a:pt x="288" y="830"/>
                  <a:pt x="329" y="872"/>
                </a:cubicBezTo>
                <a:cubicBezTo>
                  <a:pt x="137" y="943"/>
                  <a:pt x="0" y="1120"/>
                  <a:pt x="0" y="1328"/>
                </a:cubicBezTo>
                <a:lnTo>
                  <a:pt x="132" y="1328"/>
                </a:lnTo>
                <a:cubicBezTo>
                  <a:pt x="147" y="1124"/>
                  <a:pt x="275" y="939"/>
                  <a:pt x="465" y="846"/>
                </a:cubicBezTo>
                <a:close/>
                <a:moveTo>
                  <a:pt x="941" y="864"/>
                </a:moveTo>
                <a:cubicBezTo>
                  <a:pt x="990" y="816"/>
                  <a:pt x="1025" y="743"/>
                  <a:pt x="1041" y="642"/>
                </a:cubicBezTo>
                <a:cubicBezTo>
                  <a:pt x="1063" y="646"/>
                  <a:pt x="1092" y="624"/>
                  <a:pt x="1102" y="586"/>
                </a:cubicBezTo>
                <a:cubicBezTo>
                  <a:pt x="1112" y="547"/>
                  <a:pt x="1124" y="482"/>
                  <a:pt x="1102" y="476"/>
                </a:cubicBezTo>
                <a:cubicBezTo>
                  <a:pt x="1095" y="475"/>
                  <a:pt x="1088" y="476"/>
                  <a:pt x="1081" y="479"/>
                </a:cubicBezTo>
                <a:lnTo>
                  <a:pt x="1081" y="372"/>
                </a:lnTo>
                <a:cubicBezTo>
                  <a:pt x="1085" y="254"/>
                  <a:pt x="1069" y="141"/>
                  <a:pt x="941" y="92"/>
                </a:cubicBezTo>
                <a:cubicBezTo>
                  <a:pt x="918" y="44"/>
                  <a:pt x="916" y="0"/>
                  <a:pt x="916" y="0"/>
                </a:cubicBezTo>
                <a:cubicBezTo>
                  <a:pt x="859" y="52"/>
                  <a:pt x="640" y="73"/>
                  <a:pt x="640" y="73"/>
                </a:cubicBezTo>
                <a:lnTo>
                  <a:pt x="643" y="74"/>
                </a:lnTo>
                <a:cubicBezTo>
                  <a:pt x="366" y="102"/>
                  <a:pt x="406" y="202"/>
                  <a:pt x="406" y="372"/>
                </a:cubicBezTo>
                <a:lnTo>
                  <a:pt x="406" y="479"/>
                </a:lnTo>
                <a:cubicBezTo>
                  <a:pt x="399" y="476"/>
                  <a:pt x="392" y="475"/>
                  <a:pt x="386" y="476"/>
                </a:cubicBezTo>
                <a:cubicBezTo>
                  <a:pt x="363" y="482"/>
                  <a:pt x="370" y="545"/>
                  <a:pt x="380" y="584"/>
                </a:cubicBezTo>
                <a:cubicBezTo>
                  <a:pt x="390" y="622"/>
                  <a:pt x="424" y="647"/>
                  <a:pt x="446" y="642"/>
                </a:cubicBezTo>
                <a:cubicBezTo>
                  <a:pt x="463" y="749"/>
                  <a:pt x="496" y="819"/>
                  <a:pt x="541" y="865"/>
                </a:cubicBezTo>
                <a:cubicBezTo>
                  <a:pt x="329" y="943"/>
                  <a:pt x="178" y="1139"/>
                  <a:pt x="178" y="1368"/>
                </a:cubicBezTo>
                <a:lnTo>
                  <a:pt x="1307" y="1368"/>
                </a:lnTo>
                <a:cubicBezTo>
                  <a:pt x="1306" y="1137"/>
                  <a:pt x="1154" y="941"/>
                  <a:pt x="941" y="864"/>
                </a:cubicBezTo>
                <a:close/>
              </a:path>
            </a:pathLst>
          </a:custGeom>
          <a:gradFill>
            <a:gsLst>
              <a:gs pos="0">
                <a:srgbClr val="33AAB9"/>
              </a:gs>
              <a:gs pos="100000">
                <a:srgbClr val="33789B"/>
              </a:gs>
            </a:gsLst>
            <a:lin ang="81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8" name="íślïḓê"/>
          <p:cNvSpPr txBox="1"/>
          <p:nvPr/>
        </p:nvSpPr>
        <p:spPr bwMode="auto">
          <a:xfrm>
            <a:off x="6495751" y="3888375"/>
            <a:ext cx="1134312" cy="3544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1600" b="1" dirty="0">
                <a:solidFill>
                  <a:schemeClr val="bg1">
                    <a:lumMod val="50000"/>
                  </a:schemeClr>
                </a:solidFill>
                <a:latin typeface="等线" panose="02010600030101010101" pitchFamily="2" charset="-122"/>
                <a:ea typeface="等线" panose="02010600030101010101" pitchFamily="2" charset="-122"/>
                <a:cs typeface="+mn-ea"/>
                <a:sym typeface="+mn-lt"/>
              </a:rPr>
              <a:t>基金选题</a:t>
            </a:r>
            <a:endParaRPr lang="en-US" altLang="zh-CN" sz="1600"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9" name="iŝḻïdè"/>
          <p:cNvSpPr/>
          <p:nvPr/>
        </p:nvSpPr>
        <p:spPr>
          <a:xfrm>
            <a:off x="8508636" y="3547246"/>
            <a:ext cx="282486" cy="259857"/>
          </a:xfrm>
          <a:custGeom>
            <a:avLst/>
            <a:gdLst>
              <a:gd name="T0" fmla="*/ 1063 w 1485"/>
              <a:gd name="T1" fmla="*/ 120 h 1368"/>
              <a:gd name="T2" fmla="*/ 1131 w 1485"/>
              <a:gd name="T3" fmla="*/ 88 h 1368"/>
              <a:gd name="T4" fmla="*/ 1154 w 1485"/>
              <a:gd name="T5" fmla="*/ 171 h 1368"/>
              <a:gd name="T6" fmla="*/ 1281 w 1485"/>
              <a:gd name="T7" fmla="*/ 424 h 1368"/>
              <a:gd name="T8" fmla="*/ 1281 w 1485"/>
              <a:gd name="T9" fmla="*/ 522 h 1368"/>
              <a:gd name="T10" fmla="*/ 1299 w 1485"/>
              <a:gd name="T11" fmla="*/ 519 h 1368"/>
              <a:gd name="T12" fmla="*/ 1299 w 1485"/>
              <a:gd name="T13" fmla="*/ 619 h 1368"/>
              <a:gd name="T14" fmla="*/ 1244 w 1485"/>
              <a:gd name="T15" fmla="*/ 670 h 1368"/>
              <a:gd name="T16" fmla="*/ 1153 w 1485"/>
              <a:gd name="T17" fmla="*/ 871 h 1368"/>
              <a:gd name="T18" fmla="*/ 1485 w 1485"/>
              <a:gd name="T19" fmla="*/ 1328 h 1368"/>
              <a:gd name="T20" fmla="*/ 1353 w 1485"/>
              <a:gd name="T21" fmla="*/ 1328 h 1368"/>
              <a:gd name="T22" fmla="*/ 1018 w 1485"/>
              <a:gd name="T23" fmla="*/ 845 h 1368"/>
              <a:gd name="T24" fmla="*/ 1083 w 1485"/>
              <a:gd name="T25" fmla="*/ 682 h 1368"/>
              <a:gd name="T26" fmla="*/ 1148 w 1485"/>
              <a:gd name="T27" fmla="*/ 598 h 1368"/>
              <a:gd name="T28" fmla="*/ 1129 w 1485"/>
              <a:gd name="T29" fmla="*/ 436 h 1368"/>
              <a:gd name="T30" fmla="*/ 1129 w 1485"/>
              <a:gd name="T31" fmla="*/ 373 h 1368"/>
              <a:gd name="T32" fmla="*/ 1063 w 1485"/>
              <a:gd name="T33" fmla="*/ 120 h 1368"/>
              <a:gd name="T34" fmla="*/ 465 w 1485"/>
              <a:gd name="T35" fmla="*/ 846 h 1368"/>
              <a:gd name="T36" fmla="*/ 405 w 1485"/>
              <a:gd name="T37" fmla="*/ 682 h 1368"/>
              <a:gd name="T38" fmla="*/ 334 w 1485"/>
              <a:gd name="T39" fmla="*/ 596 h 1368"/>
              <a:gd name="T40" fmla="*/ 358 w 1485"/>
              <a:gd name="T41" fmla="*/ 436 h 1368"/>
              <a:gd name="T42" fmla="*/ 358 w 1485"/>
              <a:gd name="T43" fmla="*/ 372 h 1368"/>
              <a:gd name="T44" fmla="*/ 357 w 1485"/>
              <a:gd name="T45" fmla="*/ 316 h 1368"/>
              <a:gd name="T46" fmla="*/ 372 w 1485"/>
              <a:gd name="T47" fmla="*/ 161 h 1368"/>
              <a:gd name="T48" fmla="*/ 206 w 1485"/>
              <a:gd name="T49" fmla="*/ 424 h 1368"/>
              <a:gd name="T50" fmla="*/ 206 w 1485"/>
              <a:gd name="T51" fmla="*/ 522 h 1368"/>
              <a:gd name="T52" fmla="*/ 188 w 1485"/>
              <a:gd name="T53" fmla="*/ 519 h 1368"/>
              <a:gd name="T54" fmla="*/ 183 w 1485"/>
              <a:gd name="T55" fmla="*/ 617 h 1368"/>
              <a:gd name="T56" fmla="*/ 243 w 1485"/>
              <a:gd name="T57" fmla="*/ 670 h 1368"/>
              <a:gd name="T58" fmla="*/ 329 w 1485"/>
              <a:gd name="T59" fmla="*/ 872 h 1368"/>
              <a:gd name="T60" fmla="*/ 0 w 1485"/>
              <a:gd name="T61" fmla="*/ 1328 h 1368"/>
              <a:gd name="T62" fmla="*/ 132 w 1485"/>
              <a:gd name="T63" fmla="*/ 1328 h 1368"/>
              <a:gd name="T64" fmla="*/ 465 w 1485"/>
              <a:gd name="T65" fmla="*/ 846 h 1368"/>
              <a:gd name="T66" fmla="*/ 941 w 1485"/>
              <a:gd name="T67" fmla="*/ 864 h 1368"/>
              <a:gd name="T68" fmla="*/ 1041 w 1485"/>
              <a:gd name="T69" fmla="*/ 642 h 1368"/>
              <a:gd name="T70" fmla="*/ 1102 w 1485"/>
              <a:gd name="T71" fmla="*/ 586 h 1368"/>
              <a:gd name="T72" fmla="*/ 1102 w 1485"/>
              <a:gd name="T73" fmla="*/ 476 h 1368"/>
              <a:gd name="T74" fmla="*/ 1081 w 1485"/>
              <a:gd name="T75" fmla="*/ 479 h 1368"/>
              <a:gd name="T76" fmla="*/ 1081 w 1485"/>
              <a:gd name="T77" fmla="*/ 372 h 1368"/>
              <a:gd name="T78" fmla="*/ 941 w 1485"/>
              <a:gd name="T79" fmla="*/ 92 h 1368"/>
              <a:gd name="T80" fmla="*/ 916 w 1485"/>
              <a:gd name="T81" fmla="*/ 0 h 1368"/>
              <a:gd name="T82" fmla="*/ 640 w 1485"/>
              <a:gd name="T83" fmla="*/ 73 h 1368"/>
              <a:gd name="T84" fmla="*/ 643 w 1485"/>
              <a:gd name="T85" fmla="*/ 74 h 1368"/>
              <a:gd name="T86" fmla="*/ 406 w 1485"/>
              <a:gd name="T87" fmla="*/ 372 h 1368"/>
              <a:gd name="T88" fmla="*/ 406 w 1485"/>
              <a:gd name="T89" fmla="*/ 479 h 1368"/>
              <a:gd name="T90" fmla="*/ 386 w 1485"/>
              <a:gd name="T91" fmla="*/ 476 h 1368"/>
              <a:gd name="T92" fmla="*/ 380 w 1485"/>
              <a:gd name="T93" fmla="*/ 584 h 1368"/>
              <a:gd name="T94" fmla="*/ 446 w 1485"/>
              <a:gd name="T95" fmla="*/ 642 h 1368"/>
              <a:gd name="T96" fmla="*/ 541 w 1485"/>
              <a:gd name="T97" fmla="*/ 865 h 1368"/>
              <a:gd name="T98" fmla="*/ 178 w 1485"/>
              <a:gd name="T99" fmla="*/ 1368 h 1368"/>
              <a:gd name="T100" fmla="*/ 1307 w 1485"/>
              <a:gd name="T101" fmla="*/ 1368 h 1368"/>
              <a:gd name="T102" fmla="*/ 941 w 1485"/>
              <a:gd name="T103" fmla="*/ 864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5" h="1368">
                <a:moveTo>
                  <a:pt x="1063" y="120"/>
                </a:moveTo>
                <a:cubicBezTo>
                  <a:pt x="1092" y="111"/>
                  <a:pt x="1117" y="101"/>
                  <a:pt x="1131" y="88"/>
                </a:cubicBezTo>
                <a:cubicBezTo>
                  <a:pt x="1131" y="88"/>
                  <a:pt x="1132" y="127"/>
                  <a:pt x="1154" y="171"/>
                </a:cubicBezTo>
                <a:cubicBezTo>
                  <a:pt x="1269" y="215"/>
                  <a:pt x="1284" y="318"/>
                  <a:pt x="1281" y="424"/>
                </a:cubicBezTo>
                <a:lnTo>
                  <a:pt x="1281" y="522"/>
                </a:lnTo>
                <a:cubicBezTo>
                  <a:pt x="1287" y="519"/>
                  <a:pt x="1293" y="518"/>
                  <a:pt x="1299" y="519"/>
                </a:cubicBezTo>
                <a:cubicBezTo>
                  <a:pt x="1319" y="525"/>
                  <a:pt x="1308" y="584"/>
                  <a:pt x="1299" y="619"/>
                </a:cubicBezTo>
                <a:cubicBezTo>
                  <a:pt x="1290" y="653"/>
                  <a:pt x="1264" y="674"/>
                  <a:pt x="1244" y="670"/>
                </a:cubicBezTo>
                <a:cubicBezTo>
                  <a:pt x="1230" y="762"/>
                  <a:pt x="1198" y="828"/>
                  <a:pt x="1153" y="871"/>
                </a:cubicBezTo>
                <a:cubicBezTo>
                  <a:pt x="1347" y="941"/>
                  <a:pt x="1485" y="1119"/>
                  <a:pt x="1485" y="1328"/>
                </a:cubicBezTo>
                <a:lnTo>
                  <a:pt x="1353" y="1328"/>
                </a:lnTo>
                <a:cubicBezTo>
                  <a:pt x="1338" y="1123"/>
                  <a:pt x="1209" y="938"/>
                  <a:pt x="1018" y="845"/>
                </a:cubicBezTo>
                <a:cubicBezTo>
                  <a:pt x="1047" y="800"/>
                  <a:pt x="1069" y="746"/>
                  <a:pt x="1083" y="682"/>
                </a:cubicBezTo>
                <a:cubicBezTo>
                  <a:pt x="1113" y="668"/>
                  <a:pt x="1137" y="638"/>
                  <a:pt x="1148" y="598"/>
                </a:cubicBezTo>
                <a:cubicBezTo>
                  <a:pt x="1157" y="564"/>
                  <a:pt x="1182" y="466"/>
                  <a:pt x="1129" y="436"/>
                </a:cubicBezTo>
                <a:lnTo>
                  <a:pt x="1129" y="373"/>
                </a:lnTo>
                <a:cubicBezTo>
                  <a:pt x="1131" y="316"/>
                  <a:pt x="1134" y="203"/>
                  <a:pt x="1063" y="120"/>
                </a:cubicBezTo>
                <a:close/>
                <a:moveTo>
                  <a:pt x="465" y="846"/>
                </a:moveTo>
                <a:cubicBezTo>
                  <a:pt x="438" y="802"/>
                  <a:pt x="418" y="748"/>
                  <a:pt x="405" y="682"/>
                </a:cubicBezTo>
                <a:cubicBezTo>
                  <a:pt x="372" y="668"/>
                  <a:pt x="344" y="635"/>
                  <a:pt x="334" y="596"/>
                </a:cubicBezTo>
                <a:cubicBezTo>
                  <a:pt x="324" y="556"/>
                  <a:pt x="306" y="465"/>
                  <a:pt x="358" y="436"/>
                </a:cubicBezTo>
                <a:lnTo>
                  <a:pt x="358" y="372"/>
                </a:lnTo>
                <a:cubicBezTo>
                  <a:pt x="358" y="352"/>
                  <a:pt x="357" y="334"/>
                  <a:pt x="357" y="316"/>
                </a:cubicBezTo>
                <a:cubicBezTo>
                  <a:pt x="355" y="256"/>
                  <a:pt x="356" y="204"/>
                  <a:pt x="372" y="161"/>
                </a:cubicBezTo>
                <a:cubicBezTo>
                  <a:pt x="175" y="193"/>
                  <a:pt x="206" y="281"/>
                  <a:pt x="206" y="424"/>
                </a:cubicBezTo>
                <a:lnTo>
                  <a:pt x="206" y="522"/>
                </a:lnTo>
                <a:cubicBezTo>
                  <a:pt x="200" y="519"/>
                  <a:pt x="194" y="518"/>
                  <a:pt x="188" y="519"/>
                </a:cubicBezTo>
                <a:cubicBezTo>
                  <a:pt x="168" y="525"/>
                  <a:pt x="174" y="582"/>
                  <a:pt x="183" y="617"/>
                </a:cubicBezTo>
                <a:cubicBezTo>
                  <a:pt x="192" y="651"/>
                  <a:pt x="223" y="674"/>
                  <a:pt x="243" y="670"/>
                </a:cubicBezTo>
                <a:cubicBezTo>
                  <a:pt x="258" y="766"/>
                  <a:pt x="288" y="830"/>
                  <a:pt x="329" y="872"/>
                </a:cubicBezTo>
                <a:cubicBezTo>
                  <a:pt x="137" y="943"/>
                  <a:pt x="0" y="1120"/>
                  <a:pt x="0" y="1328"/>
                </a:cubicBezTo>
                <a:lnTo>
                  <a:pt x="132" y="1328"/>
                </a:lnTo>
                <a:cubicBezTo>
                  <a:pt x="147" y="1124"/>
                  <a:pt x="275" y="939"/>
                  <a:pt x="465" y="846"/>
                </a:cubicBezTo>
                <a:close/>
                <a:moveTo>
                  <a:pt x="941" y="864"/>
                </a:moveTo>
                <a:cubicBezTo>
                  <a:pt x="990" y="816"/>
                  <a:pt x="1025" y="743"/>
                  <a:pt x="1041" y="642"/>
                </a:cubicBezTo>
                <a:cubicBezTo>
                  <a:pt x="1063" y="646"/>
                  <a:pt x="1092" y="624"/>
                  <a:pt x="1102" y="586"/>
                </a:cubicBezTo>
                <a:cubicBezTo>
                  <a:pt x="1112" y="547"/>
                  <a:pt x="1124" y="482"/>
                  <a:pt x="1102" y="476"/>
                </a:cubicBezTo>
                <a:cubicBezTo>
                  <a:pt x="1095" y="475"/>
                  <a:pt x="1088" y="476"/>
                  <a:pt x="1081" y="479"/>
                </a:cubicBezTo>
                <a:lnTo>
                  <a:pt x="1081" y="372"/>
                </a:lnTo>
                <a:cubicBezTo>
                  <a:pt x="1085" y="254"/>
                  <a:pt x="1069" y="141"/>
                  <a:pt x="941" y="92"/>
                </a:cubicBezTo>
                <a:cubicBezTo>
                  <a:pt x="918" y="44"/>
                  <a:pt x="916" y="0"/>
                  <a:pt x="916" y="0"/>
                </a:cubicBezTo>
                <a:cubicBezTo>
                  <a:pt x="859" y="52"/>
                  <a:pt x="640" y="73"/>
                  <a:pt x="640" y="73"/>
                </a:cubicBezTo>
                <a:lnTo>
                  <a:pt x="643" y="74"/>
                </a:lnTo>
                <a:cubicBezTo>
                  <a:pt x="366" y="102"/>
                  <a:pt x="406" y="202"/>
                  <a:pt x="406" y="372"/>
                </a:cubicBezTo>
                <a:lnTo>
                  <a:pt x="406" y="479"/>
                </a:lnTo>
                <a:cubicBezTo>
                  <a:pt x="399" y="476"/>
                  <a:pt x="392" y="475"/>
                  <a:pt x="386" y="476"/>
                </a:cubicBezTo>
                <a:cubicBezTo>
                  <a:pt x="363" y="482"/>
                  <a:pt x="370" y="545"/>
                  <a:pt x="380" y="584"/>
                </a:cubicBezTo>
                <a:cubicBezTo>
                  <a:pt x="390" y="622"/>
                  <a:pt x="424" y="647"/>
                  <a:pt x="446" y="642"/>
                </a:cubicBezTo>
                <a:cubicBezTo>
                  <a:pt x="463" y="749"/>
                  <a:pt x="496" y="819"/>
                  <a:pt x="541" y="865"/>
                </a:cubicBezTo>
                <a:cubicBezTo>
                  <a:pt x="329" y="943"/>
                  <a:pt x="178" y="1139"/>
                  <a:pt x="178" y="1368"/>
                </a:cubicBezTo>
                <a:lnTo>
                  <a:pt x="1307" y="1368"/>
                </a:lnTo>
                <a:cubicBezTo>
                  <a:pt x="1306" y="1137"/>
                  <a:pt x="1154" y="941"/>
                  <a:pt x="941" y="864"/>
                </a:cubicBezTo>
                <a:close/>
              </a:path>
            </a:pathLst>
          </a:custGeom>
          <a:gradFill>
            <a:gsLst>
              <a:gs pos="0">
                <a:srgbClr val="33AAB9"/>
              </a:gs>
              <a:gs pos="100000">
                <a:srgbClr val="33789B"/>
              </a:gs>
            </a:gsLst>
            <a:lin ang="81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00" name="îsḷíḑè"/>
          <p:cNvSpPr txBox="1"/>
          <p:nvPr/>
        </p:nvSpPr>
        <p:spPr bwMode="auto">
          <a:xfrm>
            <a:off x="7993747" y="3888375"/>
            <a:ext cx="1308927" cy="3199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1600" b="1" dirty="0">
                <a:solidFill>
                  <a:schemeClr val="bg1">
                    <a:lumMod val="50000"/>
                  </a:schemeClr>
                </a:solidFill>
                <a:latin typeface="等线" panose="02010600030101010101" pitchFamily="2" charset="-122"/>
                <a:ea typeface="等线" panose="02010600030101010101" pitchFamily="2" charset="-122"/>
                <a:cs typeface="+mn-ea"/>
                <a:sym typeface="+mn-lt"/>
              </a:rPr>
              <a:t>撰写申请书</a:t>
            </a:r>
            <a:endParaRPr lang="en-US" altLang="zh-CN" sz="1600"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03" name="ïS1îdê"/>
          <p:cNvSpPr/>
          <p:nvPr/>
        </p:nvSpPr>
        <p:spPr>
          <a:xfrm>
            <a:off x="6921664" y="2319926"/>
            <a:ext cx="282486" cy="259857"/>
          </a:xfrm>
          <a:custGeom>
            <a:avLst/>
            <a:gdLst>
              <a:gd name="T0" fmla="*/ 1063 w 1485"/>
              <a:gd name="T1" fmla="*/ 120 h 1368"/>
              <a:gd name="T2" fmla="*/ 1131 w 1485"/>
              <a:gd name="T3" fmla="*/ 88 h 1368"/>
              <a:gd name="T4" fmla="*/ 1154 w 1485"/>
              <a:gd name="T5" fmla="*/ 171 h 1368"/>
              <a:gd name="T6" fmla="*/ 1281 w 1485"/>
              <a:gd name="T7" fmla="*/ 424 h 1368"/>
              <a:gd name="T8" fmla="*/ 1281 w 1485"/>
              <a:gd name="T9" fmla="*/ 522 h 1368"/>
              <a:gd name="T10" fmla="*/ 1299 w 1485"/>
              <a:gd name="T11" fmla="*/ 519 h 1368"/>
              <a:gd name="T12" fmla="*/ 1299 w 1485"/>
              <a:gd name="T13" fmla="*/ 619 h 1368"/>
              <a:gd name="T14" fmla="*/ 1244 w 1485"/>
              <a:gd name="T15" fmla="*/ 670 h 1368"/>
              <a:gd name="T16" fmla="*/ 1153 w 1485"/>
              <a:gd name="T17" fmla="*/ 871 h 1368"/>
              <a:gd name="T18" fmla="*/ 1485 w 1485"/>
              <a:gd name="T19" fmla="*/ 1328 h 1368"/>
              <a:gd name="T20" fmla="*/ 1353 w 1485"/>
              <a:gd name="T21" fmla="*/ 1328 h 1368"/>
              <a:gd name="T22" fmla="*/ 1018 w 1485"/>
              <a:gd name="T23" fmla="*/ 845 h 1368"/>
              <a:gd name="T24" fmla="*/ 1083 w 1485"/>
              <a:gd name="T25" fmla="*/ 682 h 1368"/>
              <a:gd name="T26" fmla="*/ 1148 w 1485"/>
              <a:gd name="T27" fmla="*/ 598 h 1368"/>
              <a:gd name="T28" fmla="*/ 1129 w 1485"/>
              <a:gd name="T29" fmla="*/ 436 h 1368"/>
              <a:gd name="T30" fmla="*/ 1129 w 1485"/>
              <a:gd name="T31" fmla="*/ 373 h 1368"/>
              <a:gd name="T32" fmla="*/ 1063 w 1485"/>
              <a:gd name="T33" fmla="*/ 120 h 1368"/>
              <a:gd name="T34" fmla="*/ 465 w 1485"/>
              <a:gd name="T35" fmla="*/ 846 h 1368"/>
              <a:gd name="T36" fmla="*/ 405 w 1485"/>
              <a:gd name="T37" fmla="*/ 682 h 1368"/>
              <a:gd name="T38" fmla="*/ 334 w 1485"/>
              <a:gd name="T39" fmla="*/ 596 h 1368"/>
              <a:gd name="T40" fmla="*/ 358 w 1485"/>
              <a:gd name="T41" fmla="*/ 436 h 1368"/>
              <a:gd name="T42" fmla="*/ 358 w 1485"/>
              <a:gd name="T43" fmla="*/ 372 h 1368"/>
              <a:gd name="T44" fmla="*/ 357 w 1485"/>
              <a:gd name="T45" fmla="*/ 316 h 1368"/>
              <a:gd name="T46" fmla="*/ 372 w 1485"/>
              <a:gd name="T47" fmla="*/ 161 h 1368"/>
              <a:gd name="T48" fmla="*/ 206 w 1485"/>
              <a:gd name="T49" fmla="*/ 424 h 1368"/>
              <a:gd name="T50" fmla="*/ 206 w 1485"/>
              <a:gd name="T51" fmla="*/ 522 h 1368"/>
              <a:gd name="T52" fmla="*/ 188 w 1485"/>
              <a:gd name="T53" fmla="*/ 519 h 1368"/>
              <a:gd name="T54" fmla="*/ 183 w 1485"/>
              <a:gd name="T55" fmla="*/ 617 h 1368"/>
              <a:gd name="T56" fmla="*/ 243 w 1485"/>
              <a:gd name="T57" fmla="*/ 670 h 1368"/>
              <a:gd name="T58" fmla="*/ 329 w 1485"/>
              <a:gd name="T59" fmla="*/ 872 h 1368"/>
              <a:gd name="T60" fmla="*/ 0 w 1485"/>
              <a:gd name="T61" fmla="*/ 1328 h 1368"/>
              <a:gd name="T62" fmla="*/ 132 w 1485"/>
              <a:gd name="T63" fmla="*/ 1328 h 1368"/>
              <a:gd name="T64" fmla="*/ 465 w 1485"/>
              <a:gd name="T65" fmla="*/ 846 h 1368"/>
              <a:gd name="T66" fmla="*/ 941 w 1485"/>
              <a:gd name="T67" fmla="*/ 864 h 1368"/>
              <a:gd name="T68" fmla="*/ 1041 w 1485"/>
              <a:gd name="T69" fmla="*/ 642 h 1368"/>
              <a:gd name="T70" fmla="*/ 1102 w 1485"/>
              <a:gd name="T71" fmla="*/ 586 h 1368"/>
              <a:gd name="T72" fmla="*/ 1102 w 1485"/>
              <a:gd name="T73" fmla="*/ 476 h 1368"/>
              <a:gd name="T74" fmla="*/ 1081 w 1485"/>
              <a:gd name="T75" fmla="*/ 479 h 1368"/>
              <a:gd name="T76" fmla="*/ 1081 w 1485"/>
              <a:gd name="T77" fmla="*/ 372 h 1368"/>
              <a:gd name="T78" fmla="*/ 941 w 1485"/>
              <a:gd name="T79" fmla="*/ 92 h 1368"/>
              <a:gd name="T80" fmla="*/ 916 w 1485"/>
              <a:gd name="T81" fmla="*/ 0 h 1368"/>
              <a:gd name="T82" fmla="*/ 640 w 1485"/>
              <a:gd name="T83" fmla="*/ 73 h 1368"/>
              <a:gd name="T84" fmla="*/ 643 w 1485"/>
              <a:gd name="T85" fmla="*/ 74 h 1368"/>
              <a:gd name="T86" fmla="*/ 406 w 1485"/>
              <a:gd name="T87" fmla="*/ 372 h 1368"/>
              <a:gd name="T88" fmla="*/ 406 w 1485"/>
              <a:gd name="T89" fmla="*/ 479 h 1368"/>
              <a:gd name="T90" fmla="*/ 386 w 1485"/>
              <a:gd name="T91" fmla="*/ 476 h 1368"/>
              <a:gd name="T92" fmla="*/ 380 w 1485"/>
              <a:gd name="T93" fmla="*/ 584 h 1368"/>
              <a:gd name="T94" fmla="*/ 446 w 1485"/>
              <a:gd name="T95" fmla="*/ 642 h 1368"/>
              <a:gd name="T96" fmla="*/ 541 w 1485"/>
              <a:gd name="T97" fmla="*/ 865 h 1368"/>
              <a:gd name="T98" fmla="*/ 178 w 1485"/>
              <a:gd name="T99" fmla="*/ 1368 h 1368"/>
              <a:gd name="T100" fmla="*/ 1307 w 1485"/>
              <a:gd name="T101" fmla="*/ 1368 h 1368"/>
              <a:gd name="T102" fmla="*/ 941 w 1485"/>
              <a:gd name="T103" fmla="*/ 864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5" h="1368">
                <a:moveTo>
                  <a:pt x="1063" y="120"/>
                </a:moveTo>
                <a:cubicBezTo>
                  <a:pt x="1092" y="111"/>
                  <a:pt x="1117" y="101"/>
                  <a:pt x="1131" y="88"/>
                </a:cubicBezTo>
                <a:cubicBezTo>
                  <a:pt x="1131" y="88"/>
                  <a:pt x="1132" y="127"/>
                  <a:pt x="1154" y="171"/>
                </a:cubicBezTo>
                <a:cubicBezTo>
                  <a:pt x="1269" y="215"/>
                  <a:pt x="1284" y="318"/>
                  <a:pt x="1281" y="424"/>
                </a:cubicBezTo>
                <a:lnTo>
                  <a:pt x="1281" y="522"/>
                </a:lnTo>
                <a:cubicBezTo>
                  <a:pt x="1287" y="519"/>
                  <a:pt x="1293" y="518"/>
                  <a:pt x="1299" y="519"/>
                </a:cubicBezTo>
                <a:cubicBezTo>
                  <a:pt x="1319" y="525"/>
                  <a:pt x="1308" y="584"/>
                  <a:pt x="1299" y="619"/>
                </a:cubicBezTo>
                <a:cubicBezTo>
                  <a:pt x="1290" y="653"/>
                  <a:pt x="1264" y="674"/>
                  <a:pt x="1244" y="670"/>
                </a:cubicBezTo>
                <a:cubicBezTo>
                  <a:pt x="1230" y="762"/>
                  <a:pt x="1198" y="828"/>
                  <a:pt x="1153" y="871"/>
                </a:cubicBezTo>
                <a:cubicBezTo>
                  <a:pt x="1347" y="941"/>
                  <a:pt x="1485" y="1119"/>
                  <a:pt x="1485" y="1328"/>
                </a:cubicBezTo>
                <a:lnTo>
                  <a:pt x="1353" y="1328"/>
                </a:lnTo>
                <a:cubicBezTo>
                  <a:pt x="1338" y="1123"/>
                  <a:pt x="1209" y="938"/>
                  <a:pt x="1018" y="845"/>
                </a:cubicBezTo>
                <a:cubicBezTo>
                  <a:pt x="1047" y="800"/>
                  <a:pt x="1069" y="746"/>
                  <a:pt x="1083" y="682"/>
                </a:cubicBezTo>
                <a:cubicBezTo>
                  <a:pt x="1113" y="668"/>
                  <a:pt x="1137" y="638"/>
                  <a:pt x="1148" y="598"/>
                </a:cubicBezTo>
                <a:cubicBezTo>
                  <a:pt x="1157" y="564"/>
                  <a:pt x="1182" y="466"/>
                  <a:pt x="1129" y="436"/>
                </a:cubicBezTo>
                <a:lnTo>
                  <a:pt x="1129" y="373"/>
                </a:lnTo>
                <a:cubicBezTo>
                  <a:pt x="1131" y="316"/>
                  <a:pt x="1134" y="203"/>
                  <a:pt x="1063" y="120"/>
                </a:cubicBezTo>
                <a:close/>
                <a:moveTo>
                  <a:pt x="465" y="846"/>
                </a:moveTo>
                <a:cubicBezTo>
                  <a:pt x="438" y="802"/>
                  <a:pt x="418" y="748"/>
                  <a:pt x="405" y="682"/>
                </a:cubicBezTo>
                <a:cubicBezTo>
                  <a:pt x="372" y="668"/>
                  <a:pt x="344" y="635"/>
                  <a:pt x="334" y="596"/>
                </a:cubicBezTo>
                <a:cubicBezTo>
                  <a:pt x="324" y="556"/>
                  <a:pt x="306" y="465"/>
                  <a:pt x="358" y="436"/>
                </a:cubicBezTo>
                <a:lnTo>
                  <a:pt x="358" y="372"/>
                </a:lnTo>
                <a:cubicBezTo>
                  <a:pt x="358" y="352"/>
                  <a:pt x="357" y="334"/>
                  <a:pt x="357" y="316"/>
                </a:cubicBezTo>
                <a:cubicBezTo>
                  <a:pt x="355" y="256"/>
                  <a:pt x="356" y="204"/>
                  <a:pt x="372" y="161"/>
                </a:cubicBezTo>
                <a:cubicBezTo>
                  <a:pt x="175" y="193"/>
                  <a:pt x="206" y="281"/>
                  <a:pt x="206" y="424"/>
                </a:cubicBezTo>
                <a:lnTo>
                  <a:pt x="206" y="522"/>
                </a:lnTo>
                <a:cubicBezTo>
                  <a:pt x="200" y="519"/>
                  <a:pt x="194" y="518"/>
                  <a:pt x="188" y="519"/>
                </a:cubicBezTo>
                <a:cubicBezTo>
                  <a:pt x="168" y="525"/>
                  <a:pt x="174" y="582"/>
                  <a:pt x="183" y="617"/>
                </a:cubicBezTo>
                <a:cubicBezTo>
                  <a:pt x="192" y="651"/>
                  <a:pt x="223" y="674"/>
                  <a:pt x="243" y="670"/>
                </a:cubicBezTo>
                <a:cubicBezTo>
                  <a:pt x="258" y="766"/>
                  <a:pt x="288" y="830"/>
                  <a:pt x="329" y="872"/>
                </a:cubicBezTo>
                <a:cubicBezTo>
                  <a:pt x="137" y="943"/>
                  <a:pt x="0" y="1120"/>
                  <a:pt x="0" y="1328"/>
                </a:cubicBezTo>
                <a:lnTo>
                  <a:pt x="132" y="1328"/>
                </a:lnTo>
                <a:cubicBezTo>
                  <a:pt x="147" y="1124"/>
                  <a:pt x="275" y="939"/>
                  <a:pt x="465" y="846"/>
                </a:cubicBezTo>
                <a:close/>
                <a:moveTo>
                  <a:pt x="941" y="864"/>
                </a:moveTo>
                <a:cubicBezTo>
                  <a:pt x="990" y="816"/>
                  <a:pt x="1025" y="743"/>
                  <a:pt x="1041" y="642"/>
                </a:cubicBezTo>
                <a:cubicBezTo>
                  <a:pt x="1063" y="646"/>
                  <a:pt x="1092" y="624"/>
                  <a:pt x="1102" y="586"/>
                </a:cubicBezTo>
                <a:cubicBezTo>
                  <a:pt x="1112" y="547"/>
                  <a:pt x="1124" y="482"/>
                  <a:pt x="1102" y="476"/>
                </a:cubicBezTo>
                <a:cubicBezTo>
                  <a:pt x="1095" y="475"/>
                  <a:pt x="1088" y="476"/>
                  <a:pt x="1081" y="479"/>
                </a:cubicBezTo>
                <a:lnTo>
                  <a:pt x="1081" y="372"/>
                </a:lnTo>
                <a:cubicBezTo>
                  <a:pt x="1085" y="254"/>
                  <a:pt x="1069" y="141"/>
                  <a:pt x="941" y="92"/>
                </a:cubicBezTo>
                <a:cubicBezTo>
                  <a:pt x="918" y="44"/>
                  <a:pt x="916" y="0"/>
                  <a:pt x="916" y="0"/>
                </a:cubicBezTo>
                <a:cubicBezTo>
                  <a:pt x="859" y="52"/>
                  <a:pt x="640" y="73"/>
                  <a:pt x="640" y="73"/>
                </a:cubicBezTo>
                <a:lnTo>
                  <a:pt x="643" y="74"/>
                </a:lnTo>
                <a:cubicBezTo>
                  <a:pt x="366" y="102"/>
                  <a:pt x="406" y="202"/>
                  <a:pt x="406" y="372"/>
                </a:cubicBezTo>
                <a:lnTo>
                  <a:pt x="406" y="479"/>
                </a:lnTo>
                <a:cubicBezTo>
                  <a:pt x="399" y="476"/>
                  <a:pt x="392" y="475"/>
                  <a:pt x="386" y="476"/>
                </a:cubicBezTo>
                <a:cubicBezTo>
                  <a:pt x="363" y="482"/>
                  <a:pt x="370" y="545"/>
                  <a:pt x="380" y="584"/>
                </a:cubicBezTo>
                <a:cubicBezTo>
                  <a:pt x="390" y="622"/>
                  <a:pt x="424" y="647"/>
                  <a:pt x="446" y="642"/>
                </a:cubicBezTo>
                <a:cubicBezTo>
                  <a:pt x="463" y="749"/>
                  <a:pt x="496" y="819"/>
                  <a:pt x="541" y="865"/>
                </a:cubicBezTo>
                <a:cubicBezTo>
                  <a:pt x="329" y="943"/>
                  <a:pt x="178" y="1139"/>
                  <a:pt x="178" y="1368"/>
                </a:cubicBezTo>
                <a:lnTo>
                  <a:pt x="1307" y="1368"/>
                </a:lnTo>
                <a:cubicBezTo>
                  <a:pt x="1306" y="1137"/>
                  <a:pt x="1154" y="941"/>
                  <a:pt x="941" y="864"/>
                </a:cubicBezTo>
                <a:close/>
              </a:path>
            </a:pathLst>
          </a:custGeom>
          <a:gradFill>
            <a:gsLst>
              <a:gs pos="0">
                <a:srgbClr val="33AAB9"/>
              </a:gs>
              <a:gs pos="100000">
                <a:srgbClr val="33789B"/>
              </a:gs>
            </a:gsLst>
            <a:lin ang="81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04" name="îŝḻíḓé"/>
          <p:cNvSpPr txBox="1"/>
          <p:nvPr/>
        </p:nvSpPr>
        <p:spPr bwMode="auto">
          <a:xfrm>
            <a:off x="6495751" y="2661055"/>
            <a:ext cx="1134312" cy="3544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1600" b="1" dirty="0">
                <a:solidFill>
                  <a:schemeClr val="bg1">
                    <a:lumMod val="50000"/>
                  </a:schemeClr>
                </a:solidFill>
                <a:latin typeface="等线" panose="02010600030101010101" pitchFamily="2" charset="-122"/>
                <a:ea typeface="等线" panose="02010600030101010101" pitchFamily="2" charset="-122"/>
                <a:cs typeface="+mn-ea"/>
                <a:sym typeface="+mn-lt"/>
              </a:rPr>
              <a:t>论文选题</a:t>
            </a:r>
            <a:endParaRPr lang="en-US" altLang="zh-CN" sz="1600"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05" name="íšļîḋê"/>
          <p:cNvSpPr/>
          <p:nvPr/>
        </p:nvSpPr>
        <p:spPr>
          <a:xfrm>
            <a:off x="8506968" y="2319926"/>
            <a:ext cx="282486" cy="259857"/>
          </a:xfrm>
          <a:custGeom>
            <a:avLst/>
            <a:gdLst>
              <a:gd name="T0" fmla="*/ 1063 w 1485"/>
              <a:gd name="T1" fmla="*/ 120 h 1368"/>
              <a:gd name="T2" fmla="*/ 1131 w 1485"/>
              <a:gd name="T3" fmla="*/ 88 h 1368"/>
              <a:gd name="T4" fmla="*/ 1154 w 1485"/>
              <a:gd name="T5" fmla="*/ 171 h 1368"/>
              <a:gd name="T6" fmla="*/ 1281 w 1485"/>
              <a:gd name="T7" fmla="*/ 424 h 1368"/>
              <a:gd name="T8" fmla="*/ 1281 w 1485"/>
              <a:gd name="T9" fmla="*/ 522 h 1368"/>
              <a:gd name="T10" fmla="*/ 1299 w 1485"/>
              <a:gd name="T11" fmla="*/ 519 h 1368"/>
              <a:gd name="T12" fmla="*/ 1299 w 1485"/>
              <a:gd name="T13" fmla="*/ 619 h 1368"/>
              <a:gd name="T14" fmla="*/ 1244 w 1485"/>
              <a:gd name="T15" fmla="*/ 670 h 1368"/>
              <a:gd name="T16" fmla="*/ 1153 w 1485"/>
              <a:gd name="T17" fmla="*/ 871 h 1368"/>
              <a:gd name="T18" fmla="*/ 1485 w 1485"/>
              <a:gd name="T19" fmla="*/ 1328 h 1368"/>
              <a:gd name="T20" fmla="*/ 1353 w 1485"/>
              <a:gd name="T21" fmla="*/ 1328 h 1368"/>
              <a:gd name="T22" fmla="*/ 1018 w 1485"/>
              <a:gd name="T23" fmla="*/ 845 h 1368"/>
              <a:gd name="T24" fmla="*/ 1083 w 1485"/>
              <a:gd name="T25" fmla="*/ 682 h 1368"/>
              <a:gd name="T26" fmla="*/ 1148 w 1485"/>
              <a:gd name="T27" fmla="*/ 598 h 1368"/>
              <a:gd name="T28" fmla="*/ 1129 w 1485"/>
              <a:gd name="T29" fmla="*/ 436 h 1368"/>
              <a:gd name="T30" fmla="*/ 1129 w 1485"/>
              <a:gd name="T31" fmla="*/ 373 h 1368"/>
              <a:gd name="T32" fmla="*/ 1063 w 1485"/>
              <a:gd name="T33" fmla="*/ 120 h 1368"/>
              <a:gd name="T34" fmla="*/ 465 w 1485"/>
              <a:gd name="T35" fmla="*/ 846 h 1368"/>
              <a:gd name="T36" fmla="*/ 405 w 1485"/>
              <a:gd name="T37" fmla="*/ 682 h 1368"/>
              <a:gd name="T38" fmla="*/ 334 w 1485"/>
              <a:gd name="T39" fmla="*/ 596 h 1368"/>
              <a:gd name="T40" fmla="*/ 358 w 1485"/>
              <a:gd name="T41" fmla="*/ 436 h 1368"/>
              <a:gd name="T42" fmla="*/ 358 w 1485"/>
              <a:gd name="T43" fmla="*/ 372 h 1368"/>
              <a:gd name="T44" fmla="*/ 357 w 1485"/>
              <a:gd name="T45" fmla="*/ 316 h 1368"/>
              <a:gd name="T46" fmla="*/ 372 w 1485"/>
              <a:gd name="T47" fmla="*/ 161 h 1368"/>
              <a:gd name="T48" fmla="*/ 206 w 1485"/>
              <a:gd name="T49" fmla="*/ 424 h 1368"/>
              <a:gd name="T50" fmla="*/ 206 w 1485"/>
              <a:gd name="T51" fmla="*/ 522 h 1368"/>
              <a:gd name="T52" fmla="*/ 188 w 1485"/>
              <a:gd name="T53" fmla="*/ 519 h 1368"/>
              <a:gd name="T54" fmla="*/ 183 w 1485"/>
              <a:gd name="T55" fmla="*/ 617 h 1368"/>
              <a:gd name="T56" fmla="*/ 243 w 1485"/>
              <a:gd name="T57" fmla="*/ 670 h 1368"/>
              <a:gd name="T58" fmla="*/ 329 w 1485"/>
              <a:gd name="T59" fmla="*/ 872 h 1368"/>
              <a:gd name="T60" fmla="*/ 0 w 1485"/>
              <a:gd name="T61" fmla="*/ 1328 h 1368"/>
              <a:gd name="T62" fmla="*/ 132 w 1485"/>
              <a:gd name="T63" fmla="*/ 1328 h 1368"/>
              <a:gd name="T64" fmla="*/ 465 w 1485"/>
              <a:gd name="T65" fmla="*/ 846 h 1368"/>
              <a:gd name="T66" fmla="*/ 941 w 1485"/>
              <a:gd name="T67" fmla="*/ 864 h 1368"/>
              <a:gd name="T68" fmla="*/ 1041 w 1485"/>
              <a:gd name="T69" fmla="*/ 642 h 1368"/>
              <a:gd name="T70" fmla="*/ 1102 w 1485"/>
              <a:gd name="T71" fmla="*/ 586 h 1368"/>
              <a:gd name="T72" fmla="*/ 1102 w 1485"/>
              <a:gd name="T73" fmla="*/ 476 h 1368"/>
              <a:gd name="T74" fmla="*/ 1081 w 1485"/>
              <a:gd name="T75" fmla="*/ 479 h 1368"/>
              <a:gd name="T76" fmla="*/ 1081 w 1485"/>
              <a:gd name="T77" fmla="*/ 372 h 1368"/>
              <a:gd name="T78" fmla="*/ 941 w 1485"/>
              <a:gd name="T79" fmla="*/ 92 h 1368"/>
              <a:gd name="T80" fmla="*/ 916 w 1485"/>
              <a:gd name="T81" fmla="*/ 0 h 1368"/>
              <a:gd name="T82" fmla="*/ 640 w 1485"/>
              <a:gd name="T83" fmla="*/ 73 h 1368"/>
              <a:gd name="T84" fmla="*/ 643 w 1485"/>
              <a:gd name="T85" fmla="*/ 74 h 1368"/>
              <a:gd name="T86" fmla="*/ 406 w 1485"/>
              <a:gd name="T87" fmla="*/ 372 h 1368"/>
              <a:gd name="T88" fmla="*/ 406 w 1485"/>
              <a:gd name="T89" fmla="*/ 479 h 1368"/>
              <a:gd name="T90" fmla="*/ 386 w 1485"/>
              <a:gd name="T91" fmla="*/ 476 h 1368"/>
              <a:gd name="T92" fmla="*/ 380 w 1485"/>
              <a:gd name="T93" fmla="*/ 584 h 1368"/>
              <a:gd name="T94" fmla="*/ 446 w 1485"/>
              <a:gd name="T95" fmla="*/ 642 h 1368"/>
              <a:gd name="T96" fmla="*/ 541 w 1485"/>
              <a:gd name="T97" fmla="*/ 865 h 1368"/>
              <a:gd name="T98" fmla="*/ 178 w 1485"/>
              <a:gd name="T99" fmla="*/ 1368 h 1368"/>
              <a:gd name="T100" fmla="*/ 1307 w 1485"/>
              <a:gd name="T101" fmla="*/ 1368 h 1368"/>
              <a:gd name="T102" fmla="*/ 941 w 1485"/>
              <a:gd name="T103" fmla="*/ 864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5" h="1368">
                <a:moveTo>
                  <a:pt x="1063" y="120"/>
                </a:moveTo>
                <a:cubicBezTo>
                  <a:pt x="1092" y="111"/>
                  <a:pt x="1117" y="101"/>
                  <a:pt x="1131" y="88"/>
                </a:cubicBezTo>
                <a:cubicBezTo>
                  <a:pt x="1131" y="88"/>
                  <a:pt x="1132" y="127"/>
                  <a:pt x="1154" y="171"/>
                </a:cubicBezTo>
                <a:cubicBezTo>
                  <a:pt x="1269" y="215"/>
                  <a:pt x="1284" y="318"/>
                  <a:pt x="1281" y="424"/>
                </a:cubicBezTo>
                <a:lnTo>
                  <a:pt x="1281" y="522"/>
                </a:lnTo>
                <a:cubicBezTo>
                  <a:pt x="1287" y="519"/>
                  <a:pt x="1293" y="518"/>
                  <a:pt x="1299" y="519"/>
                </a:cubicBezTo>
                <a:cubicBezTo>
                  <a:pt x="1319" y="525"/>
                  <a:pt x="1308" y="584"/>
                  <a:pt x="1299" y="619"/>
                </a:cubicBezTo>
                <a:cubicBezTo>
                  <a:pt x="1290" y="653"/>
                  <a:pt x="1264" y="674"/>
                  <a:pt x="1244" y="670"/>
                </a:cubicBezTo>
                <a:cubicBezTo>
                  <a:pt x="1230" y="762"/>
                  <a:pt x="1198" y="828"/>
                  <a:pt x="1153" y="871"/>
                </a:cubicBezTo>
                <a:cubicBezTo>
                  <a:pt x="1347" y="941"/>
                  <a:pt x="1485" y="1119"/>
                  <a:pt x="1485" y="1328"/>
                </a:cubicBezTo>
                <a:lnTo>
                  <a:pt x="1353" y="1328"/>
                </a:lnTo>
                <a:cubicBezTo>
                  <a:pt x="1338" y="1123"/>
                  <a:pt x="1209" y="938"/>
                  <a:pt x="1018" y="845"/>
                </a:cubicBezTo>
                <a:cubicBezTo>
                  <a:pt x="1047" y="800"/>
                  <a:pt x="1069" y="746"/>
                  <a:pt x="1083" y="682"/>
                </a:cubicBezTo>
                <a:cubicBezTo>
                  <a:pt x="1113" y="668"/>
                  <a:pt x="1137" y="638"/>
                  <a:pt x="1148" y="598"/>
                </a:cubicBezTo>
                <a:cubicBezTo>
                  <a:pt x="1157" y="564"/>
                  <a:pt x="1182" y="466"/>
                  <a:pt x="1129" y="436"/>
                </a:cubicBezTo>
                <a:lnTo>
                  <a:pt x="1129" y="373"/>
                </a:lnTo>
                <a:cubicBezTo>
                  <a:pt x="1131" y="316"/>
                  <a:pt x="1134" y="203"/>
                  <a:pt x="1063" y="120"/>
                </a:cubicBezTo>
                <a:close/>
                <a:moveTo>
                  <a:pt x="465" y="846"/>
                </a:moveTo>
                <a:cubicBezTo>
                  <a:pt x="438" y="802"/>
                  <a:pt x="418" y="748"/>
                  <a:pt x="405" y="682"/>
                </a:cubicBezTo>
                <a:cubicBezTo>
                  <a:pt x="372" y="668"/>
                  <a:pt x="344" y="635"/>
                  <a:pt x="334" y="596"/>
                </a:cubicBezTo>
                <a:cubicBezTo>
                  <a:pt x="324" y="556"/>
                  <a:pt x="306" y="465"/>
                  <a:pt x="358" y="436"/>
                </a:cubicBezTo>
                <a:lnTo>
                  <a:pt x="358" y="372"/>
                </a:lnTo>
                <a:cubicBezTo>
                  <a:pt x="358" y="352"/>
                  <a:pt x="357" y="334"/>
                  <a:pt x="357" y="316"/>
                </a:cubicBezTo>
                <a:cubicBezTo>
                  <a:pt x="355" y="256"/>
                  <a:pt x="356" y="204"/>
                  <a:pt x="372" y="161"/>
                </a:cubicBezTo>
                <a:cubicBezTo>
                  <a:pt x="175" y="193"/>
                  <a:pt x="206" y="281"/>
                  <a:pt x="206" y="424"/>
                </a:cubicBezTo>
                <a:lnTo>
                  <a:pt x="206" y="522"/>
                </a:lnTo>
                <a:cubicBezTo>
                  <a:pt x="200" y="519"/>
                  <a:pt x="194" y="518"/>
                  <a:pt x="188" y="519"/>
                </a:cubicBezTo>
                <a:cubicBezTo>
                  <a:pt x="168" y="525"/>
                  <a:pt x="174" y="582"/>
                  <a:pt x="183" y="617"/>
                </a:cubicBezTo>
                <a:cubicBezTo>
                  <a:pt x="192" y="651"/>
                  <a:pt x="223" y="674"/>
                  <a:pt x="243" y="670"/>
                </a:cubicBezTo>
                <a:cubicBezTo>
                  <a:pt x="258" y="766"/>
                  <a:pt x="288" y="830"/>
                  <a:pt x="329" y="872"/>
                </a:cubicBezTo>
                <a:cubicBezTo>
                  <a:pt x="137" y="943"/>
                  <a:pt x="0" y="1120"/>
                  <a:pt x="0" y="1328"/>
                </a:cubicBezTo>
                <a:lnTo>
                  <a:pt x="132" y="1328"/>
                </a:lnTo>
                <a:cubicBezTo>
                  <a:pt x="147" y="1124"/>
                  <a:pt x="275" y="939"/>
                  <a:pt x="465" y="846"/>
                </a:cubicBezTo>
                <a:close/>
                <a:moveTo>
                  <a:pt x="941" y="864"/>
                </a:moveTo>
                <a:cubicBezTo>
                  <a:pt x="990" y="816"/>
                  <a:pt x="1025" y="743"/>
                  <a:pt x="1041" y="642"/>
                </a:cubicBezTo>
                <a:cubicBezTo>
                  <a:pt x="1063" y="646"/>
                  <a:pt x="1092" y="624"/>
                  <a:pt x="1102" y="586"/>
                </a:cubicBezTo>
                <a:cubicBezTo>
                  <a:pt x="1112" y="547"/>
                  <a:pt x="1124" y="482"/>
                  <a:pt x="1102" y="476"/>
                </a:cubicBezTo>
                <a:cubicBezTo>
                  <a:pt x="1095" y="475"/>
                  <a:pt x="1088" y="476"/>
                  <a:pt x="1081" y="479"/>
                </a:cubicBezTo>
                <a:lnTo>
                  <a:pt x="1081" y="372"/>
                </a:lnTo>
                <a:cubicBezTo>
                  <a:pt x="1085" y="254"/>
                  <a:pt x="1069" y="141"/>
                  <a:pt x="941" y="92"/>
                </a:cubicBezTo>
                <a:cubicBezTo>
                  <a:pt x="918" y="44"/>
                  <a:pt x="916" y="0"/>
                  <a:pt x="916" y="0"/>
                </a:cubicBezTo>
                <a:cubicBezTo>
                  <a:pt x="859" y="52"/>
                  <a:pt x="640" y="73"/>
                  <a:pt x="640" y="73"/>
                </a:cubicBezTo>
                <a:lnTo>
                  <a:pt x="643" y="74"/>
                </a:lnTo>
                <a:cubicBezTo>
                  <a:pt x="366" y="102"/>
                  <a:pt x="406" y="202"/>
                  <a:pt x="406" y="372"/>
                </a:cubicBezTo>
                <a:lnTo>
                  <a:pt x="406" y="479"/>
                </a:lnTo>
                <a:cubicBezTo>
                  <a:pt x="399" y="476"/>
                  <a:pt x="392" y="475"/>
                  <a:pt x="386" y="476"/>
                </a:cubicBezTo>
                <a:cubicBezTo>
                  <a:pt x="363" y="482"/>
                  <a:pt x="370" y="545"/>
                  <a:pt x="380" y="584"/>
                </a:cubicBezTo>
                <a:cubicBezTo>
                  <a:pt x="390" y="622"/>
                  <a:pt x="424" y="647"/>
                  <a:pt x="446" y="642"/>
                </a:cubicBezTo>
                <a:cubicBezTo>
                  <a:pt x="463" y="749"/>
                  <a:pt x="496" y="819"/>
                  <a:pt x="541" y="865"/>
                </a:cubicBezTo>
                <a:cubicBezTo>
                  <a:pt x="329" y="943"/>
                  <a:pt x="178" y="1139"/>
                  <a:pt x="178" y="1368"/>
                </a:cubicBezTo>
                <a:lnTo>
                  <a:pt x="1307" y="1368"/>
                </a:lnTo>
                <a:cubicBezTo>
                  <a:pt x="1306" y="1137"/>
                  <a:pt x="1154" y="941"/>
                  <a:pt x="941" y="864"/>
                </a:cubicBezTo>
                <a:close/>
              </a:path>
            </a:pathLst>
          </a:custGeom>
          <a:gradFill>
            <a:gsLst>
              <a:gs pos="0">
                <a:srgbClr val="33AAB9"/>
              </a:gs>
              <a:gs pos="100000">
                <a:srgbClr val="33789B"/>
              </a:gs>
            </a:gsLst>
            <a:lin ang="81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06" name="ïśļiḑé"/>
          <p:cNvSpPr txBox="1"/>
          <p:nvPr/>
        </p:nvSpPr>
        <p:spPr bwMode="auto">
          <a:xfrm>
            <a:off x="8082723" y="2661055"/>
            <a:ext cx="1134312" cy="3544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1600" b="1" dirty="0">
                <a:solidFill>
                  <a:schemeClr val="bg1">
                    <a:lumMod val="50000"/>
                  </a:schemeClr>
                </a:solidFill>
                <a:latin typeface="等线" panose="02010600030101010101" pitchFamily="2" charset="-122"/>
                <a:ea typeface="等线" panose="02010600030101010101" pitchFamily="2" charset="-122"/>
                <a:cs typeface="+mn-ea"/>
                <a:sym typeface="+mn-lt"/>
              </a:rPr>
              <a:t>论文写作</a:t>
            </a:r>
            <a:endParaRPr lang="en-US" altLang="zh-CN" sz="1600"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07" name="iṥļíḑé"/>
          <p:cNvSpPr/>
          <p:nvPr/>
        </p:nvSpPr>
        <p:spPr>
          <a:xfrm>
            <a:off x="10092272" y="2319926"/>
            <a:ext cx="282486" cy="259857"/>
          </a:xfrm>
          <a:custGeom>
            <a:avLst/>
            <a:gdLst>
              <a:gd name="T0" fmla="*/ 1063 w 1485"/>
              <a:gd name="T1" fmla="*/ 120 h 1368"/>
              <a:gd name="T2" fmla="*/ 1131 w 1485"/>
              <a:gd name="T3" fmla="*/ 88 h 1368"/>
              <a:gd name="T4" fmla="*/ 1154 w 1485"/>
              <a:gd name="T5" fmla="*/ 171 h 1368"/>
              <a:gd name="T6" fmla="*/ 1281 w 1485"/>
              <a:gd name="T7" fmla="*/ 424 h 1368"/>
              <a:gd name="T8" fmla="*/ 1281 w 1485"/>
              <a:gd name="T9" fmla="*/ 522 h 1368"/>
              <a:gd name="T10" fmla="*/ 1299 w 1485"/>
              <a:gd name="T11" fmla="*/ 519 h 1368"/>
              <a:gd name="T12" fmla="*/ 1299 w 1485"/>
              <a:gd name="T13" fmla="*/ 619 h 1368"/>
              <a:gd name="T14" fmla="*/ 1244 w 1485"/>
              <a:gd name="T15" fmla="*/ 670 h 1368"/>
              <a:gd name="T16" fmla="*/ 1153 w 1485"/>
              <a:gd name="T17" fmla="*/ 871 h 1368"/>
              <a:gd name="T18" fmla="*/ 1485 w 1485"/>
              <a:gd name="T19" fmla="*/ 1328 h 1368"/>
              <a:gd name="T20" fmla="*/ 1353 w 1485"/>
              <a:gd name="T21" fmla="*/ 1328 h 1368"/>
              <a:gd name="T22" fmla="*/ 1018 w 1485"/>
              <a:gd name="T23" fmla="*/ 845 h 1368"/>
              <a:gd name="T24" fmla="*/ 1083 w 1485"/>
              <a:gd name="T25" fmla="*/ 682 h 1368"/>
              <a:gd name="T26" fmla="*/ 1148 w 1485"/>
              <a:gd name="T27" fmla="*/ 598 h 1368"/>
              <a:gd name="T28" fmla="*/ 1129 w 1485"/>
              <a:gd name="T29" fmla="*/ 436 h 1368"/>
              <a:gd name="T30" fmla="*/ 1129 w 1485"/>
              <a:gd name="T31" fmla="*/ 373 h 1368"/>
              <a:gd name="T32" fmla="*/ 1063 w 1485"/>
              <a:gd name="T33" fmla="*/ 120 h 1368"/>
              <a:gd name="T34" fmla="*/ 465 w 1485"/>
              <a:gd name="T35" fmla="*/ 846 h 1368"/>
              <a:gd name="T36" fmla="*/ 405 w 1485"/>
              <a:gd name="T37" fmla="*/ 682 h 1368"/>
              <a:gd name="T38" fmla="*/ 334 w 1485"/>
              <a:gd name="T39" fmla="*/ 596 h 1368"/>
              <a:gd name="T40" fmla="*/ 358 w 1485"/>
              <a:gd name="T41" fmla="*/ 436 h 1368"/>
              <a:gd name="T42" fmla="*/ 358 w 1485"/>
              <a:gd name="T43" fmla="*/ 372 h 1368"/>
              <a:gd name="T44" fmla="*/ 357 w 1485"/>
              <a:gd name="T45" fmla="*/ 316 h 1368"/>
              <a:gd name="T46" fmla="*/ 372 w 1485"/>
              <a:gd name="T47" fmla="*/ 161 h 1368"/>
              <a:gd name="T48" fmla="*/ 206 w 1485"/>
              <a:gd name="T49" fmla="*/ 424 h 1368"/>
              <a:gd name="T50" fmla="*/ 206 w 1485"/>
              <a:gd name="T51" fmla="*/ 522 h 1368"/>
              <a:gd name="T52" fmla="*/ 188 w 1485"/>
              <a:gd name="T53" fmla="*/ 519 h 1368"/>
              <a:gd name="T54" fmla="*/ 183 w 1485"/>
              <a:gd name="T55" fmla="*/ 617 h 1368"/>
              <a:gd name="T56" fmla="*/ 243 w 1485"/>
              <a:gd name="T57" fmla="*/ 670 h 1368"/>
              <a:gd name="T58" fmla="*/ 329 w 1485"/>
              <a:gd name="T59" fmla="*/ 872 h 1368"/>
              <a:gd name="T60" fmla="*/ 0 w 1485"/>
              <a:gd name="T61" fmla="*/ 1328 h 1368"/>
              <a:gd name="T62" fmla="*/ 132 w 1485"/>
              <a:gd name="T63" fmla="*/ 1328 h 1368"/>
              <a:gd name="T64" fmla="*/ 465 w 1485"/>
              <a:gd name="T65" fmla="*/ 846 h 1368"/>
              <a:gd name="T66" fmla="*/ 941 w 1485"/>
              <a:gd name="T67" fmla="*/ 864 h 1368"/>
              <a:gd name="T68" fmla="*/ 1041 w 1485"/>
              <a:gd name="T69" fmla="*/ 642 h 1368"/>
              <a:gd name="T70" fmla="*/ 1102 w 1485"/>
              <a:gd name="T71" fmla="*/ 586 h 1368"/>
              <a:gd name="T72" fmla="*/ 1102 w 1485"/>
              <a:gd name="T73" fmla="*/ 476 h 1368"/>
              <a:gd name="T74" fmla="*/ 1081 w 1485"/>
              <a:gd name="T75" fmla="*/ 479 h 1368"/>
              <a:gd name="T76" fmla="*/ 1081 w 1485"/>
              <a:gd name="T77" fmla="*/ 372 h 1368"/>
              <a:gd name="T78" fmla="*/ 941 w 1485"/>
              <a:gd name="T79" fmla="*/ 92 h 1368"/>
              <a:gd name="T80" fmla="*/ 916 w 1485"/>
              <a:gd name="T81" fmla="*/ 0 h 1368"/>
              <a:gd name="T82" fmla="*/ 640 w 1485"/>
              <a:gd name="T83" fmla="*/ 73 h 1368"/>
              <a:gd name="T84" fmla="*/ 643 w 1485"/>
              <a:gd name="T85" fmla="*/ 74 h 1368"/>
              <a:gd name="T86" fmla="*/ 406 w 1485"/>
              <a:gd name="T87" fmla="*/ 372 h 1368"/>
              <a:gd name="T88" fmla="*/ 406 w 1485"/>
              <a:gd name="T89" fmla="*/ 479 h 1368"/>
              <a:gd name="T90" fmla="*/ 386 w 1485"/>
              <a:gd name="T91" fmla="*/ 476 h 1368"/>
              <a:gd name="T92" fmla="*/ 380 w 1485"/>
              <a:gd name="T93" fmla="*/ 584 h 1368"/>
              <a:gd name="T94" fmla="*/ 446 w 1485"/>
              <a:gd name="T95" fmla="*/ 642 h 1368"/>
              <a:gd name="T96" fmla="*/ 541 w 1485"/>
              <a:gd name="T97" fmla="*/ 865 h 1368"/>
              <a:gd name="T98" fmla="*/ 178 w 1485"/>
              <a:gd name="T99" fmla="*/ 1368 h 1368"/>
              <a:gd name="T100" fmla="*/ 1307 w 1485"/>
              <a:gd name="T101" fmla="*/ 1368 h 1368"/>
              <a:gd name="T102" fmla="*/ 941 w 1485"/>
              <a:gd name="T103" fmla="*/ 864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5" h="1368">
                <a:moveTo>
                  <a:pt x="1063" y="120"/>
                </a:moveTo>
                <a:cubicBezTo>
                  <a:pt x="1092" y="111"/>
                  <a:pt x="1117" y="101"/>
                  <a:pt x="1131" y="88"/>
                </a:cubicBezTo>
                <a:cubicBezTo>
                  <a:pt x="1131" y="88"/>
                  <a:pt x="1132" y="127"/>
                  <a:pt x="1154" y="171"/>
                </a:cubicBezTo>
                <a:cubicBezTo>
                  <a:pt x="1269" y="215"/>
                  <a:pt x="1284" y="318"/>
                  <a:pt x="1281" y="424"/>
                </a:cubicBezTo>
                <a:lnTo>
                  <a:pt x="1281" y="522"/>
                </a:lnTo>
                <a:cubicBezTo>
                  <a:pt x="1287" y="519"/>
                  <a:pt x="1293" y="518"/>
                  <a:pt x="1299" y="519"/>
                </a:cubicBezTo>
                <a:cubicBezTo>
                  <a:pt x="1319" y="525"/>
                  <a:pt x="1308" y="584"/>
                  <a:pt x="1299" y="619"/>
                </a:cubicBezTo>
                <a:cubicBezTo>
                  <a:pt x="1290" y="653"/>
                  <a:pt x="1264" y="674"/>
                  <a:pt x="1244" y="670"/>
                </a:cubicBezTo>
                <a:cubicBezTo>
                  <a:pt x="1230" y="762"/>
                  <a:pt x="1198" y="828"/>
                  <a:pt x="1153" y="871"/>
                </a:cubicBezTo>
                <a:cubicBezTo>
                  <a:pt x="1347" y="941"/>
                  <a:pt x="1485" y="1119"/>
                  <a:pt x="1485" y="1328"/>
                </a:cubicBezTo>
                <a:lnTo>
                  <a:pt x="1353" y="1328"/>
                </a:lnTo>
                <a:cubicBezTo>
                  <a:pt x="1338" y="1123"/>
                  <a:pt x="1209" y="938"/>
                  <a:pt x="1018" y="845"/>
                </a:cubicBezTo>
                <a:cubicBezTo>
                  <a:pt x="1047" y="800"/>
                  <a:pt x="1069" y="746"/>
                  <a:pt x="1083" y="682"/>
                </a:cubicBezTo>
                <a:cubicBezTo>
                  <a:pt x="1113" y="668"/>
                  <a:pt x="1137" y="638"/>
                  <a:pt x="1148" y="598"/>
                </a:cubicBezTo>
                <a:cubicBezTo>
                  <a:pt x="1157" y="564"/>
                  <a:pt x="1182" y="466"/>
                  <a:pt x="1129" y="436"/>
                </a:cubicBezTo>
                <a:lnTo>
                  <a:pt x="1129" y="373"/>
                </a:lnTo>
                <a:cubicBezTo>
                  <a:pt x="1131" y="316"/>
                  <a:pt x="1134" y="203"/>
                  <a:pt x="1063" y="120"/>
                </a:cubicBezTo>
                <a:close/>
                <a:moveTo>
                  <a:pt x="465" y="846"/>
                </a:moveTo>
                <a:cubicBezTo>
                  <a:pt x="438" y="802"/>
                  <a:pt x="418" y="748"/>
                  <a:pt x="405" y="682"/>
                </a:cubicBezTo>
                <a:cubicBezTo>
                  <a:pt x="372" y="668"/>
                  <a:pt x="344" y="635"/>
                  <a:pt x="334" y="596"/>
                </a:cubicBezTo>
                <a:cubicBezTo>
                  <a:pt x="324" y="556"/>
                  <a:pt x="306" y="465"/>
                  <a:pt x="358" y="436"/>
                </a:cubicBezTo>
                <a:lnTo>
                  <a:pt x="358" y="372"/>
                </a:lnTo>
                <a:cubicBezTo>
                  <a:pt x="358" y="352"/>
                  <a:pt x="357" y="334"/>
                  <a:pt x="357" y="316"/>
                </a:cubicBezTo>
                <a:cubicBezTo>
                  <a:pt x="355" y="256"/>
                  <a:pt x="356" y="204"/>
                  <a:pt x="372" y="161"/>
                </a:cubicBezTo>
                <a:cubicBezTo>
                  <a:pt x="175" y="193"/>
                  <a:pt x="206" y="281"/>
                  <a:pt x="206" y="424"/>
                </a:cubicBezTo>
                <a:lnTo>
                  <a:pt x="206" y="522"/>
                </a:lnTo>
                <a:cubicBezTo>
                  <a:pt x="200" y="519"/>
                  <a:pt x="194" y="518"/>
                  <a:pt x="188" y="519"/>
                </a:cubicBezTo>
                <a:cubicBezTo>
                  <a:pt x="168" y="525"/>
                  <a:pt x="174" y="582"/>
                  <a:pt x="183" y="617"/>
                </a:cubicBezTo>
                <a:cubicBezTo>
                  <a:pt x="192" y="651"/>
                  <a:pt x="223" y="674"/>
                  <a:pt x="243" y="670"/>
                </a:cubicBezTo>
                <a:cubicBezTo>
                  <a:pt x="258" y="766"/>
                  <a:pt x="288" y="830"/>
                  <a:pt x="329" y="872"/>
                </a:cubicBezTo>
                <a:cubicBezTo>
                  <a:pt x="137" y="943"/>
                  <a:pt x="0" y="1120"/>
                  <a:pt x="0" y="1328"/>
                </a:cubicBezTo>
                <a:lnTo>
                  <a:pt x="132" y="1328"/>
                </a:lnTo>
                <a:cubicBezTo>
                  <a:pt x="147" y="1124"/>
                  <a:pt x="275" y="939"/>
                  <a:pt x="465" y="846"/>
                </a:cubicBezTo>
                <a:close/>
                <a:moveTo>
                  <a:pt x="941" y="864"/>
                </a:moveTo>
                <a:cubicBezTo>
                  <a:pt x="990" y="816"/>
                  <a:pt x="1025" y="743"/>
                  <a:pt x="1041" y="642"/>
                </a:cubicBezTo>
                <a:cubicBezTo>
                  <a:pt x="1063" y="646"/>
                  <a:pt x="1092" y="624"/>
                  <a:pt x="1102" y="586"/>
                </a:cubicBezTo>
                <a:cubicBezTo>
                  <a:pt x="1112" y="547"/>
                  <a:pt x="1124" y="482"/>
                  <a:pt x="1102" y="476"/>
                </a:cubicBezTo>
                <a:cubicBezTo>
                  <a:pt x="1095" y="475"/>
                  <a:pt x="1088" y="476"/>
                  <a:pt x="1081" y="479"/>
                </a:cubicBezTo>
                <a:lnTo>
                  <a:pt x="1081" y="372"/>
                </a:lnTo>
                <a:cubicBezTo>
                  <a:pt x="1085" y="254"/>
                  <a:pt x="1069" y="141"/>
                  <a:pt x="941" y="92"/>
                </a:cubicBezTo>
                <a:cubicBezTo>
                  <a:pt x="918" y="44"/>
                  <a:pt x="916" y="0"/>
                  <a:pt x="916" y="0"/>
                </a:cubicBezTo>
                <a:cubicBezTo>
                  <a:pt x="859" y="52"/>
                  <a:pt x="640" y="73"/>
                  <a:pt x="640" y="73"/>
                </a:cubicBezTo>
                <a:lnTo>
                  <a:pt x="643" y="74"/>
                </a:lnTo>
                <a:cubicBezTo>
                  <a:pt x="366" y="102"/>
                  <a:pt x="406" y="202"/>
                  <a:pt x="406" y="372"/>
                </a:cubicBezTo>
                <a:lnTo>
                  <a:pt x="406" y="479"/>
                </a:lnTo>
                <a:cubicBezTo>
                  <a:pt x="399" y="476"/>
                  <a:pt x="392" y="475"/>
                  <a:pt x="386" y="476"/>
                </a:cubicBezTo>
                <a:cubicBezTo>
                  <a:pt x="363" y="482"/>
                  <a:pt x="370" y="545"/>
                  <a:pt x="380" y="584"/>
                </a:cubicBezTo>
                <a:cubicBezTo>
                  <a:pt x="390" y="622"/>
                  <a:pt x="424" y="647"/>
                  <a:pt x="446" y="642"/>
                </a:cubicBezTo>
                <a:cubicBezTo>
                  <a:pt x="463" y="749"/>
                  <a:pt x="496" y="819"/>
                  <a:pt x="541" y="865"/>
                </a:cubicBezTo>
                <a:cubicBezTo>
                  <a:pt x="329" y="943"/>
                  <a:pt x="178" y="1139"/>
                  <a:pt x="178" y="1368"/>
                </a:cubicBezTo>
                <a:lnTo>
                  <a:pt x="1307" y="1368"/>
                </a:lnTo>
                <a:cubicBezTo>
                  <a:pt x="1306" y="1137"/>
                  <a:pt x="1154" y="941"/>
                  <a:pt x="941" y="864"/>
                </a:cubicBezTo>
                <a:close/>
              </a:path>
            </a:pathLst>
          </a:custGeom>
          <a:gradFill>
            <a:gsLst>
              <a:gs pos="0">
                <a:srgbClr val="33AAB9"/>
              </a:gs>
              <a:gs pos="100000">
                <a:srgbClr val="33789B"/>
              </a:gs>
            </a:gsLst>
            <a:lin ang="81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108" name="íślïḓê"/>
          <p:cNvSpPr txBox="1"/>
          <p:nvPr/>
        </p:nvSpPr>
        <p:spPr bwMode="auto">
          <a:xfrm>
            <a:off x="9669695" y="2661055"/>
            <a:ext cx="1134312" cy="3544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1600" b="1" dirty="0">
                <a:solidFill>
                  <a:schemeClr val="bg1">
                    <a:lumMod val="50000"/>
                  </a:schemeClr>
                </a:solidFill>
                <a:latin typeface="等线" panose="02010600030101010101" pitchFamily="2" charset="-122"/>
                <a:ea typeface="等线" panose="02010600030101010101" pitchFamily="2" charset="-122"/>
                <a:cs typeface="+mn-ea"/>
                <a:sym typeface="+mn-lt"/>
              </a:rPr>
              <a:t>投稿选刊</a:t>
            </a:r>
            <a:endParaRPr lang="en-US" altLang="zh-CN" sz="1600"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cxnSp>
        <p:nvCxnSpPr>
          <p:cNvPr id="110" name="i$1íďè"/>
          <p:cNvCxnSpPr/>
          <p:nvPr/>
        </p:nvCxnSpPr>
        <p:spPr>
          <a:xfrm flipH="1">
            <a:off x="6698803" y="4547125"/>
            <a:ext cx="2445197" cy="0"/>
          </a:xfrm>
          <a:prstGeom prst="line">
            <a:avLst/>
          </a:prstGeom>
          <a:ln w="3175" cap="rnd">
            <a:gradFill>
              <a:gsLst>
                <a:gs pos="4000">
                  <a:srgbClr val="33AAB9"/>
                </a:gs>
                <a:gs pos="74000">
                  <a:srgbClr val="33789B"/>
                </a:gs>
                <a:gs pos="100000">
                  <a:srgbClr val="33AAB9"/>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3" name="箭头: 五边形 2"/>
          <p:cNvSpPr/>
          <p:nvPr/>
        </p:nvSpPr>
        <p:spPr>
          <a:xfrm>
            <a:off x="6375781" y="2123672"/>
            <a:ext cx="3168269" cy="3612983"/>
          </a:xfrm>
          <a:prstGeom prst="homePlate">
            <a:avLst>
              <a:gd name="adj" fmla="val 11218"/>
            </a:avLst>
          </a:prstGeom>
          <a:noFill/>
          <a:ln w="28575">
            <a:solidFill>
              <a:srgbClr val="19A3BD"/>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4" name="îsḷíḑè"/>
          <p:cNvSpPr txBox="1"/>
          <p:nvPr/>
        </p:nvSpPr>
        <p:spPr bwMode="auto">
          <a:xfrm>
            <a:off x="9610488" y="3366158"/>
            <a:ext cx="1528540" cy="11280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b="1" dirty="0">
                <a:solidFill>
                  <a:schemeClr val="bg1">
                    <a:lumMod val="50000"/>
                  </a:schemeClr>
                </a:solidFill>
                <a:latin typeface="等线" panose="02010600030101010101" pitchFamily="2" charset="-122"/>
                <a:ea typeface="等线" panose="02010600030101010101" pitchFamily="2" charset="-122"/>
                <a:cs typeface="+mn-ea"/>
                <a:sym typeface="+mn-lt"/>
              </a:rPr>
              <a:t>文献调研</a:t>
            </a:r>
            <a:endParaRPr lang="en-US" altLang="zh-CN" b="1" dirty="0">
              <a:solidFill>
                <a:schemeClr val="bg1">
                  <a:lumMod val="50000"/>
                </a:schemeClr>
              </a:solidFill>
              <a:latin typeface="等线" panose="02010600030101010101" pitchFamily="2" charset="-122"/>
              <a:ea typeface="等线" panose="02010600030101010101" pitchFamily="2" charset="-122"/>
              <a:cs typeface="+mn-ea"/>
              <a:sym typeface="+mn-lt"/>
            </a:endParaRPr>
          </a:p>
          <a:p>
            <a:pPr>
              <a:lnSpc>
                <a:spcPct val="150000"/>
              </a:lnSpc>
              <a:spcBef>
                <a:spcPct val="0"/>
              </a:spcBef>
            </a:pPr>
            <a:r>
              <a:rPr lang="zh-CN" altLang="en-US" b="1" dirty="0">
                <a:solidFill>
                  <a:schemeClr val="bg1">
                    <a:lumMod val="50000"/>
                  </a:schemeClr>
                </a:solidFill>
                <a:latin typeface="等线" panose="02010600030101010101" pitchFamily="2" charset="-122"/>
                <a:ea typeface="等线" panose="02010600030101010101" pitchFamily="2" charset="-122"/>
                <a:cs typeface="+mn-ea"/>
                <a:sym typeface="+mn-lt"/>
              </a:rPr>
              <a:t>文献综述</a:t>
            </a:r>
            <a:endParaRPr lang="en-US" altLang="zh-CN" b="1"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千图PPT彼岸天：ID 8661124Rectangle: Rounded Corners 3"/>
          <p:cNvSpPr/>
          <p:nvPr>
            <p:custDataLst>
              <p:tags r:id="rId1"/>
            </p:custDataLst>
          </p:nvPr>
        </p:nvSpPr>
        <p:spPr>
          <a:xfrm>
            <a:off x="695325" y="3569795"/>
            <a:ext cx="513230" cy="513230"/>
          </a:xfrm>
          <a:prstGeom prst="roundRect">
            <a:avLst/>
          </a:prstGeom>
          <a:solidFill>
            <a:srgbClr val="A2D7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6" name="千图PPT彼岸天：ID 8661124Rectangle: Rounded Corners 4"/>
          <p:cNvSpPr/>
          <p:nvPr>
            <p:custDataLst>
              <p:tags r:id="rId2"/>
            </p:custDataLst>
          </p:nvPr>
        </p:nvSpPr>
        <p:spPr>
          <a:xfrm>
            <a:off x="695325" y="4272734"/>
            <a:ext cx="513230" cy="513230"/>
          </a:xfrm>
          <a:prstGeom prst="roundRect">
            <a:avLst/>
          </a:prstGeom>
          <a:solidFill>
            <a:srgbClr val="19A3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7" name="千图PPT彼岸天：ID 8661124Rectangle: Rounded Corners 5"/>
          <p:cNvSpPr/>
          <p:nvPr>
            <p:custDataLst>
              <p:tags r:id="rId3"/>
            </p:custDataLst>
          </p:nvPr>
        </p:nvSpPr>
        <p:spPr>
          <a:xfrm>
            <a:off x="695325" y="5678610"/>
            <a:ext cx="513230" cy="513230"/>
          </a:xfrm>
          <a:prstGeom prst="roundRect">
            <a:avLst/>
          </a:prstGeom>
          <a:solidFill>
            <a:srgbClr val="19A3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8" name="千图PPT彼岸天：ID 8661124Rectangle: Rounded Corners 6"/>
          <p:cNvSpPr/>
          <p:nvPr>
            <p:custDataLst>
              <p:tags r:id="rId4"/>
            </p:custDataLst>
          </p:nvPr>
        </p:nvSpPr>
        <p:spPr>
          <a:xfrm>
            <a:off x="695325" y="4975673"/>
            <a:ext cx="513230" cy="513230"/>
          </a:xfrm>
          <a:prstGeom prst="roundRect">
            <a:avLst/>
          </a:prstGeom>
          <a:solidFill>
            <a:srgbClr val="A2D7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9" name="千图PPT彼岸天：ID 8661124矩形 7"/>
          <p:cNvSpPr/>
          <p:nvPr>
            <p:custDataLst>
              <p:tags r:id="rId5"/>
            </p:custDataLst>
          </p:nvPr>
        </p:nvSpPr>
        <p:spPr>
          <a:xfrm>
            <a:off x="1323231" y="3569795"/>
            <a:ext cx="4188507" cy="513230"/>
          </a:xfrm>
          <a:prstGeom prst="rect">
            <a:avLst/>
          </a:prstGeom>
        </p:spPr>
        <p:txBody>
          <a:bodyPr wrap="none" anchor="ctr">
            <a:normAutofit/>
          </a:bodyPr>
          <a:lstStyle/>
          <a:p>
            <a:r>
              <a:rPr lang="zh-CN" altLang="en-US" b="1" dirty="0">
                <a:solidFill>
                  <a:srgbClr val="19A3BD"/>
                </a:solidFill>
                <a:latin typeface="等线" panose="02010600030101010101" pitchFamily="2" charset="-122"/>
                <a:ea typeface="等线" panose="02010600030101010101" pitchFamily="2" charset="-122"/>
              </a:rPr>
              <a:t>科研选题（包含论文选题和基金选题）</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10" name="千图PPT彼岸天：ID 8661124矩形 8"/>
          <p:cNvSpPr/>
          <p:nvPr>
            <p:custDataLst>
              <p:tags r:id="rId6"/>
            </p:custDataLst>
          </p:nvPr>
        </p:nvSpPr>
        <p:spPr>
          <a:xfrm>
            <a:off x="1323231" y="4406905"/>
            <a:ext cx="3232271" cy="294184"/>
          </a:xfrm>
          <a:prstGeom prst="rect">
            <a:avLst/>
          </a:prstGeom>
        </p:spPr>
        <p:txBody>
          <a:bodyPr wrap="none" anchor="ctr">
            <a:noAutofit/>
          </a:bodyPr>
          <a:lstStyle/>
          <a:p>
            <a:r>
              <a:rPr lang="zh-CN" altLang="en-US" b="1" dirty="0">
                <a:solidFill>
                  <a:srgbClr val="19A3BD"/>
                </a:solidFill>
                <a:latin typeface="等线" panose="02010600030101010101" pitchFamily="2" charset="-122"/>
                <a:ea typeface="等线" panose="02010600030101010101" pitchFamily="2" charset="-122"/>
              </a:rPr>
              <a:t>文献综述</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11" name="千图PPT彼岸天：ID 8661124矩形 9"/>
          <p:cNvSpPr/>
          <p:nvPr>
            <p:custDataLst>
              <p:tags r:id="rId7"/>
            </p:custDataLst>
          </p:nvPr>
        </p:nvSpPr>
        <p:spPr>
          <a:xfrm>
            <a:off x="1323231" y="5109844"/>
            <a:ext cx="3232271" cy="294184"/>
          </a:xfrm>
          <a:prstGeom prst="rect">
            <a:avLst/>
          </a:prstGeom>
        </p:spPr>
        <p:txBody>
          <a:bodyPr wrap="none" anchor="ctr">
            <a:noAutofit/>
          </a:bodyPr>
          <a:lstStyle/>
          <a:p>
            <a:r>
              <a:rPr lang="zh-CN" altLang="en-US" b="1" dirty="0">
                <a:solidFill>
                  <a:srgbClr val="19A3BD"/>
                </a:solidFill>
                <a:latin typeface="等线" panose="02010600030101010101" pitchFamily="2" charset="-122"/>
                <a:ea typeface="等线" panose="02010600030101010101" pitchFamily="2" charset="-122"/>
              </a:rPr>
              <a:t>学术写作（包含论文写作和申请书撰写）</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12" name="千图PPT彼岸天：ID 8661124矩形 10"/>
          <p:cNvSpPr/>
          <p:nvPr>
            <p:custDataLst>
              <p:tags r:id="rId8"/>
            </p:custDataLst>
          </p:nvPr>
        </p:nvSpPr>
        <p:spPr>
          <a:xfrm>
            <a:off x="1323231" y="5818590"/>
            <a:ext cx="3232271" cy="294184"/>
          </a:xfrm>
          <a:prstGeom prst="rect">
            <a:avLst/>
          </a:prstGeom>
        </p:spPr>
        <p:txBody>
          <a:bodyPr wrap="none" anchor="ctr">
            <a:noAutofit/>
          </a:bodyPr>
          <a:lstStyle/>
          <a:p>
            <a:r>
              <a:rPr lang="zh-CN" altLang="en-US" b="1" dirty="0">
                <a:solidFill>
                  <a:srgbClr val="19A3BD"/>
                </a:solidFill>
                <a:latin typeface="等线" panose="02010600030101010101" pitchFamily="2" charset="-122"/>
                <a:ea typeface="等线" panose="02010600030101010101" pitchFamily="2" charset="-122"/>
              </a:rPr>
              <a:t>投稿选刊</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2" name="文本框 1"/>
          <p:cNvSpPr txBox="1"/>
          <p:nvPr/>
        </p:nvSpPr>
        <p:spPr>
          <a:xfrm>
            <a:off x="4015260" y="120305"/>
            <a:ext cx="4161481"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研知服务科研全过程</a:t>
            </a:r>
            <a:endParaRPr lang="en-US" altLang="zh-CN" sz="3200" b="1" dirty="0">
              <a:latin typeface="等线" panose="02010600030101010101" pitchFamily="2" charset="-122"/>
              <a:ea typeface="等线" panose="02010600030101010101" pitchFamily="2" charset="-122"/>
            </a:endParaRPr>
          </a:p>
        </p:txBody>
      </p:sp>
      <p:sp>
        <p:nvSpPr>
          <p:cNvPr id="3" name="千图PPT彼岸天：ID 8661124矩形 33"/>
          <p:cNvSpPr/>
          <p:nvPr>
            <p:custDataLst>
              <p:tags r:id="rId9"/>
            </p:custDataLst>
          </p:nvPr>
        </p:nvSpPr>
        <p:spPr>
          <a:xfrm>
            <a:off x="695325" y="1113835"/>
            <a:ext cx="10539422" cy="369332"/>
          </a:xfrm>
          <a:prstGeom prst="rect">
            <a:avLst/>
          </a:prstGeom>
        </p:spPr>
        <p:txBody>
          <a:bodyPr wrap="none">
            <a:noAutofit/>
          </a:bodyPr>
          <a:lstStyle/>
          <a:p>
            <a:pPr lvl="0"/>
            <a:r>
              <a:rPr lang="zh-CN" altLang="en-US" sz="3200" b="1" dirty="0">
                <a:solidFill>
                  <a:srgbClr val="19A3BD"/>
                </a:solidFill>
                <a:latin typeface="等线" panose="02010600030101010101" pitchFamily="2" charset="-122"/>
                <a:ea typeface="等线" panose="02010600030101010101" pitchFamily="2" charset="-122"/>
              </a:rPr>
              <a:t>研知</a:t>
            </a:r>
            <a:r>
              <a:rPr lang="zh-CN" altLang="en-US" sz="2000" b="1" dirty="0">
                <a:solidFill>
                  <a:srgbClr val="19A3BD"/>
                </a:solidFill>
                <a:latin typeface="等线" panose="02010600030101010101" pitchFamily="2" charset="-122"/>
                <a:ea typeface="等线" panose="02010600030101010101" pitchFamily="2" charset="-122"/>
              </a:rPr>
              <a:t>科研支持数据库</a:t>
            </a:r>
            <a:endParaRPr lang="zh-CN" altLang="en-US" sz="2000" b="1" dirty="0">
              <a:solidFill>
                <a:srgbClr val="19A3BD"/>
              </a:solidFill>
              <a:latin typeface="等线" panose="02010600030101010101" pitchFamily="2" charset="-122"/>
              <a:ea typeface="等线" panose="02010600030101010101" pitchFamily="2" charset="-122"/>
            </a:endParaRPr>
          </a:p>
        </p:txBody>
      </p:sp>
      <p:sp>
        <p:nvSpPr>
          <p:cNvPr id="4" name="千图PPT彼岸天：ID 8661124矩形 34"/>
          <p:cNvSpPr/>
          <p:nvPr>
            <p:custDataLst>
              <p:tags r:id="rId10"/>
            </p:custDataLst>
          </p:nvPr>
        </p:nvSpPr>
        <p:spPr>
          <a:xfrm>
            <a:off x="695325" y="1735966"/>
            <a:ext cx="10539422" cy="1030300"/>
          </a:xfrm>
          <a:prstGeom prst="rect">
            <a:avLst/>
          </a:prstGeom>
        </p:spPr>
        <p:txBody>
          <a:bodyPr wrap="square">
            <a:normAutofit/>
          </a:bodyPr>
          <a:lstStyle/>
          <a:p>
            <a:pPr lvl="0">
              <a:lnSpc>
                <a:spcPct val="120000"/>
              </a:lnSpc>
            </a:pPr>
            <a:r>
              <a:rPr lang="zh-CN" altLang="en-US" sz="2000" dirty="0">
                <a:solidFill>
                  <a:schemeClr val="tx1">
                    <a:lumMod val="50000"/>
                    <a:lumOff val="50000"/>
                  </a:schemeClr>
                </a:solidFill>
                <a:latin typeface="等线" panose="02010600030101010101" pitchFamily="2" charset="-122"/>
                <a:ea typeface="等线" panose="02010600030101010101" pitchFamily="2" charset="-122"/>
              </a:rPr>
              <a:t>结合强大的人工智能自然语言处理技术与可视化分析技术，可以为科研全过程提供支持和服务，提高科研工作的效率</a:t>
            </a:r>
            <a:endParaRPr lang="zh-CN" altLang="en-US" sz="2000" dirty="0">
              <a:solidFill>
                <a:schemeClr val="dk1">
                  <a:lumMod val="100000"/>
                </a:schemeClr>
              </a:solidFill>
              <a:latin typeface="等线" panose="02010600030101010101" pitchFamily="2" charset="-122"/>
              <a:ea typeface="等线" panose="02010600030101010101" pitchFamily="2" charset="-122"/>
            </a:endParaRPr>
          </a:p>
        </p:txBody>
      </p:sp>
      <p:sp>
        <p:nvSpPr>
          <p:cNvPr id="13" name="千图PPT彼岸天：ID 8661124Rectangle: Rounded Corners 3"/>
          <p:cNvSpPr/>
          <p:nvPr>
            <p:custDataLst>
              <p:tags r:id="rId11"/>
            </p:custDataLst>
          </p:nvPr>
        </p:nvSpPr>
        <p:spPr>
          <a:xfrm>
            <a:off x="6810375" y="3569795"/>
            <a:ext cx="513230" cy="513230"/>
          </a:xfrm>
          <a:prstGeom prst="roundRect">
            <a:avLst/>
          </a:prstGeom>
          <a:solidFill>
            <a:srgbClr val="A2D7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14" name="千图PPT彼岸天：ID 8661124Rectangle: Rounded Corners 4"/>
          <p:cNvSpPr/>
          <p:nvPr>
            <p:custDataLst>
              <p:tags r:id="rId12"/>
            </p:custDataLst>
          </p:nvPr>
        </p:nvSpPr>
        <p:spPr>
          <a:xfrm>
            <a:off x="6810375" y="4272734"/>
            <a:ext cx="513230" cy="513230"/>
          </a:xfrm>
          <a:prstGeom prst="roundRect">
            <a:avLst/>
          </a:prstGeom>
          <a:solidFill>
            <a:srgbClr val="19A3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15" name="千图PPT彼岸天：ID 8661124Rectangle: Rounded Corners 5"/>
          <p:cNvSpPr/>
          <p:nvPr>
            <p:custDataLst>
              <p:tags r:id="rId13"/>
            </p:custDataLst>
          </p:nvPr>
        </p:nvSpPr>
        <p:spPr>
          <a:xfrm>
            <a:off x="6810375" y="5678610"/>
            <a:ext cx="513230" cy="513230"/>
          </a:xfrm>
          <a:prstGeom prst="roundRect">
            <a:avLst/>
          </a:prstGeom>
          <a:solidFill>
            <a:srgbClr val="19A3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16" name="千图PPT彼岸天：ID 8661124Rectangle: Rounded Corners 6"/>
          <p:cNvSpPr/>
          <p:nvPr>
            <p:custDataLst>
              <p:tags r:id="rId14"/>
            </p:custDataLst>
          </p:nvPr>
        </p:nvSpPr>
        <p:spPr>
          <a:xfrm>
            <a:off x="6810375" y="4975673"/>
            <a:ext cx="513230" cy="513230"/>
          </a:xfrm>
          <a:prstGeom prst="roundRect">
            <a:avLst/>
          </a:prstGeom>
          <a:solidFill>
            <a:srgbClr val="A2D7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等线" panose="02010600030101010101" pitchFamily="2" charset="-122"/>
              <a:ea typeface="等线" panose="02010600030101010101" pitchFamily="2" charset="-122"/>
            </a:endParaRPr>
          </a:p>
        </p:txBody>
      </p:sp>
      <p:sp>
        <p:nvSpPr>
          <p:cNvPr id="17" name="千图PPT彼岸天：ID 8661124矩形 7"/>
          <p:cNvSpPr/>
          <p:nvPr>
            <p:custDataLst>
              <p:tags r:id="rId15"/>
            </p:custDataLst>
          </p:nvPr>
        </p:nvSpPr>
        <p:spPr>
          <a:xfrm>
            <a:off x="7438281" y="3569795"/>
            <a:ext cx="2271861" cy="513230"/>
          </a:xfrm>
          <a:prstGeom prst="rect">
            <a:avLst/>
          </a:prstGeom>
        </p:spPr>
        <p:txBody>
          <a:bodyPr wrap="none" anchor="ctr">
            <a:normAutofit/>
          </a:bodyPr>
          <a:lstStyle/>
          <a:p>
            <a:r>
              <a:rPr lang="zh-CN" altLang="en-US" b="1" dirty="0">
                <a:solidFill>
                  <a:srgbClr val="19A3BD"/>
                </a:solidFill>
                <a:latin typeface="等线" panose="02010600030101010101" pitchFamily="2" charset="-122"/>
                <a:ea typeface="等线" panose="02010600030101010101" pitchFamily="2" charset="-122"/>
              </a:rPr>
              <a:t>选题与综述</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18" name="千图PPT彼岸天：ID 8661124矩形 8"/>
          <p:cNvSpPr/>
          <p:nvPr>
            <p:custDataLst>
              <p:tags r:id="rId16"/>
            </p:custDataLst>
          </p:nvPr>
        </p:nvSpPr>
        <p:spPr>
          <a:xfrm>
            <a:off x="7438281" y="4406905"/>
            <a:ext cx="2271861" cy="294184"/>
          </a:xfrm>
          <a:prstGeom prst="rect">
            <a:avLst/>
          </a:prstGeom>
        </p:spPr>
        <p:txBody>
          <a:bodyPr wrap="none" anchor="ctr">
            <a:noAutofit/>
          </a:bodyPr>
          <a:lstStyle/>
          <a:p>
            <a:r>
              <a:rPr lang="zh-CN" altLang="en-US" b="1" dirty="0">
                <a:solidFill>
                  <a:srgbClr val="19A3BD"/>
                </a:solidFill>
                <a:latin typeface="等线" panose="02010600030101010101" pitchFamily="2" charset="-122"/>
                <a:ea typeface="等线" panose="02010600030101010101" pitchFamily="2" charset="-122"/>
              </a:rPr>
              <a:t>全库文献检索与分析</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19" name="千图PPT彼岸天：ID 8661124矩形 9"/>
          <p:cNvSpPr/>
          <p:nvPr>
            <p:custDataLst>
              <p:tags r:id="rId17"/>
            </p:custDataLst>
          </p:nvPr>
        </p:nvSpPr>
        <p:spPr>
          <a:xfrm>
            <a:off x="7438281" y="5109844"/>
            <a:ext cx="2271861" cy="294184"/>
          </a:xfrm>
          <a:prstGeom prst="rect">
            <a:avLst/>
          </a:prstGeom>
        </p:spPr>
        <p:txBody>
          <a:bodyPr wrap="none" anchor="ctr">
            <a:noAutofit/>
          </a:bodyPr>
          <a:lstStyle/>
          <a:p>
            <a:r>
              <a:rPr lang="zh-CN" altLang="en-US" b="1" dirty="0">
                <a:solidFill>
                  <a:srgbClr val="19A3BD"/>
                </a:solidFill>
                <a:latin typeface="等线" panose="02010600030101010101" pitchFamily="2" charset="-122"/>
                <a:ea typeface="等线" panose="02010600030101010101" pitchFamily="2" charset="-122"/>
              </a:rPr>
              <a:t>我的课题</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20" name="千图PPT彼岸天：ID 8661124矩形 10"/>
          <p:cNvSpPr/>
          <p:nvPr>
            <p:custDataLst>
              <p:tags r:id="rId18"/>
            </p:custDataLst>
          </p:nvPr>
        </p:nvSpPr>
        <p:spPr>
          <a:xfrm>
            <a:off x="7438281" y="5818590"/>
            <a:ext cx="2271861" cy="294184"/>
          </a:xfrm>
          <a:prstGeom prst="rect">
            <a:avLst/>
          </a:prstGeom>
        </p:spPr>
        <p:txBody>
          <a:bodyPr wrap="none" anchor="ctr">
            <a:noAutofit/>
          </a:bodyPr>
          <a:lstStyle/>
          <a:p>
            <a:r>
              <a:rPr lang="zh-CN" altLang="en-US" b="1" dirty="0">
                <a:solidFill>
                  <a:srgbClr val="19A3BD"/>
                </a:solidFill>
                <a:latin typeface="等线" panose="02010600030101010101" pitchFamily="2" charset="-122"/>
                <a:ea typeface="等线" panose="02010600030101010101" pitchFamily="2" charset="-122"/>
              </a:rPr>
              <a:t>期刊导航</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21" name="千图PPT彼岸天：ID 8661124矩形 33"/>
          <p:cNvSpPr/>
          <p:nvPr>
            <p:custDataLst>
              <p:tags r:id="rId19"/>
            </p:custDataLst>
          </p:nvPr>
        </p:nvSpPr>
        <p:spPr>
          <a:xfrm>
            <a:off x="695325" y="2980041"/>
            <a:ext cx="4467225" cy="494900"/>
          </a:xfrm>
          <a:prstGeom prst="rect">
            <a:avLst/>
          </a:prstGeom>
        </p:spPr>
        <p:txBody>
          <a:bodyPr wrap="none">
            <a:noAutofit/>
          </a:bodyPr>
          <a:lstStyle/>
          <a:p>
            <a:pPr lvl="0"/>
            <a:r>
              <a:rPr lang="zh-CN" altLang="en-US" b="1" dirty="0">
                <a:solidFill>
                  <a:srgbClr val="19A3BD"/>
                </a:solidFill>
                <a:latin typeface="等线" panose="02010600030101010101" pitchFamily="2" charset="-122"/>
                <a:ea typeface="等线" panose="02010600030101010101" pitchFamily="2" charset="-122"/>
              </a:rPr>
              <a:t>      主要的科研过程包括</a:t>
            </a:r>
            <a:endParaRPr lang="zh-CN" altLang="en-US" b="1" dirty="0">
              <a:solidFill>
                <a:srgbClr val="19A3BD"/>
              </a:solidFill>
              <a:latin typeface="等线" panose="02010600030101010101" pitchFamily="2" charset="-122"/>
              <a:ea typeface="等线" panose="02010600030101010101" pitchFamily="2" charset="-122"/>
            </a:endParaRPr>
          </a:p>
        </p:txBody>
      </p:sp>
      <p:sp>
        <p:nvSpPr>
          <p:cNvPr id="22" name="千图PPT彼岸天：ID 8661124矩形 33"/>
          <p:cNvSpPr/>
          <p:nvPr>
            <p:custDataLst>
              <p:tags r:id="rId20"/>
            </p:custDataLst>
          </p:nvPr>
        </p:nvSpPr>
        <p:spPr>
          <a:xfrm>
            <a:off x="6810375" y="2980041"/>
            <a:ext cx="4467225" cy="494900"/>
          </a:xfrm>
          <a:prstGeom prst="rect">
            <a:avLst/>
          </a:prstGeom>
        </p:spPr>
        <p:txBody>
          <a:bodyPr wrap="none">
            <a:noAutofit/>
          </a:bodyPr>
          <a:lstStyle/>
          <a:p>
            <a:pPr lvl="0"/>
            <a:r>
              <a:rPr lang="zh-CN" altLang="en-US" b="1" dirty="0">
                <a:solidFill>
                  <a:srgbClr val="19A3BD"/>
                </a:solidFill>
                <a:latin typeface="等线" panose="02010600030101010101" pitchFamily="2" charset="-122"/>
                <a:ea typeface="等线" panose="02010600030101010101" pitchFamily="2" charset="-122"/>
              </a:rPr>
              <a:t>      研知的功能模块包括</a:t>
            </a:r>
            <a:endParaRPr lang="zh-CN" altLang="en-US" b="1" dirty="0">
              <a:solidFill>
                <a:srgbClr val="19A3BD"/>
              </a:solidFill>
              <a:latin typeface="等线" panose="02010600030101010101" pitchFamily="2" charset="-122"/>
              <a:ea typeface="等线" panose="02010600030101010101" pitchFamily="2" charset="-122"/>
            </a:endParaRPr>
          </a:p>
        </p:txBody>
      </p:sp>
      <p:pic>
        <p:nvPicPr>
          <p:cNvPr id="25" name="图形 24" descr="指向右边的反手食指"/>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5400000">
            <a:off x="766202" y="3007071"/>
            <a:ext cx="371475" cy="371475"/>
          </a:xfrm>
          <a:prstGeom prst="rect">
            <a:avLst/>
          </a:prstGeom>
        </p:spPr>
      </p:pic>
      <p:pic>
        <p:nvPicPr>
          <p:cNvPr id="26" name="图形 25" descr="指向右边的反手食指"/>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5400000">
            <a:off x="6881252" y="3038508"/>
            <a:ext cx="371475" cy="371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1+#ppt_w/2"/>
                                          </p:val>
                                        </p:tav>
                                        <p:tav tm="100000">
                                          <p:val>
                                            <p:strVal val="#ppt_x"/>
                                          </p:val>
                                        </p:tav>
                                      </p:tavLst>
                                    </p:anim>
                                    <p:anim calcmode="lin" valueType="num">
                                      <p:cBhvr additive="base">
                                        <p:cTn id="20" dur="1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1+#ppt_w/2"/>
                                          </p:val>
                                        </p:tav>
                                        <p:tav tm="100000">
                                          <p:val>
                                            <p:strVal val="#ppt_x"/>
                                          </p:val>
                                        </p:tav>
                                      </p:tavLst>
                                    </p:anim>
                                    <p:anim calcmode="lin" valueType="num">
                                      <p:cBhvr additive="base">
                                        <p:cTn id="24" dur="1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1+#ppt_w/2"/>
                                          </p:val>
                                        </p:tav>
                                        <p:tav tm="100000">
                                          <p:val>
                                            <p:strVal val="#ppt_x"/>
                                          </p:val>
                                        </p:tav>
                                      </p:tavLst>
                                    </p:anim>
                                    <p:anim calcmode="lin" valueType="num">
                                      <p:cBhvr additive="base">
                                        <p:cTn id="28" dur="10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000" fill="hold"/>
                                        <p:tgtEl>
                                          <p:spTgt spid="7"/>
                                        </p:tgtEl>
                                        <p:attrNameLst>
                                          <p:attrName>ppt_x</p:attrName>
                                        </p:attrNameLst>
                                      </p:cBhvr>
                                      <p:tavLst>
                                        <p:tav tm="0">
                                          <p:val>
                                            <p:strVal val="1+#ppt_w/2"/>
                                          </p:val>
                                        </p:tav>
                                        <p:tav tm="100000">
                                          <p:val>
                                            <p:strVal val="#ppt_x"/>
                                          </p:val>
                                        </p:tav>
                                      </p:tavLst>
                                    </p:anim>
                                    <p:anim calcmode="lin" valueType="num">
                                      <p:cBhvr additive="base">
                                        <p:cTn id="32" dur="10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1+#ppt_w/2"/>
                                          </p:val>
                                        </p:tav>
                                        <p:tav tm="100000">
                                          <p:val>
                                            <p:strVal val="#ppt_x"/>
                                          </p:val>
                                        </p:tav>
                                      </p:tavLst>
                                    </p:anim>
                                    <p:anim calcmode="lin" valueType="num">
                                      <p:cBhvr additive="base">
                                        <p:cTn id="3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0" fill="hold"/>
                                        <p:tgtEl>
                                          <p:spTgt spid="13"/>
                                        </p:tgtEl>
                                        <p:attrNameLst>
                                          <p:attrName>ppt_x</p:attrName>
                                        </p:attrNameLst>
                                      </p:cBhvr>
                                      <p:tavLst>
                                        <p:tav tm="0">
                                          <p:val>
                                            <p:strVal val="1+#ppt_w/2"/>
                                          </p:val>
                                        </p:tav>
                                        <p:tav tm="100000">
                                          <p:val>
                                            <p:strVal val="#ppt_x"/>
                                          </p:val>
                                        </p:tav>
                                      </p:tavLst>
                                    </p:anim>
                                    <p:anim calcmode="lin" valueType="num">
                                      <p:cBhvr additive="base">
                                        <p:cTn id="42" dur="1000" fill="hold"/>
                                        <p:tgtEl>
                                          <p:spTgt spid="1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iterate type="lt">
                                    <p:tmPct val="0"/>
                                  </p:iterate>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1000" fill="hold"/>
                                        <p:tgtEl>
                                          <p:spTgt spid="17"/>
                                        </p:tgtEl>
                                        <p:attrNameLst>
                                          <p:attrName>ppt_x</p:attrName>
                                        </p:attrNameLst>
                                      </p:cBhvr>
                                      <p:tavLst>
                                        <p:tav tm="0">
                                          <p:val>
                                            <p:strVal val="1+#ppt_w/2"/>
                                          </p:val>
                                        </p:tav>
                                        <p:tav tm="100000">
                                          <p:val>
                                            <p:strVal val="#ppt_x"/>
                                          </p:val>
                                        </p:tav>
                                      </p:tavLst>
                                    </p:anim>
                                    <p:anim calcmode="lin" valueType="num">
                                      <p:cBhvr additive="base">
                                        <p:cTn id="46" dur="1000" fill="hold"/>
                                        <p:tgtEl>
                                          <p:spTgt spid="17"/>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1000" fill="hold"/>
                                        <p:tgtEl>
                                          <p:spTgt spid="14"/>
                                        </p:tgtEl>
                                        <p:attrNameLst>
                                          <p:attrName>ppt_x</p:attrName>
                                        </p:attrNameLst>
                                      </p:cBhvr>
                                      <p:tavLst>
                                        <p:tav tm="0">
                                          <p:val>
                                            <p:strVal val="1+#ppt_w/2"/>
                                          </p:val>
                                        </p:tav>
                                        <p:tav tm="100000">
                                          <p:val>
                                            <p:strVal val="#ppt_x"/>
                                          </p:val>
                                        </p:tav>
                                      </p:tavLst>
                                    </p:anim>
                                    <p:anim calcmode="lin" valueType="num">
                                      <p:cBhvr additive="base">
                                        <p:cTn id="50" dur="10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1000" fill="hold"/>
                                        <p:tgtEl>
                                          <p:spTgt spid="18"/>
                                        </p:tgtEl>
                                        <p:attrNameLst>
                                          <p:attrName>ppt_x</p:attrName>
                                        </p:attrNameLst>
                                      </p:cBhvr>
                                      <p:tavLst>
                                        <p:tav tm="0">
                                          <p:val>
                                            <p:strVal val="1+#ppt_w/2"/>
                                          </p:val>
                                        </p:tav>
                                        <p:tav tm="100000">
                                          <p:val>
                                            <p:strVal val="#ppt_x"/>
                                          </p:val>
                                        </p:tav>
                                      </p:tavLst>
                                    </p:anim>
                                    <p:anim calcmode="lin" valueType="num">
                                      <p:cBhvr additive="base">
                                        <p:cTn id="54" dur="1000" fill="hold"/>
                                        <p:tgtEl>
                                          <p:spTgt spid="18"/>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1000" fill="hold"/>
                                        <p:tgtEl>
                                          <p:spTgt spid="16"/>
                                        </p:tgtEl>
                                        <p:attrNameLst>
                                          <p:attrName>ppt_x</p:attrName>
                                        </p:attrNameLst>
                                      </p:cBhvr>
                                      <p:tavLst>
                                        <p:tav tm="0">
                                          <p:val>
                                            <p:strVal val="1+#ppt_w/2"/>
                                          </p:val>
                                        </p:tav>
                                        <p:tav tm="100000">
                                          <p:val>
                                            <p:strVal val="#ppt_x"/>
                                          </p:val>
                                        </p:tav>
                                      </p:tavLst>
                                    </p:anim>
                                    <p:anim calcmode="lin" valueType="num">
                                      <p:cBhvr additive="base">
                                        <p:cTn id="58" dur="1000" fill="hold"/>
                                        <p:tgtEl>
                                          <p:spTgt spid="1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1000" fill="hold"/>
                                        <p:tgtEl>
                                          <p:spTgt spid="19"/>
                                        </p:tgtEl>
                                        <p:attrNameLst>
                                          <p:attrName>ppt_x</p:attrName>
                                        </p:attrNameLst>
                                      </p:cBhvr>
                                      <p:tavLst>
                                        <p:tav tm="0">
                                          <p:val>
                                            <p:strVal val="1+#ppt_w/2"/>
                                          </p:val>
                                        </p:tav>
                                        <p:tav tm="100000">
                                          <p:val>
                                            <p:strVal val="#ppt_x"/>
                                          </p:val>
                                        </p:tav>
                                      </p:tavLst>
                                    </p:anim>
                                    <p:anim calcmode="lin" valueType="num">
                                      <p:cBhvr additive="base">
                                        <p:cTn id="62" dur="1000" fill="hold"/>
                                        <p:tgtEl>
                                          <p:spTgt spid="19"/>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1000" fill="hold"/>
                                        <p:tgtEl>
                                          <p:spTgt spid="15"/>
                                        </p:tgtEl>
                                        <p:attrNameLst>
                                          <p:attrName>ppt_x</p:attrName>
                                        </p:attrNameLst>
                                      </p:cBhvr>
                                      <p:tavLst>
                                        <p:tav tm="0">
                                          <p:val>
                                            <p:strVal val="1+#ppt_w/2"/>
                                          </p:val>
                                        </p:tav>
                                        <p:tav tm="100000">
                                          <p:val>
                                            <p:strVal val="#ppt_x"/>
                                          </p:val>
                                        </p:tav>
                                      </p:tavLst>
                                    </p:anim>
                                    <p:anim calcmode="lin" valueType="num">
                                      <p:cBhvr additive="base">
                                        <p:cTn id="66" dur="1000" fill="hold"/>
                                        <p:tgtEl>
                                          <p:spTgt spid="15"/>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1000" fill="hold"/>
                                        <p:tgtEl>
                                          <p:spTgt spid="20"/>
                                        </p:tgtEl>
                                        <p:attrNameLst>
                                          <p:attrName>ppt_x</p:attrName>
                                        </p:attrNameLst>
                                      </p:cBhvr>
                                      <p:tavLst>
                                        <p:tav tm="0">
                                          <p:val>
                                            <p:strVal val="1+#ppt_w/2"/>
                                          </p:val>
                                        </p:tav>
                                        <p:tav tm="100000">
                                          <p:val>
                                            <p:strVal val="#ppt_x"/>
                                          </p:val>
                                        </p:tav>
                                      </p:tavLst>
                                    </p:anim>
                                    <p:anim calcmode="lin" valueType="num">
                                      <p:cBhvr additive="base">
                                        <p:cTn id="70"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8" presetClass="emph" presetSubtype="0" fill="hold" grpId="1" nodeType="clickEffect">
                                  <p:stCondLst>
                                    <p:cond delay="0"/>
                                  </p:stCondLst>
                                  <p:iterate type="lt">
                                    <p:tmPct val="10000"/>
                                  </p:iterate>
                                  <p:childTnLst>
                                    <p:animClr clrSpc="rgb" dir="cw">
                                      <p:cBhvr override="childStyle">
                                        <p:cTn id="74" dur="500" fill="hold"/>
                                        <p:tgtEl>
                                          <p:spTgt spid="17"/>
                                        </p:tgtEl>
                                        <p:attrNameLst>
                                          <p:attrName>style.color</p:attrName>
                                        </p:attrNameLst>
                                      </p:cBhvr>
                                      <p:to>
                                        <a:schemeClr val="accent2"/>
                                      </p:to>
                                    </p:animClr>
                                    <p:animClr clrSpc="rgb" dir="cw">
                                      <p:cBhvr>
                                        <p:cTn id="75" dur="500" fill="hold"/>
                                        <p:tgtEl>
                                          <p:spTgt spid="17"/>
                                        </p:tgtEl>
                                        <p:attrNameLst>
                                          <p:attrName>fillcolor</p:attrName>
                                        </p:attrNameLst>
                                      </p:cBhvr>
                                      <p:to>
                                        <a:schemeClr val="accent2"/>
                                      </p:to>
                                    </p:animClr>
                                    <p:set>
                                      <p:cBhvr>
                                        <p:cTn id="76" dur="500" fill="hold"/>
                                        <p:tgtEl>
                                          <p:spTgt spid="17"/>
                                        </p:tgtEl>
                                        <p:attrNameLst>
                                          <p:attrName>fill.type</p:attrName>
                                        </p:attrNameLst>
                                      </p:cBhvr>
                                      <p:to>
                                        <p:strVal val="solid"/>
                                      </p:to>
                                    </p:set>
                                    <p:anim to="1.5" calcmode="lin" valueType="num">
                                      <p:cBhvr override="childStyle">
                                        <p:cTn id="77" dur="500" fill="hold"/>
                                        <p:tgtEl>
                                          <p:spTgt spid="17"/>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animBg="1"/>
      <p:bldP spid="14" grpId="0" animBg="1"/>
      <p:bldP spid="15" grpId="0" animBg="1"/>
      <p:bldP spid="16" grpId="0" animBg="1"/>
      <p:bldP spid="17" grpId="0"/>
      <p:bldP spid="17" grpId="1"/>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2D7DB"/>
        </a:solidFill>
        <a:effectLst/>
      </p:bgPr>
    </p:bg>
    <p:spTree>
      <p:nvGrpSpPr>
        <p:cNvPr id="1" name=""/>
        <p:cNvGrpSpPr/>
        <p:nvPr/>
      </p:nvGrpSpPr>
      <p:grpSpPr>
        <a:xfrm>
          <a:off x="0" y="0"/>
          <a:ext cx="0" cy="0"/>
          <a:chOff x="0" y="0"/>
          <a:chExt cx="0" cy="0"/>
        </a:xfrm>
      </p:grpSpPr>
      <p:sp>
        <p:nvSpPr>
          <p:cNvPr id="8" name="矩形: 圆角 7"/>
          <p:cNvSpPr/>
          <p:nvPr/>
        </p:nvSpPr>
        <p:spPr>
          <a:xfrm>
            <a:off x="3766457" y="899886"/>
            <a:ext cx="4659086" cy="4659086"/>
          </a:xfrm>
          <a:prstGeom prst="roundRect">
            <a:avLst>
              <a:gd name="adj" fmla="val 54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4324350" y="1196975"/>
            <a:ext cx="3543300" cy="2641600"/>
            <a:chOff x="6810" y="2620"/>
            <a:chExt cx="5580" cy="4160"/>
          </a:xfrm>
        </p:grpSpPr>
        <p:sp>
          <p:nvSpPr>
            <p:cNvPr id="4" name="文本框 3"/>
            <p:cNvSpPr txBox="1"/>
            <p:nvPr/>
          </p:nvSpPr>
          <p:spPr>
            <a:xfrm>
              <a:off x="8177" y="2620"/>
              <a:ext cx="2846" cy="2931"/>
            </a:xfrm>
            <a:prstGeom prst="rect">
              <a:avLst/>
            </a:prstGeom>
            <a:noFill/>
          </p:spPr>
          <p:txBody>
            <a:bodyPr wrap="none" rtlCol="0">
              <a:spAutoFit/>
            </a:bodyPr>
            <a:lstStyle/>
            <a:p>
              <a:pPr algn="dist"/>
              <a:r>
                <a:rPr lang="en-US" altLang="zh-CN" sz="115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02</a:t>
              </a:r>
              <a:endParaRPr lang="zh-CN" altLang="en-US" sz="115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cxnSp>
          <p:nvCxnSpPr>
            <p:cNvPr id="5" name="直接连接符 4"/>
            <p:cNvCxnSpPr/>
            <p:nvPr/>
          </p:nvCxnSpPr>
          <p:spPr>
            <a:xfrm>
              <a:off x="8335" y="5552"/>
              <a:ext cx="2529" cy="0"/>
            </a:xfrm>
            <a:prstGeom prst="line">
              <a:avLst/>
            </a:prstGeom>
            <a:ln w="19050">
              <a:solidFill>
                <a:srgbClr val="19A3B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810" y="5859"/>
              <a:ext cx="5580" cy="921"/>
            </a:xfrm>
            <a:prstGeom prst="rect">
              <a:avLst/>
            </a:prstGeom>
            <a:noFill/>
          </p:spPr>
          <p:txBody>
            <a:bodyPr wrap="square" rtlCol="0">
              <a:spAutoFit/>
            </a:bodyPr>
            <a:lstStyle/>
            <a:p>
              <a:pPr algn="dist"/>
              <a:r>
                <a:rPr lang="zh-CN" altLang="en-US" sz="3200"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grpSp>
      <p:sp>
        <p:nvSpPr>
          <p:cNvPr id="3" name="文本框 2"/>
          <p:cNvSpPr txBox="1"/>
          <p:nvPr/>
        </p:nvSpPr>
        <p:spPr>
          <a:xfrm>
            <a:off x="4591050" y="3837305"/>
            <a:ext cx="2895600" cy="1504386"/>
          </a:xfrm>
          <a:prstGeom prst="rect">
            <a:avLst/>
          </a:prstGeom>
          <a:noFill/>
        </p:spPr>
        <p:txBody>
          <a:bodyPr wrap="square">
            <a:spAutoFit/>
          </a:bodyPr>
          <a:lstStyle/>
          <a:p>
            <a:pPr algn="ctr">
              <a:lnSpc>
                <a:spcPct val="130000"/>
              </a:lnSpc>
            </a:pPr>
            <a:r>
              <a:rPr lang="zh-CN" altLang="en-US" sz="1800" dirty="0">
                <a:solidFill>
                  <a:schemeClr val="tx1">
                    <a:lumMod val="50000"/>
                    <a:lumOff val="50000"/>
                  </a:schemeClr>
                </a:solidFill>
                <a:latin typeface="等线" panose="02010600030101010101" pitchFamily="2" charset="-122"/>
                <a:ea typeface="等线" panose="02010600030101010101" pitchFamily="2" charset="-122"/>
                <a:cs typeface="+mn-ea"/>
                <a:sym typeface="+mn-lt"/>
              </a:rPr>
              <a:t>中科院分区表大类学科</a:t>
            </a:r>
            <a:endParaRPr lang="en-US" altLang="zh-CN" sz="1800" dirty="0">
              <a:solidFill>
                <a:schemeClr val="tx1">
                  <a:lumMod val="50000"/>
                  <a:lumOff val="50000"/>
                </a:schemeClr>
              </a:solidFill>
              <a:latin typeface="等线" panose="02010600030101010101" pitchFamily="2" charset="-122"/>
              <a:ea typeface="等线" panose="02010600030101010101" pitchFamily="2" charset="-122"/>
              <a:cs typeface="+mn-ea"/>
              <a:sym typeface="+mn-lt"/>
            </a:endParaRPr>
          </a:p>
          <a:p>
            <a:pPr algn="ctr">
              <a:lnSpc>
                <a:spcPct val="130000"/>
              </a:lnSpc>
            </a:pPr>
            <a:r>
              <a:rPr lang="zh-CN" altLang="en-US" dirty="0">
                <a:solidFill>
                  <a:schemeClr val="tx1">
                    <a:lumMod val="50000"/>
                    <a:lumOff val="50000"/>
                  </a:schemeClr>
                </a:solidFill>
                <a:latin typeface="等线" panose="02010600030101010101" pitchFamily="2" charset="-122"/>
                <a:ea typeface="等线" panose="02010600030101010101" pitchFamily="2" charset="-122"/>
                <a:cs typeface="+mn-ea"/>
                <a:sym typeface="+mn-lt"/>
              </a:rPr>
              <a:t>文献综述</a:t>
            </a:r>
            <a:endParaRPr lang="en-US" altLang="zh-CN" dirty="0">
              <a:solidFill>
                <a:schemeClr val="tx1">
                  <a:lumMod val="50000"/>
                  <a:lumOff val="50000"/>
                </a:schemeClr>
              </a:solidFill>
              <a:latin typeface="等线" panose="02010600030101010101" pitchFamily="2" charset="-122"/>
              <a:ea typeface="等线" panose="02010600030101010101" pitchFamily="2" charset="-122"/>
              <a:cs typeface="+mn-ea"/>
              <a:sym typeface="+mn-lt"/>
            </a:endParaRPr>
          </a:p>
          <a:p>
            <a:pPr algn="ctr">
              <a:lnSpc>
                <a:spcPct val="130000"/>
              </a:lnSpc>
            </a:pPr>
            <a:r>
              <a:rPr lang="en-US" altLang="zh-CN" sz="1800" dirty="0">
                <a:solidFill>
                  <a:schemeClr val="tx1">
                    <a:lumMod val="50000"/>
                    <a:lumOff val="50000"/>
                  </a:schemeClr>
                </a:solidFill>
                <a:latin typeface="等线" panose="02010600030101010101" pitchFamily="2" charset="-122"/>
                <a:ea typeface="等线" panose="02010600030101010101" pitchFamily="2" charset="-122"/>
                <a:cs typeface="+mn-ea"/>
                <a:sym typeface="+mn-lt"/>
              </a:rPr>
              <a:t>AI</a:t>
            </a:r>
            <a:r>
              <a:rPr lang="zh-CN" altLang="en-US" sz="1800" dirty="0">
                <a:solidFill>
                  <a:schemeClr val="tx1">
                    <a:lumMod val="50000"/>
                    <a:lumOff val="50000"/>
                  </a:schemeClr>
                </a:solidFill>
                <a:latin typeface="等线" panose="02010600030101010101" pitchFamily="2" charset="-122"/>
                <a:ea typeface="等线" panose="02010600030101010101" pitchFamily="2" charset="-122"/>
                <a:cs typeface="+mn-ea"/>
                <a:sym typeface="+mn-lt"/>
              </a:rPr>
              <a:t>论</a:t>
            </a:r>
            <a:r>
              <a:rPr lang="zh-CN" altLang="en-US" dirty="0">
                <a:solidFill>
                  <a:schemeClr val="tx1">
                    <a:lumMod val="50000"/>
                    <a:lumOff val="50000"/>
                  </a:schemeClr>
                </a:solidFill>
                <a:latin typeface="等线" panose="02010600030101010101" pitchFamily="2" charset="-122"/>
                <a:ea typeface="等线" panose="02010600030101010101" pitchFamily="2" charset="-122"/>
                <a:cs typeface="+mn-ea"/>
                <a:sym typeface="+mn-lt"/>
              </a:rPr>
              <a:t>文选题</a:t>
            </a:r>
            <a:r>
              <a:rPr lang="en-US" altLang="zh-CN" dirty="0">
                <a:solidFill>
                  <a:schemeClr val="tx1">
                    <a:lumMod val="50000"/>
                    <a:lumOff val="50000"/>
                  </a:schemeClr>
                </a:solidFill>
                <a:latin typeface="等线" panose="02010600030101010101" pitchFamily="2" charset="-122"/>
                <a:ea typeface="等线" panose="02010600030101010101" pitchFamily="2" charset="-122"/>
                <a:cs typeface="+mn-ea"/>
                <a:sym typeface="+mn-lt"/>
              </a:rPr>
              <a:t>/AI</a:t>
            </a:r>
            <a:r>
              <a:rPr lang="zh-CN" altLang="en-US" dirty="0">
                <a:solidFill>
                  <a:schemeClr val="tx1">
                    <a:lumMod val="50000"/>
                    <a:lumOff val="50000"/>
                  </a:schemeClr>
                </a:solidFill>
                <a:latin typeface="等线" panose="02010600030101010101" pitchFamily="2" charset="-122"/>
                <a:ea typeface="等线" panose="02010600030101010101" pitchFamily="2" charset="-122"/>
                <a:cs typeface="+mn-ea"/>
                <a:sym typeface="+mn-lt"/>
              </a:rPr>
              <a:t>基金选题</a:t>
            </a:r>
            <a:endParaRPr lang="en-US" altLang="zh-CN" dirty="0">
              <a:solidFill>
                <a:schemeClr val="tx1">
                  <a:lumMod val="50000"/>
                  <a:lumOff val="50000"/>
                </a:schemeClr>
              </a:solidFill>
              <a:latin typeface="等线" panose="02010600030101010101" pitchFamily="2" charset="-122"/>
              <a:ea typeface="等线" panose="02010600030101010101" pitchFamily="2" charset="-122"/>
              <a:cs typeface="+mn-ea"/>
              <a:sym typeface="+mn-lt"/>
            </a:endParaRPr>
          </a:p>
          <a:p>
            <a:pPr algn="ctr">
              <a:lnSpc>
                <a:spcPct val="130000"/>
              </a:lnSpc>
            </a:pPr>
            <a:r>
              <a:rPr lang="en-US" altLang="zh-CN" sz="1800" dirty="0">
                <a:solidFill>
                  <a:schemeClr val="tx1">
                    <a:lumMod val="50000"/>
                    <a:lumOff val="50000"/>
                  </a:schemeClr>
                </a:solidFill>
                <a:latin typeface="等线" panose="02010600030101010101" pitchFamily="2" charset="-122"/>
                <a:ea typeface="等线" panose="02010600030101010101" pitchFamily="2" charset="-122"/>
                <a:cs typeface="+mn-ea"/>
                <a:sym typeface="+mn-lt"/>
              </a:rPr>
              <a:t>AI</a:t>
            </a:r>
            <a:r>
              <a:rPr lang="zh-CN" altLang="en-US" sz="1800" dirty="0">
                <a:solidFill>
                  <a:schemeClr val="tx1">
                    <a:lumMod val="50000"/>
                    <a:lumOff val="50000"/>
                  </a:schemeClr>
                </a:solidFill>
                <a:latin typeface="等线" panose="02010600030101010101" pitchFamily="2" charset="-122"/>
                <a:ea typeface="等线" panose="02010600030101010101" pitchFamily="2" charset="-122"/>
                <a:cs typeface="+mn-ea"/>
                <a:sym typeface="+mn-lt"/>
              </a:rPr>
              <a:t>撰写基金申请书</a:t>
            </a:r>
            <a:endParaRPr lang="zh-CN" altLang="en-US" sz="1800" dirty="0">
              <a:solidFill>
                <a:schemeClr val="tx1">
                  <a:lumMod val="50000"/>
                  <a:lumOff val="50000"/>
                </a:schemeClr>
              </a:solidFill>
              <a:latin typeface="等线" panose="02010600030101010101" pitchFamily="2" charset="-122"/>
              <a:ea typeface="等线" panose="02010600030101010101" pitchFamily="2" charset="-122"/>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pic>
        <p:nvPicPr>
          <p:cNvPr id="14" name="图片 13"/>
          <p:cNvPicPr>
            <a:picLocks noChangeAspect="1"/>
          </p:cNvPicPr>
          <p:nvPr/>
        </p:nvPicPr>
        <p:blipFill>
          <a:blip r:embed="rId1"/>
          <a:stretch>
            <a:fillRect/>
          </a:stretch>
        </p:blipFill>
        <p:spPr>
          <a:xfrm>
            <a:off x="892568" y="1791336"/>
            <a:ext cx="10405594" cy="4416266"/>
          </a:xfrm>
          <a:prstGeom prst="rect">
            <a:avLst/>
          </a:prstGeom>
        </p:spPr>
      </p:pic>
      <p:sp>
        <p:nvSpPr>
          <p:cNvPr id="15" name="矩形 14"/>
          <p:cNvSpPr/>
          <p:nvPr/>
        </p:nvSpPr>
        <p:spPr>
          <a:xfrm>
            <a:off x="781050" y="1046232"/>
            <a:ext cx="9067800" cy="423545"/>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latin typeface="等线" panose="02010600030101010101" pitchFamily="2" charset="-122"/>
                <a:ea typeface="等线" panose="02010600030101010101" pitchFamily="2" charset="-122"/>
              </a:rPr>
              <a:t>示例词作用：方便快捷、在短时间内了解研知的特色功能</a:t>
            </a:r>
            <a:endParaRPr lang="zh-CN" altLang="en-US" b="1" dirty="0">
              <a:solidFill>
                <a:schemeClr val="tx1">
                  <a:lumMod val="65000"/>
                  <a:lumOff val="35000"/>
                </a:schemeClr>
              </a:solidFill>
              <a:latin typeface="等线" panose="02010600030101010101" pitchFamily="2" charset="-122"/>
              <a:ea typeface="等线"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893203" y="1790701"/>
            <a:ext cx="10405594" cy="4416266"/>
          </a:xfrm>
          <a:prstGeom prst="rect">
            <a:avLst/>
          </a:prstGeom>
        </p:spPr>
      </p:pic>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pic>
        <p:nvPicPr>
          <p:cNvPr id="10" name="图片 9"/>
          <p:cNvPicPr>
            <a:picLocks noChangeAspect="1"/>
          </p:cNvPicPr>
          <p:nvPr/>
        </p:nvPicPr>
        <p:blipFill>
          <a:blip r:embed="rId2"/>
          <a:stretch>
            <a:fillRect/>
          </a:stretch>
        </p:blipFill>
        <p:spPr>
          <a:xfrm>
            <a:off x="4457767" y="2363991"/>
            <a:ext cx="927761" cy="3680458"/>
          </a:xfrm>
          <a:prstGeom prst="rect">
            <a:avLst/>
          </a:prstGeom>
        </p:spPr>
      </p:pic>
      <p:sp>
        <p:nvSpPr>
          <p:cNvPr id="11" name="圆角矩形 21"/>
          <p:cNvSpPr/>
          <p:nvPr/>
        </p:nvSpPr>
        <p:spPr>
          <a:xfrm>
            <a:off x="4457766" y="2365782"/>
            <a:ext cx="927761" cy="3678667"/>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6" name="矩形 5"/>
          <p:cNvSpPr/>
          <p:nvPr/>
        </p:nvSpPr>
        <p:spPr>
          <a:xfrm>
            <a:off x="781050" y="1046232"/>
            <a:ext cx="10648950" cy="403316"/>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1.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检索框添加了中科院分区表的学科大类，用户可以选择相应学科进行选题与综述</a:t>
            </a:r>
            <a:endParaRPr lang="zh-CN" altLang="en-US" b="1" dirty="0">
              <a:solidFill>
                <a:schemeClr val="tx1">
                  <a:lumMod val="65000"/>
                  <a:lumOff val="35000"/>
                </a:schemeClr>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12" name="圆角矩形 21"/>
          <p:cNvSpPr/>
          <p:nvPr/>
        </p:nvSpPr>
        <p:spPr>
          <a:xfrm>
            <a:off x="7286624" y="2047115"/>
            <a:ext cx="4143375" cy="3563109"/>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b="1" dirty="0">
                <a:ln w="0"/>
                <a:solidFill>
                  <a:schemeClr val="tx1"/>
                </a:solidFill>
                <a:latin typeface="等线" panose="02010600030101010101" pitchFamily="2" charset="-122"/>
                <a:ea typeface="等线" panose="02010600030101010101" pitchFamily="2" charset="-122"/>
              </a:rPr>
              <a:t>重大变化</a:t>
            </a:r>
            <a:r>
              <a:rPr lang="zh-CN" altLang="en-US" dirty="0">
                <a:ln w="0"/>
                <a:solidFill>
                  <a:schemeClr val="tx1"/>
                </a:solidFill>
                <a:latin typeface="等线" panose="02010600030101010101" pitchFamily="2" charset="-122"/>
                <a:ea typeface="等线" panose="02010600030101010101" pitchFamily="2" charset="-122"/>
              </a:rPr>
              <a:t>：</a:t>
            </a:r>
            <a:endParaRPr lang="en-US" altLang="zh-CN" dirty="0">
              <a:ln w="0"/>
              <a:solidFill>
                <a:schemeClr val="tx1"/>
              </a:solidFill>
              <a:latin typeface="等线" panose="02010600030101010101" pitchFamily="2" charset="-122"/>
              <a:ea typeface="等线" panose="02010600030101010101" pitchFamily="2" charset="-122"/>
            </a:endParaRPr>
          </a:p>
          <a:p>
            <a:pPr>
              <a:defRPr/>
            </a:pPr>
            <a:endParaRPr lang="en-US" altLang="zh-CN" dirty="0">
              <a:ln w="0"/>
              <a:solidFill>
                <a:schemeClr val="tx1"/>
              </a:solidFill>
              <a:latin typeface="等线" panose="02010600030101010101" pitchFamily="2" charset="-122"/>
              <a:ea typeface="等线" panose="02010600030101010101" pitchFamily="2" charset="-122"/>
            </a:endParaRPr>
          </a:p>
          <a:p>
            <a:pPr>
              <a:defRPr/>
            </a:pPr>
            <a:r>
              <a:rPr lang="en-US" altLang="zh-CN" dirty="0">
                <a:ln w="0"/>
                <a:solidFill>
                  <a:schemeClr val="tx1"/>
                </a:solidFill>
                <a:latin typeface="等线" panose="02010600030101010101" pitchFamily="2" charset="-122"/>
                <a:ea typeface="等线" panose="02010600030101010101" pitchFamily="2" charset="-122"/>
              </a:rPr>
              <a:t>2022</a:t>
            </a:r>
            <a:r>
              <a:rPr lang="zh-CN" altLang="en-US" dirty="0">
                <a:ln w="0"/>
                <a:solidFill>
                  <a:schemeClr val="tx1"/>
                </a:solidFill>
                <a:latin typeface="等线" panose="02010600030101010101" pitchFamily="2" charset="-122"/>
                <a:ea typeface="等线" panose="02010600030101010101" pitchFamily="2" charset="-122"/>
              </a:rPr>
              <a:t>年及以前，中科院期刊分区表仅包含自然科学（</a:t>
            </a:r>
            <a:r>
              <a:rPr lang="en-US" altLang="zh-CN" dirty="0">
                <a:ln w="0"/>
                <a:solidFill>
                  <a:schemeClr val="tx1"/>
                </a:solidFill>
                <a:latin typeface="等线" panose="02010600030101010101" pitchFamily="2" charset="-122"/>
                <a:ea typeface="等线" panose="02010600030101010101" pitchFamily="2" charset="-122"/>
              </a:rPr>
              <a:t>SCIE</a:t>
            </a:r>
            <a:r>
              <a:rPr lang="zh-CN" altLang="en-US" dirty="0">
                <a:ln w="0"/>
                <a:solidFill>
                  <a:schemeClr val="tx1"/>
                </a:solidFill>
                <a:latin typeface="等线" panose="02010600030101010101" pitchFamily="2" charset="-122"/>
                <a:ea typeface="等线" panose="02010600030101010101" pitchFamily="2" charset="-122"/>
              </a:rPr>
              <a:t>）和社会科学（</a:t>
            </a:r>
            <a:r>
              <a:rPr lang="en-US" altLang="zh-CN" dirty="0">
                <a:ln w="0"/>
                <a:solidFill>
                  <a:schemeClr val="tx1"/>
                </a:solidFill>
                <a:latin typeface="等线" panose="02010600030101010101" pitchFamily="2" charset="-122"/>
                <a:ea typeface="等线" panose="02010600030101010101" pitchFamily="2" charset="-122"/>
              </a:rPr>
              <a:t>SSCI</a:t>
            </a:r>
            <a:r>
              <a:rPr lang="zh-CN" altLang="en-US" dirty="0">
                <a:ln w="0"/>
                <a:solidFill>
                  <a:schemeClr val="tx1"/>
                </a:solidFill>
                <a:latin typeface="等线" panose="02010600030101010101" pitchFamily="2" charset="-122"/>
                <a:ea typeface="等线" panose="02010600030101010101" pitchFamily="2" charset="-122"/>
              </a:rPr>
              <a:t>）的期刊。</a:t>
            </a:r>
            <a:endParaRPr lang="en-US" altLang="zh-CN" dirty="0">
              <a:ln w="0"/>
              <a:solidFill>
                <a:schemeClr val="tx1"/>
              </a:solidFill>
              <a:latin typeface="等线" panose="02010600030101010101" pitchFamily="2" charset="-122"/>
              <a:ea typeface="等线" panose="02010600030101010101" pitchFamily="2" charset="-122"/>
            </a:endParaRPr>
          </a:p>
          <a:p>
            <a:pPr>
              <a:defRPr/>
            </a:pPr>
            <a:endParaRPr lang="en-US" altLang="zh-CN" dirty="0">
              <a:ln w="0"/>
              <a:solidFill>
                <a:schemeClr val="tx1"/>
              </a:solidFill>
              <a:latin typeface="等线" panose="02010600030101010101" pitchFamily="2" charset="-122"/>
              <a:ea typeface="等线" panose="02010600030101010101" pitchFamily="2" charset="-122"/>
            </a:endParaRPr>
          </a:p>
          <a:p>
            <a:pPr>
              <a:defRPr/>
            </a:pPr>
            <a:r>
              <a:rPr lang="en-US" altLang="zh-CN" dirty="0">
                <a:ln w="0"/>
                <a:solidFill>
                  <a:schemeClr val="tx1"/>
                </a:solidFill>
                <a:latin typeface="等线" panose="02010600030101010101" pitchFamily="2" charset="-122"/>
                <a:ea typeface="等线" panose="02010600030101010101" pitchFamily="2" charset="-122"/>
              </a:rPr>
              <a:t>2023</a:t>
            </a:r>
            <a:r>
              <a:rPr lang="zh-CN" altLang="en-US" dirty="0">
                <a:ln w="0"/>
                <a:solidFill>
                  <a:schemeClr val="tx1"/>
                </a:solidFill>
                <a:latin typeface="等线" panose="02010600030101010101" pitchFamily="2" charset="-122"/>
                <a:ea typeface="等线" panose="02010600030101010101" pitchFamily="2" charset="-122"/>
              </a:rPr>
              <a:t>年，中科院期刊分区表在自然科学和社会科学的基础上，增加了</a:t>
            </a:r>
            <a:r>
              <a:rPr lang="zh-CN" altLang="en-US" b="1" dirty="0">
                <a:ln w="0"/>
                <a:solidFill>
                  <a:schemeClr val="tx1"/>
                </a:solidFill>
                <a:latin typeface="等线" panose="02010600030101010101" pitchFamily="2" charset="-122"/>
                <a:ea typeface="等线" panose="02010600030101010101" pitchFamily="2" charset="-122"/>
              </a:rPr>
              <a:t>人文艺术（</a:t>
            </a:r>
            <a:r>
              <a:rPr lang="en-US" altLang="zh-CN" b="1" dirty="0">
                <a:ln w="0"/>
                <a:solidFill>
                  <a:schemeClr val="tx1"/>
                </a:solidFill>
                <a:latin typeface="等线" panose="02010600030101010101" pitchFamily="2" charset="-122"/>
                <a:ea typeface="等线" panose="02010600030101010101" pitchFamily="2" charset="-122"/>
              </a:rPr>
              <a:t>AHCI</a:t>
            </a:r>
            <a:r>
              <a:rPr lang="zh-CN" altLang="en-US" b="1" dirty="0">
                <a:ln w="0"/>
                <a:solidFill>
                  <a:schemeClr val="tx1"/>
                </a:solidFill>
                <a:latin typeface="等线" panose="02010600030101010101" pitchFamily="2" charset="-122"/>
                <a:ea typeface="等线" panose="02010600030101010101" pitchFamily="2" charset="-122"/>
              </a:rPr>
              <a:t>）</a:t>
            </a:r>
            <a:r>
              <a:rPr lang="zh-CN" altLang="en-US" dirty="0">
                <a:ln w="0"/>
                <a:solidFill>
                  <a:schemeClr val="tx1"/>
                </a:solidFill>
                <a:latin typeface="等线" panose="02010600030101010101" pitchFamily="2" charset="-122"/>
                <a:ea typeface="等线" panose="02010600030101010101" pitchFamily="2" charset="-122"/>
              </a:rPr>
              <a:t>和</a:t>
            </a:r>
            <a:r>
              <a:rPr lang="en-US" altLang="zh-CN" dirty="0">
                <a:ln w="0"/>
                <a:solidFill>
                  <a:schemeClr val="tx1"/>
                </a:solidFill>
                <a:latin typeface="等线" panose="02010600030101010101" pitchFamily="2" charset="-122"/>
                <a:ea typeface="等线" panose="02010600030101010101" pitchFamily="2" charset="-122"/>
              </a:rPr>
              <a:t>ESCI</a:t>
            </a:r>
            <a:r>
              <a:rPr lang="zh-CN" altLang="en-US" dirty="0">
                <a:ln w="0"/>
                <a:solidFill>
                  <a:schemeClr val="tx1"/>
                </a:solidFill>
                <a:latin typeface="等线" panose="02010600030101010101" pitchFamily="2" charset="-122"/>
                <a:ea typeface="等线" panose="02010600030101010101" pitchFamily="2" charset="-122"/>
              </a:rPr>
              <a:t>中国期刊，并设置</a:t>
            </a:r>
            <a:r>
              <a:rPr lang="en-US" altLang="zh-CN" dirty="0">
                <a:ln w="0"/>
                <a:solidFill>
                  <a:schemeClr val="tx1"/>
                </a:solidFill>
                <a:latin typeface="等线" panose="02010600030101010101" pitchFamily="2" charset="-122"/>
                <a:ea typeface="等线" panose="02010600030101010101" pitchFamily="2" charset="-122"/>
              </a:rPr>
              <a:t> 21</a:t>
            </a:r>
            <a:r>
              <a:rPr lang="zh-CN" altLang="en-US" dirty="0">
                <a:ln w="0"/>
                <a:solidFill>
                  <a:schemeClr val="tx1"/>
                </a:solidFill>
                <a:latin typeface="等线" panose="02010600030101010101" pitchFamily="2" charset="-122"/>
                <a:ea typeface="等线" panose="02010600030101010101" pitchFamily="2" charset="-122"/>
              </a:rPr>
              <a:t>个大类学科。</a:t>
            </a:r>
            <a:endParaRPr lang="zh-CN" altLang="en-US" dirty="0">
              <a:ln w="0"/>
              <a:solidFill>
                <a:schemeClr val="tx1"/>
              </a:solidFill>
              <a:latin typeface="等线" panose="02010600030101010101" pitchFamily="2" charset="-122"/>
              <a:ea typeface="等线" panose="02010600030101010101" pitchFamily="2" charset="-122"/>
            </a:endParaRPr>
          </a:p>
        </p:txBody>
      </p:sp>
      <p:pic>
        <p:nvPicPr>
          <p:cNvPr id="1026"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2001" y="2446785"/>
            <a:ext cx="6283342" cy="2763768"/>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781050" y="1046232"/>
            <a:ext cx="10648950" cy="403316"/>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1.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检索框添加了中科院期刊分区表的学科大类，用户可以选择相应学科进行选题与综述</a:t>
            </a:r>
            <a:endParaRPr lang="zh-CN" altLang="en-US" b="1" dirty="0">
              <a:solidFill>
                <a:schemeClr val="tx1">
                  <a:lumMod val="65000"/>
                  <a:lumOff val="35000"/>
                </a:schemeClr>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6" name="矩形 5"/>
          <p:cNvSpPr/>
          <p:nvPr/>
        </p:nvSpPr>
        <p:spPr>
          <a:xfrm>
            <a:off x="781050" y="1046232"/>
            <a:ext cx="10648950" cy="403316"/>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1.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检索框添加了中科院期刊分区表的学科大类，用户可以选择相应学科进行选题与综述</a:t>
            </a:r>
            <a:endParaRPr lang="zh-CN" altLang="en-US" b="1" dirty="0">
              <a:solidFill>
                <a:schemeClr val="tx1">
                  <a:lumMod val="65000"/>
                  <a:lumOff val="35000"/>
                </a:schemeClr>
              </a:solidFill>
              <a:latin typeface="等线" panose="02010600030101010101" pitchFamily="2" charset="-122"/>
              <a:ea typeface="等线" panose="02010600030101010101" pitchFamily="2" charset="-122"/>
            </a:endParaRPr>
          </a:p>
        </p:txBody>
      </p:sp>
      <p:grpSp>
        <p:nvGrpSpPr>
          <p:cNvPr id="5" name="Group 92"/>
          <p:cNvGrpSpPr/>
          <p:nvPr/>
        </p:nvGrpSpPr>
        <p:grpSpPr>
          <a:xfrm flipH="1">
            <a:off x="781050" y="4765231"/>
            <a:ext cx="916627" cy="916623"/>
            <a:chOff x="953424" y="1486519"/>
            <a:chExt cx="2228412" cy="2228408"/>
          </a:xfrm>
          <a:solidFill>
            <a:schemeClr val="accent1"/>
          </a:solidFill>
        </p:grpSpPr>
        <p:sp>
          <p:nvSpPr>
            <p:cNvPr id="7" name="îṣļîḑé-Freeform: Shape 93"/>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19A3B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sz="3200" dirty="0">
                <a:latin typeface="Arial" panose="020B0604020202020204"/>
                <a:ea typeface="等线" panose="02010600030101010101" pitchFamily="2" charset="-122"/>
                <a:sym typeface="Arial" panose="020B0604020202020204"/>
              </a:endParaRPr>
            </a:p>
          </p:txBody>
        </p:sp>
        <p:sp>
          <p:nvSpPr>
            <p:cNvPr id="8" name="îṣļîḑé-Oval 94"/>
            <p:cNvSpPr/>
            <p:nvPr/>
          </p:nvSpPr>
          <p:spPr>
            <a:xfrm>
              <a:off x="1376346" y="1909439"/>
              <a:ext cx="1382568" cy="1382568"/>
            </a:xfrm>
            <a:prstGeom prst="ellipse">
              <a:avLst/>
            </a:prstGeom>
            <a:solidFill>
              <a:srgbClr val="A2D7DB"/>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b="1" dirty="0">
                  <a:latin typeface="Arial" panose="020B0604020202020204"/>
                  <a:ea typeface="等线" panose="02010600030101010101" pitchFamily="2" charset="-122"/>
                  <a:sym typeface="Arial" panose="020B0604020202020204"/>
                </a:rPr>
                <a:t>02</a:t>
              </a:r>
              <a:endParaRPr lang="en-US" b="1" dirty="0">
                <a:latin typeface="Arial" panose="020B0604020202020204"/>
                <a:ea typeface="等线" panose="02010600030101010101" pitchFamily="2" charset="-122"/>
                <a:sym typeface="Arial" panose="020B0604020202020204"/>
              </a:endParaRPr>
            </a:p>
          </p:txBody>
        </p:sp>
      </p:grpSp>
      <p:grpSp>
        <p:nvGrpSpPr>
          <p:cNvPr id="9" name="Group 95"/>
          <p:cNvGrpSpPr/>
          <p:nvPr/>
        </p:nvGrpSpPr>
        <p:grpSpPr>
          <a:xfrm flipH="1">
            <a:off x="781050" y="2813857"/>
            <a:ext cx="916627" cy="916623"/>
            <a:chOff x="953424" y="1486519"/>
            <a:chExt cx="2228412" cy="2228408"/>
          </a:xfrm>
          <a:solidFill>
            <a:schemeClr val="accent2"/>
          </a:solidFill>
        </p:grpSpPr>
        <p:sp>
          <p:nvSpPr>
            <p:cNvPr id="13" name="îṣļîḑé-Freeform: Shape 96"/>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19A3B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sz="3200" dirty="0">
                <a:latin typeface="Arial" panose="020B0604020202020204"/>
                <a:ea typeface="等线" panose="02010600030101010101" pitchFamily="2" charset="-122"/>
                <a:sym typeface="Arial" panose="020B0604020202020204"/>
              </a:endParaRPr>
            </a:p>
          </p:txBody>
        </p:sp>
        <p:sp>
          <p:nvSpPr>
            <p:cNvPr id="14" name="îṣļîḑé-Oval 97"/>
            <p:cNvSpPr/>
            <p:nvPr/>
          </p:nvSpPr>
          <p:spPr>
            <a:xfrm>
              <a:off x="1376346" y="1909439"/>
              <a:ext cx="1382568" cy="1382568"/>
            </a:xfrm>
            <a:prstGeom prst="ellipse">
              <a:avLst/>
            </a:prstGeom>
            <a:solidFill>
              <a:srgbClr val="A2D7DB"/>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b="1" dirty="0">
                  <a:latin typeface="Arial" panose="020B0604020202020204"/>
                  <a:ea typeface="等线" panose="02010600030101010101" pitchFamily="2" charset="-122"/>
                  <a:sym typeface="Arial" panose="020B0604020202020204"/>
                </a:rPr>
                <a:t>01</a:t>
              </a:r>
              <a:endParaRPr lang="en-US" b="1" dirty="0">
                <a:latin typeface="Arial" panose="020B0604020202020204"/>
                <a:ea typeface="等线" panose="02010600030101010101" pitchFamily="2" charset="-122"/>
                <a:sym typeface="Arial" panose="020B0604020202020204"/>
              </a:endParaRPr>
            </a:p>
          </p:txBody>
        </p:sp>
      </p:grpSp>
      <p:sp>
        <p:nvSpPr>
          <p:cNvPr id="17" name="îṣļîḑé-TextBox 38"/>
          <p:cNvSpPr txBox="1"/>
          <p:nvPr/>
        </p:nvSpPr>
        <p:spPr bwMode="auto">
          <a:xfrm>
            <a:off x="1871640" y="4761615"/>
            <a:ext cx="8870154" cy="916623"/>
          </a:xfrm>
          <a:prstGeom prst="rect">
            <a:avLst/>
          </a:prstGeom>
          <a:noFill/>
        </p:spPr>
        <p:txBody>
          <a:bodyPr wrap="none" lIns="0" tIns="0" rIns="360000" bIns="0" anchor="ctr" anchorCtr="0">
            <a:normAutofit/>
          </a:bodyPr>
          <a:lstStyle/>
          <a:p>
            <a:pPr latinLnBrk="0">
              <a:lnSpc>
                <a:spcPct val="150000"/>
              </a:lnSpc>
            </a:pPr>
            <a:r>
              <a:rPr lang="zh-CN" altLang="en-US" dirty="0">
                <a:solidFill>
                  <a:schemeClr val="tx1">
                    <a:lumMod val="85000"/>
                    <a:lumOff val="15000"/>
                  </a:schemeClr>
                </a:solidFill>
                <a:effectLst/>
                <a:latin typeface="Arial" panose="020B0604020202020204"/>
                <a:ea typeface="等线" panose="02010600030101010101" pitchFamily="2" charset="-122"/>
                <a:sym typeface="Arial" panose="020B0604020202020204"/>
              </a:rPr>
              <a:t>用户可以自由选择学科进行关键词的检索，检索结果论文的相关性程度更高，因此选题和综述</a:t>
            </a:r>
            <a:endParaRPr lang="en-US" altLang="zh-CN" dirty="0">
              <a:solidFill>
                <a:schemeClr val="tx1">
                  <a:lumMod val="85000"/>
                  <a:lumOff val="15000"/>
                </a:schemeClr>
              </a:solidFill>
              <a:effectLst/>
              <a:latin typeface="Arial" panose="020B0604020202020204"/>
              <a:ea typeface="等线" panose="02010600030101010101" pitchFamily="2" charset="-122"/>
              <a:sym typeface="Arial" panose="020B0604020202020204"/>
            </a:endParaRPr>
          </a:p>
          <a:p>
            <a:pPr latinLnBrk="0">
              <a:lnSpc>
                <a:spcPct val="150000"/>
              </a:lnSpc>
            </a:pPr>
            <a:r>
              <a:rPr lang="zh-CN" altLang="en-US" dirty="0">
                <a:solidFill>
                  <a:schemeClr val="tx1">
                    <a:lumMod val="85000"/>
                    <a:lumOff val="15000"/>
                  </a:schemeClr>
                </a:solidFill>
                <a:effectLst/>
                <a:latin typeface="Arial" panose="020B0604020202020204"/>
                <a:ea typeface="等线" panose="02010600030101010101" pitchFamily="2" charset="-122"/>
                <a:sym typeface="Arial" panose="020B0604020202020204"/>
              </a:rPr>
              <a:t>的效果更好</a:t>
            </a:r>
            <a:endParaRPr lang="zh-CN" altLang="en-US" dirty="0">
              <a:solidFill>
                <a:schemeClr val="tx1">
                  <a:lumMod val="85000"/>
                  <a:lumOff val="15000"/>
                </a:schemeClr>
              </a:solidFill>
              <a:effectLst/>
              <a:latin typeface="Arial" panose="020B0604020202020204"/>
              <a:ea typeface="等线" panose="02010600030101010101" pitchFamily="2" charset="-122"/>
              <a:sym typeface="Arial" panose="020B0604020202020204"/>
            </a:endParaRPr>
          </a:p>
        </p:txBody>
      </p:sp>
      <p:sp>
        <p:nvSpPr>
          <p:cNvPr id="18" name="îṣļîḑé-TextBox 41"/>
          <p:cNvSpPr txBox="1"/>
          <p:nvPr/>
        </p:nvSpPr>
        <p:spPr bwMode="auto">
          <a:xfrm>
            <a:off x="1871639" y="2745673"/>
            <a:ext cx="9365347" cy="1337918"/>
          </a:xfrm>
          <a:prstGeom prst="rect">
            <a:avLst/>
          </a:prstGeom>
          <a:noFill/>
        </p:spPr>
        <p:txBody>
          <a:bodyPr wrap="none" lIns="0" tIns="0" rIns="360000" bIns="0" anchor="t" anchorCtr="0">
            <a:normAutofit/>
          </a:bodyPr>
          <a:lstStyle/>
          <a:p>
            <a:pPr>
              <a:lnSpc>
                <a:spcPct val="150000"/>
              </a:lnSpc>
            </a:pPr>
            <a:r>
              <a:rPr lang="zh-CN" altLang="en-US" dirty="0">
                <a:solidFill>
                  <a:schemeClr val="tx1">
                    <a:lumMod val="85000"/>
                    <a:lumOff val="15000"/>
                  </a:schemeClr>
                </a:solidFill>
                <a:latin typeface="Arial" panose="020B0604020202020204"/>
                <a:ea typeface="等线" panose="02010600030101010101" pitchFamily="2" charset="-122"/>
                <a:sym typeface="Arial" panose="020B0604020202020204"/>
              </a:rPr>
              <a:t>相比去年，除了自然科学和社会科学外，中科院期刊分区表增加了人文艺术类期刊（</a:t>
            </a:r>
            <a:r>
              <a:rPr lang="en-US" altLang="zh-CN" dirty="0">
                <a:solidFill>
                  <a:schemeClr val="tx1">
                    <a:lumMod val="85000"/>
                    <a:lumOff val="15000"/>
                  </a:schemeClr>
                </a:solidFill>
                <a:latin typeface="Arial" panose="020B0604020202020204"/>
                <a:ea typeface="等线" panose="02010600030101010101" pitchFamily="2" charset="-122"/>
                <a:sym typeface="Arial" panose="020B0604020202020204"/>
              </a:rPr>
              <a:t>AHCI</a:t>
            </a:r>
            <a:r>
              <a:rPr lang="zh-CN" altLang="en-US" dirty="0">
                <a:solidFill>
                  <a:schemeClr val="tx1">
                    <a:lumMod val="85000"/>
                    <a:lumOff val="15000"/>
                  </a:schemeClr>
                </a:solidFill>
                <a:latin typeface="Arial" panose="020B0604020202020204"/>
                <a:ea typeface="等线" panose="02010600030101010101" pitchFamily="2" charset="-122"/>
                <a:sym typeface="Arial" panose="020B0604020202020204"/>
              </a:rPr>
              <a:t>）。</a:t>
            </a:r>
            <a:endParaRPr lang="en-US" altLang="zh-CN" dirty="0">
              <a:solidFill>
                <a:schemeClr val="tx1">
                  <a:lumMod val="85000"/>
                  <a:lumOff val="15000"/>
                </a:schemeClr>
              </a:solidFill>
              <a:latin typeface="Arial" panose="020B0604020202020204"/>
              <a:ea typeface="等线" panose="02010600030101010101" pitchFamily="2" charset="-122"/>
              <a:sym typeface="Arial" panose="020B0604020202020204"/>
            </a:endParaRPr>
          </a:p>
          <a:p>
            <a:pPr>
              <a:lnSpc>
                <a:spcPct val="150000"/>
              </a:lnSpc>
            </a:pPr>
            <a:r>
              <a:rPr lang="zh-CN" altLang="en-US" dirty="0">
                <a:solidFill>
                  <a:schemeClr val="tx1">
                    <a:lumMod val="85000"/>
                    <a:lumOff val="15000"/>
                  </a:schemeClr>
                </a:solidFill>
                <a:latin typeface="Arial" panose="020B0604020202020204"/>
                <a:ea typeface="等线" panose="02010600030101010101" pitchFamily="2" charset="-122"/>
                <a:sym typeface="Arial" panose="020B0604020202020204"/>
              </a:rPr>
              <a:t>因此，研知文献覆盖的学科范围更广更全，除了理工科院校之外，还适用于更多类型的学校，</a:t>
            </a:r>
            <a:endParaRPr lang="en-US" altLang="zh-CN" dirty="0">
              <a:solidFill>
                <a:schemeClr val="tx1">
                  <a:lumMod val="85000"/>
                  <a:lumOff val="15000"/>
                </a:schemeClr>
              </a:solidFill>
              <a:latin typeface="Arial" panose="020B0604020202020204"/>
              <a:ea typeface="等线" panose="02010600030101010101" pitchFamily="2" charset="-122"/>
              <a:sym typeface="Arial" panose="020B0604020202020204"/>
            </a:endParaRPr>
          </a:p>
          <a:p>
            <a:pPr>
              <a:lnSpc>
                <a:spcPct val="150000"/>
              </a:lnSpc>
            </a:pPr>
            <a:r>
              <a:rPr lang="zh-CN" altLang="en-US" dirty="0">
                <a:solidFill>
                  <a:schemeClr val="tx1">
                    <a:lumMod val="85000"/>
                    <a:lumOff val="15000"/>
                  </a:schemeClr>
                </a:solidFill>
                <a:latin typeface="Arial" panose="020B0604020202020204"/>
                <a:ea typeface="等线" panose="02010600030101010101" pitchFamily="2" charset="-122"/>
                <a:sym typeface="Arial" panose="020B0604020202020204"/>
              </a:rPr>
              <a:t>如艺术类、音乐类院校</a:t>
            </a:r>
            <a:endParaRPr lang="zh-CN" altLang="en-US" dirty="0">
              <a:solidFill>
                <a:schemeClr val="tx1">
                  <a:lumMod val="85000"/>
                  <a:lumOff val="15000"/>
                </a:schemeClr>
              </a:solidFill>
              <a:latin typeface="Arial" panose="020B0604020202020204"/>
              <a:ea typeface="等线" panose="02010600030101010101" pitchFamily="2" charset="-122"/>
              <a:sym typeface="Arial" panose="020B0604020202020204"/>
            </a:endParaRPr>
          </a:p>
        </p:txBody>
      </p:sp>
      <p:grpSp>
        <p:nvGrpSpPr>
          <p:cNvPr id="24" name="淘宝网Chenying0907出品 43"/>
          <p:cNvGrpSpPr/>
          <p:nvPr/>
        </p:nvGrpSpPr>
        <p:grpSpPr>
          <a:xfrm>
            <a:off x="827100" y="1844795"/>
            <a:ext cx="1667182" cy="752640"/>
            <a:chOff x="-565287" y="8456521"/>
            <a:chExt cx="24766446" cy="4289193"/>
          </a:xfrm>
        </p:grpSpPr>
        <p:sp>
          <p:nvSpPr>
            <p:cNvPr id="25" name="Title 20"/>
            <p:cNvSpPr txBox="1"/>
            <p:nvPr/>
          </p:nvSpPr>
          <p:spPr>
            <a:xfrm>
              <a:off x="-478592" y="8456521"/>
              <a:ext cx="11258114" cy="1753979"/>
            </a:xfrm>
            <a:prstGeom prst="rect">
              <a:avLst/>
            </a:prstGeom>
          </p:spPr>
          <p:txBody>
            <a:bodyPr wrap="square" lIns="0" tIns="0" rIns="0" bIns="0" anchor="ctr">
              <a:spAutoFit/>
            </a:bodyPr>
            <a:lstStyle>
              <a:defPPr>
                <a:defRPr lang="zh-CN"/>
              </a:defPPr>
              <a:lvl1pPr defTabSz="1021080">
                <a:defRPr sz="2800" b="1">
                  <a:latin typeface="微软雅黑" panose="020B0503020204020204" charset="-122"/>
                  <a:ea typeface="微软雅黑" panose="020B0503020204020204" charset="-122"/>
                </a:defRPr>
              </a:lvl1pPr>
            </a:lstStyle>
            <a:p>
              <a:r>
                <a:rPr lang="zh-CN" altLang="en-US" sz="2000" dirty="0">
                  <a:latin typeface="等线" panose="02010600030101010101" pitchFamily="2" charset="-122"/>
                  <a:ea typeface="等线" panose="02010600030101010101" pitchFamily="2" charset="-122"/>
                  <a:sym typeface="微软雅黑" panose="020B0503020204020204" charset="-122"/>
                </a:rPr>
                <a:t>优势：</a:t>
              </a:r>
              <a:endParaRPr lang="en-US" sz="2000" dirty="0">
                <a:latin typeface="等线" panose="02010600030101010101" pitchFamily="2" charset="-122"/>
                <a:ea typeface="等线" panose="02010600030101010101" pitchFamily="2" charset="-122"/>
                <a:sym typeface="微软雅黑" panose="020B0503020204020204" charset="-122"/>
              </a:endParaRPr>
            </a:p>
          </p:txBody>
        </p:sp>
        <p:sp>
          <p:nvSpPr>
            <p:cNvPr id="26" name="TextBox 45"/>
            <p:cNvSpPr txBox="1"/>
            <p:nvPr/>
          </p:nvSpPr>
          <p:spPr>
            <a:xfrm>
              <a:off x="-565287" y="10127901"/>
              <a:ext cx="24766446" cy="2617813"/>
            </a:xfrm>
            <a:prstGeom prst="rect">
              <a:avLst/>
            </a:prstGeom>
            <a:noFill/>
          </p:spPr>
          <p:txBody>
            <a:bodyPr wrap="square" rtlCol="0">
              <a:spAutoFit/>
            </a:bodyPr>
            <a:lstStyle>
              <a:defPPr>
                <a:defRPr lang="zh-CN"/>
              </a:defPPr>
              <a:lvl1pPr>
                <a:lnSpc>
                  <a:spcPct val="130000"/>
                </a:lnSpc>
                <a:defRPr sz="1400">
                  <a:solidFill>
                    <a:schemeClr val="tx2"/>
                  </a:solidFill>
                  <a:latin typeface="微软雅黑" panose="020B0503020204020204" charset="-122"/>
                  <a:ea typeface="微软雅黑" panose="020B0503020204020204" charset="-122"/>
                  <a:cs typeface="Lato Light"/>
                </a:defRPr>
              </a:lvl1pPr>
            </a:lstStyle>
            <a:p>
              <a:pPr algn="ctr"/>
              <a:r>
                <a:rPr lang="en-US" altLang="zh-CN" sz="2000" dirty="0">
                  <a:solidFill>
                    <a:schemeClr val="tx1">
                      <a:lumMod val="50000"/>
                      <a:lumOff val="50000"/>
                    </a:schemeClr>
                  </a:solidFill>
                  <a:latin typeface="等线" panose="02010600030101010101" pitchFamily="2" charset="-122"/>
                  <a:ea typeface="等线" panose="02010600030101010101" pitchFamily="2" charset="-122"/>
                </a:rPr>
                <a:t> </a:t>
              </a:r>
              <a:endParaRPr lang="en-US" altLang="zh-CN" sz="2000" dirty="0">
                <a:latin typeface="等线" panose="02010600030101010101" pitchFamily="2" charset="-122"/>
                <a:ea typeface="等线" panose="02010600030101010101" pitchFamily="2" charset="-122"/>
                <a:cs typeface="宋体" panose="02010600030101010101" pitchFamily="2" charset="-122"/>
                <a:sym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599810" y="2333206"/>
            <a:ext cx="8992379" cy="4474852"/>
          </a:xfrm>
          <a:prstGeom prst="rect">
            <a:avLst/>
          </a:prstGeom>
        </p:spPr>
      </p:pic>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6" name="矩形 5"/>
          <p:cNvSpPr/>
          <p:nvPr/>
        </p:nvSpPr>
        <p:spPr>
          <a:xfrm>
            <a:off x="781050" y="1046232"/>
            <a:ext cx="10648950" cy="996619"/>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2.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文献综述</a:t>
            </a:r>
            <a:r>
              <a:rPr lang="zh-CN" altLang="en-US" dirty="0">
                <a:solidFill>
                  <a:schemeClr val="tx1">
                    <a:lumMod val="65000"/>
                    <a:lumOff val="35000"/>
                  </a:schemeClr>
                </a:solidFill>
                <a:latin typeface="等线" panose="02010600030101010101" pitchFamily="2" charset="-122"/>
                <a:ea typeface="等线" panose="02010600030101010101" pitchFamily="2" charset="-122"/>
              </a:rPr>
              <a:t>：</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推荐</a:t>
            </a:r>
            <a:r>
              <a:rPr lang="en-US" altLang="zh-CN" sz="1600" dirty="0">
                <a:solidFill>
                  <a:schemeClr val="tx1">
                    <a:lumMod val="65000"/>
                    <a:lumOff val="35000"/>
                  </a:schemeClr>
                </a:solidFill>
                <a:latin typeface="等线" panose="02010600030101010101" pitchFamily="2" charset="-122"/>
                <a:ea typeface="等线" panose="02010600030101010101" pitchFamily="2" charset="-122"/>
              </a:rPr>
              <a:t>20</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篇发表在核心期刊</a:t>
            </a:r>
            <a:r>
              <a:rPr lang="en-US" altLang="zh-CN" sz="1600" dirty="0">
                <a:solidFill>
                  <a:schemeClr val="tx1">
                    <a:lumMod val="65000"/>
                    <a:lumOff val="35000"/>
                  </a:schemeClr>
                </a:solidFill>
                <a:latin typeface="等线" panose="02010600030101010101" pitchFamily="2" charset="-122"/>
                <a:ea typeface="等线" panose="02010600030101010101" pitchFamily="2" charset="-122"/>
              </a:rPr>
              <a:t>(</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中科院</a:t>
            </a:r>
            <a:r>
              <a:rPr lang="en-US" altLang="zh-CN" sz="1600" dirty="0">
                <a:solidFill>
                  <a:schemeClr val="tx1">
                    <a:lumMod val="65000"/>
                    <a:lumOff val="35000"/>
                  </a:schemeClr>
                </a:solidFill>
                <a:latin typeface="等线" panose="02010600030101010101" pitchFamily="2" charset="-122"/>
                <a:ea typeface="等线" panose="02010600030101010101" pitchFamily="2" charset="-122"/>
              </a:rPr>
              <a:t>1</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a:t>
            </a:r>
            <a:r>
              <a:rPr lang="en-US" altLang="zh-CN" sz="1600" dirty="0">
                <a:solidFill>
                  <a:schemeClr val="tx1">
                    <a:lumMod val="65000"/>
                    <a:lumOff val="35000"/>
                  </a:schemeClr>
                </a:solidFill>
                <a:latin typeface="等线" panose="02010600030101010101" pitchFamily="2" charset="-122"/>
                <a:ea typeface="等线" panose="02010600030101010101" pitchFamily="2" charset="-122"/>
              </a:rPr>
              <a:t>2</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区</a:t>
            </a:r>
            <a:r>
              <a:rPr lang="en-US" altLang="zh-CN" sz="1600" dirty="0">
                <a:solidFill>
                  <a:schemeClr val="tx1">
                    <a:lumMod val="65000"/>
                    <a:lumOff val="35000"/>
                  </a:schemeClr>
                </a:solidFill>
                <a:latin typeface="等线" panose="02010600030101010101" pitchFamily="2" charset="-122"/>
                <a:ea typeface="等线" panose="02010600030101010101" pitchFamily="2" charset="-122"/>
              </a:rPr>
              <a:t>)</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上的最新文献，并以这些前沿文献为基础，提炼、总结该研究主题的研究背景、发展现状和未来趋势，揭示该课题的新水平、新动态、新技术或新发现，方便用户在此基础上提出自己的见解，预测技术的发展趋势，为选题、开题和撰写综述文章奠定良好基础。</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sp>
        <p:nvSpPr>
          <p:cNvPr id="13" name="圆角矩形 21"/>
          <p:cNvSpPr/>
          <p:nvPr/>
        </p:nvSpPr>
        <p:spPr>
          <a:xfrm>
            <a:off x="1788582" y="4038088"/>
            <a:ext cx="1145118"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pic>
        <p:nvPicPr>
          <p:cNvPr id="16" name="图片 15"/>
          <p:cNvPicPr>
            <a:picLocks noChangeAspect="1"/>
          </p:cNvPicPr>
          <p:nvPr/>
        </p:nvPicPr>
        <p:blipFill>
          <a:blip r:embed="rId2"/>
          <a:stretch>
            <a:fillRect/>
          </a:stretch>
        </p:blipFill>
        <p:spPr>
          <a:xfrm>
            <a:off x="4331912" y="901586"/>
            <a:ext cx="6366022" cy="5836109"/>
          </a:xfrm>
          <a:prstGeom prst="rect">
            <a:avLst/>
          </a:prstGeom>
        </p:spPr>
      </p:pic>
      <p:sp>
        <p:nvSpPr>
          <p:cNvPr id="17" name="弧形 16"/>
          <p:cNvSpPr/>
          <p:nvPr/>
        </p:nvSpPr>
        <p:spPr>
          <a:xfrm rot="8590961" flipH="1" flipV="1">
            <a:off x="2566893" y="2961253"/>
            <a:ext cx="2155196" cy="1403979"/>
          </a:xfrm>
          <a:prstGeom prst="arc">
            <a:avLst>
              <a:gd name="adj1" fmla="val 11718327"/>
              <a:gd name="adj2" fmla="val 20347915"/>
            </a:avLst>
          </a:prstGeom>
          <a:ln w="38100">
            <a:solidFill>
              <a:srgbClr val="FF6372"/>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right)">
                                      <p:cBhvr>
                                        <p:cTn id="10" dur="500"/>
                                        <p:tgtEl>
                                          <p:spTgt spid="1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04684" y="1539547"/>
            <a:ext cx="4900766" cy="5016758"/>
          </a:xfrm>
          <a:prstGeom prst="rect">
            <a:avLst/>
          </a:prstGeom>
          <a:noFill/>
        </p:spPr>
        <p:txBody>
          <a:bodyPr wrap="square">
            <a:spAutoFit/>
          </a:bodyPr>
          <a:lstStyle/>
          <a:p>
            <a:r>
              <a:rPr lang="zh-CN" altLang="en-US" sz="1600" b="1" i="0" dirty="0">
                <a:solidFill>
                  <a:srgbClr val="01ACBE"/>
                </a:solidFill>
                <a:effectLst/>
                <a:latin typeface="等线" panose="02010600030101010101" pitchFamily="2" charset="-122"/>
                <a:ea typeface="等线" panose="02010600030101010101" pitchFamily="2" charset="-122"/>
              </a:rPr>
              <a:t>引言：</a:t>
            </a:r>
            <a:br>
              <a:rPr lang="zh-CN" altLang="en-US" sz="1600" dirty="0">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近年来，公共图书馆在数字化转型和服务创新方面取得了显著进展，吸引了广泛关注和研究。其中涉及的主题涵盖了公共图书馆的创新服务模式、数字图书馆的用户体验、以及图书馆和信息科学领域的研究方法和研究主题选择等多个方面。本综述将分别梳理这些相关领域的研究成果，探讨未来发展趋势，为公共图书馆及图书馆和信息科学研究的进一步发展提供借鉴。</a:t>
            </a:r>
            <a:br>
              <a:rPr lang="zh-CN" altLang="en-US" sz="1600" dirty="0">
                <a:latin typeface="等线" panose="02010600030101010101" pitchFamily="2" charset="-122"/>
                <a:ea typeface="等线" panose="02010600030101010101" pitchFamily="2" charset="-122"/>
              </a:rPr>
            </a:br>
            <a:br>
              <a:rPr lang="zh-CN" altLang="en-US" sz="1600" dirty="0">
                <a:latin typeface="等线" panose="02010600030101010101" pitchFamily="2" charset="-122"/>
                <a:ea typeface="等线" panose="02010600030101010101" pitchFamily="2" charset="-122"/>
              </a:rPr>
            </a:br>
            <a:r>
              <a:rPr lang="zh-CN" altLang="en-US" sz="1600" b="1" i="0" dirty="0">
                <a:solidFill>
                  <a:srgbClr val="01ACBE"/>
                </a:solidFill>
                <a:effectLst/>
                <a:latin typeface="等线" panose="02010600030101010101" pitchFamily="2" charset="-122"/>
                <a:ea typeface="等线" panose="02010600030101010101" pitchFamily="2" charset="-122"/>
              </a:rPr>
              <a:t>文献综述：</a:t>
            </a:r>
            <a:br>
              <a:rPr lang="zh-CN" altLang="en-US" sz="1600" dirty="0">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首先，</a:t>
            </a:r>
            <a:r>
              <a:rPr lang="en-US" altLang="zh-CN" sz="1600" b="0" i="0" dirty="0" err="1">
                <a:solidFill>
                  <a:srgbClr val="000000"/>
                </a:solidFill>
                <a:effectLst/>
                <a:latin typeface="等线" panose="02010600030101010101" pitchFamily="2" charset="-122"/>
                <a:ea typeface="等线" panose="02010600030101010101" pitchFamily="2" charset="-122"/>
              </a:rPr>
              <a:t>Barniskis</a:t>
            </a:r>
            <a:r>
              <a:rPr lang="en-US" altLang="zh-CN" sz="1600" b="0" i="0" dirty="0">
                <a:solidFill>
                  <a:srgbClr val="000000"/>
                </a:solidFill>
                <a:effectLst/>
                <a:latin typeface="等线" panose="02010600030101010101" pitchFamily="2" charset="-122"/>
                <a:ea typeface="等线" panose="02010600030101010101" pitchFamily="2" charset="-122"/>
              </a:rPr>
              <a:t> (2023) </a:t>
            </a:r>
            <a:r>
              <a:rPr lang="zh-CN" altLang="en-US" sz="1600" b="0" i="0" dirty="0">
                <a:solidFill>
                  <a:srgbClr val="000000"/>
                </a:solidFill>
                <a:effectLst/>
                <a:latin typeface="等线" panose="02010600030101010101" pitchFamily="2" charset="-122"/>
                <a:ea typeface="等线" panose="02010600030101010101" pitchFamily="2" charset="-122"/>
              </a:rPr>
              <a:t>探讨了公共图书馆的创客空间中的</a:t>
            </a:r>
            <a:r>
              <a:rPr lang="en-US" altLang="zh-CN" sz="1600" b="0" i="0" dirty="0">
                <a:solidFill>
                  <a:srgbClr val="000000"/>
                </a:solidFill>
                <a:effectLst/>
                <a:latin typeface="等线" panose="02010600030101010101" pitchFamily="2" charset="-122"/>
                <a:ea typeface="等线" panose="02010600030101010101" pitchFamily="2" charset="-122"/>
              </a:rPr>
              <a:t>"</a:t>
            </a:r>
            <a:r>
              <a:rPr lang="zh-CN" altLang="en-US" sz="1600" b="0" i="0" dirty="0">
                <a:solidFill>
                  <a:srgbClr val="000000"/>
                </a:solidFill>
                <a:effectLst/>
                <a:latin typeface="等线" panose="02010600030101010101" pitchFamily="2" charset="-122"/>
                <a:ea typeface="等线" panose="02010600030101010101" pitchFamily="2" charset="-122"/>
              </a:rPr>
              <a:t>严肃休闲</a:t>
            </a:r>
            <a:r>
              <a:rPr lang="en-US" altLang="zh-CN" sz="1600" b="0" i="0" dirty="0">
                <a:solidFill>
                  <a:srgbClr val="000000"/>
                </a:solidFill>
                <a:effectLst/>
                <a:latin typeface="等线" panose="02010600030101010101" pitchFamily="2" charset="-122"/>
                <a:ea typeface="等线" panose="02010600030101010101" pitchFamily="2" charset="-122"/>
              </a:rPr>
              <a:t>"</a:t>
            </a:r>
            <a:r>
              <a:rPr lang="zh-CN" altLang="en-US" sz="1600" b="0" i="0" dirty="0">
                <a:solidFill>
                  <a:srgbClr val="000000"/>
                </a:solidFill>
                <a:effectLst/>
                <a:latin typeface="等线" panose="02010600030101010101" pitchFamily="2" charset="-122"/>
                <a:ea typeface="等线" panose="02010600030101010101" pitchFamily="2" charset="-122"/>
              </a:rPr>
              <a:t>和</a:t>
            </a:r>
            <a:r>
              <a:rPr lang="en-US" altLang="zh-CN" sz="1600" b="0" i="0" dirty="0">
                <a:solidFill>
                  <a:srgbClr val="000000"/>
                </a:solidFill>
                <a:effectLst/>
                <a:latin typeface="等线" panose="02010600030101010101" pitchFamily="2" charset="-122"/>
                <a:ea typeface="等线" panose="02010600030101010101" pitchFamily="2" charset="-122"/>
              </a:rPr>
              <a:t>"</a:t>
            </a:r>
            <a:r>
              <a:rPr lang="zh-CN" altLang="en-US" sz="1600" b="0" i="0" dirty="0">
                <a:solidFill>
                  <a:srgbClr val="000000"/>
                </a:solidFill>
                <a:effectLst/>
                <a:latin typeface="等线" panose="02010600030101010101" pitchFamily="2" charset="-122"/>
                <a:ea typeface="等线" panose="02010600030101010101" pitchFamily="2" charset="-122"/>
              </a:rPr>
              <a:t>休闲休闲</a:t>
            </a:r>
            <a:r>
              <a:rPr lang="en-US" altLang="zh-CN" sz="1600" b="0" i="0" dirty="0">
                <a:solidFill>
                  <a:srgbClr val="000000"/>
                </a:solidFill>
                <a:effectLst/>
                <a:latin typeface="等线" panose="02010600030101010101" pitchFamily="2" charset="-122"/>
                <a:ea typeface="等线" panose="02010600030101010101" pitchFamily="2" charset="-122"/>
              </a:rPr>
              <a:t>"</a:t>
            </a:r>
            <a:r>
              <a:rPr lang="zh-CN" altLang="en-US" sz="1600" b="0" i="0" dirty="0">
                <a:solidFill>
                  <a:srgbClr val="000000"/>
                </a:solidFill>
                <a:effectLst/>
                <a:latin typeface="等线" panose="02010600030101010101" pitchFamily="2" charset="-122"/>
                <a:ea typeface="等线" panose="02010600030101010101" pitchFamily="2" charset="-122"/>
              </a:rPr>
              <a:t>现象，提出了研究议程。其研究为理解公共图书馆用户的不同需求和参与行为提供了新的视角</a:t>
            </a:r>
            <a:r>
              <a:rPr lang="en-US" altLang="zh-CN" sz="1600" b="0" i="0" dirty="0">
                <a:solidFill>
                  <a:srgbClr val="000000"/>
                </a:solidFill>
                <a:effectLst/>
                <a:latin typeface="等线" panose="02010600030101010101" pitchFamily="2" charset="-122"/>
                <a:ea typeface="等线" panose="02010600030101010101" pitchFamily="2" charset="-122"/>
              </a:rPr>
              <a:t>[1]</a:t>
            </a:r>
            <a:r>
              <a:rPr lang="zh-CN" altLang="en-US" sz="1600" b="0" i="0" dirty="0">
                <a:solidFill>
                  <a:srgbClr val="000000"/>
                </a:solidFill>
                <a:effectLst/>
                <a:latin typeface="等线" panose="02010600030101010101" pitchFamily="2" charset="-122"/>
                <a:ea typeface="等线" panose="02010600030101010101" pitchFamily="2" charset="-122"/>
              </a:rPr>
              <a:t>。接着，</a:t>
            </a:r>
            <a:r>
              <a:rPr lang="en-US" altLang="zh-CN" sz="1600" b="0" i="0" dirty="0" err="1">
                <a:solidFill>
                  <a:srgbClr val="000000"/>
                </a:solidFill>
                <a:effectLst/>
                <a:latin typeface="等线" panose="02010600030101010101" pitchFamily="2" charset="-122"/>
                <a:ea typeface="等线" panose="02010600030101010101" pitchFamily="2" charset="-122"/>
              </a:rPr>
              <a:t>Pourjahanshahi</a:t>
            </a:r>
            <a:r>
              <a:rPr lang="zh-CN" altLang="en-US" sz="1600" b="0" i="0" dirty="0">
                <a:solidFill>
                  <a:srgbClr val="000000"/>
                </a:solidFill>
                <a:effectLst/>
                <a:latin typeface="等线" panose="02010600030101010101" pitchFamily="2" charset="-122"/>
                <a:ea typeface="等线" panose="02010600030101010101" pitchFamily="2" charset="-122"/>
              </a:rPr>
              <a:t>和</a:t>
            </a:r>
            <a:r>
              <a:rPr lang="en-US" altLang="zh-CN" sz="1600" b="0" i="0" dirty="0" err="1">
                <a:solidFill>
                  <a:srgbClr val="000000"/>
                </a:solidFill>
                <a:effectLst/>
                <a:latin typeface="等线" panose="02010600030101010101" pitchFamily="2" charset="-122"/>
                <a:ea typeface="等线" panose="02010600030101010101" pitchFamily="2" charset="-122"/>
              </a:rPr>
              <a:t>Dehyadegari</a:t>
            </a:r>
            <a:r>
              <a:rPr lang="en-US" altLang="zh-CN" sz="1600" b="0" i="0" dirty="0">
                <a:solidFill>
                  <a:srgbClr val="000000"/>
                </a:solidFill>
                <a:effectLst/>
                <a:latin typeface="等线" panose="02010600030101010101" pitchFamily="2" charset="-122"/>
                <a:ea typeface="等线" panose="02010600030101010101" pitchFamily="2" charset="-122"/>
              </a:rPr>
              <a:t> (2023) </a:t>
            </a:r>
            <a:r>
              <a:rPr lang="zh-CN" altLang="en-US" sz="1600" b="0" i="0" dirty="0">
                <a:solidFill>
                  <a:srgbClr val="000000"/>
                </a:solidFill>
                <a:effectLst/>
                <a:latin typeface="等线" panose="02010600030101010101" pitchFamily="2" charset="-122"/>
                <a:ea typeface="等线" panose="02010600030101010101" pitchFamily="2" charset="-122"/>
              </a:rPr>
              <a:t>着重从网站质量和用户态度的角度研究了数字图书馆的使用意向，实证分析了用户在线共创经验和电子口碑对用户行为的影响</a:t>
            </a:r>
            <a:r>
              <a:rPr lang="en-US" altLang="zh-CN" sz="1600" b="0" i="0" dirty="0">
                <a:solidFill>
                  <a:srgbClr val="000000"/>
                </a:solidFill>
                <a:effectLst/>
                <a:latin typeface="等线" panose="02010600030101010101" pitchFamily="2" charset="-122"/>
                <a:ea typeface="等线" panose="02010600030101010101" pitchFamily="2" charset="-122"/>
              </a:rPr>
              <a:t>[2]</a:t>
            </a:r>
            <a:r>
              <a:rPr lang="zh-CN" altLang="en-US" sz="1600" b="0" i="0" dirty="0">
                <a:solidFill>
                  <a:srgbClr val="000000"/>
                </a:solidFill>
                <a:effectLst/>
                <a:latin typeface="等线" panose="02010600030101010101" pitchFamily="2" charset="-122"/>
                <a:ea typeface="等线" panose="02010600030101010101" pitchFamily="2" charset="-122"/>
              </a:rPr>
              <a:t>。</a:t>
            </a:r>
            <a:r>
              <a:rPr lang="en-US" altLang="zh-CN" sz="1600" b="0" i="0" dirty="0">
                <a:solidFill>
                  <a:srgbClr val="000000"/>
                </a:solidFill>
                <a:effectLst/>
                <a:latin typeface="等线" panose="02010600030101010101" pitchFamily="2" charset="-122"/>
                <a:ea typeface="等线" panose="02010600030101010101" pitchFamily="2" charset="-122"/>
              </a:rPr>
              <a:t>Syn</a:t>
            </a:r>
            <a:r>
              <a:rPr lang="zh-CN" altLang="en-US" sz="1600" b="0" i="0" dirty="0">
                <a:solidFill>
                  <a:srgbClr val="000000"/>
                </a:solidFill>
                <a:effectLst/>
                <a:latin typeface="等线" panose="02010600030101010101" pitchFamily="2" charset="-122"/>
                <a:ea typeface="等线" panose="02010600030101010101" pitchFamily="2" charset="-122"/>
              </a:rPr>
              <a:t>和</a:t>
            </a:r>
            <a:r>
              <a:rPr lang="en-US" altLang="zh-CN" sz="1600" b="0" i="0" dirty="0">
                <a:solidFill>
                  <a:srgbClr val="000000"/>
                </a:solidFill>
                <a:effectLst/>
                <a:latin typeface="等线" panose="02010600030101010101" pitchFamily="2" charset="-122"/>
                <a:ea typeface="等线" panose="02010600030101010101" pitchFamily="2" charset="-122"/>
              </a:rPr>
              <a:t>Kim (2023) </a:t>
            </a:r>
            <a:r>
              <a:rPr lang="zh-CN" altLang="en-US" sz="1600" b="0" i="0" dirty="0">
                <a:solidFill>
                  <a:srgbClr val="000000"/>
                </a:solidFill>
                <a:effectLst/>
                <a:latin typeface="等线" panose="02010600030101010101" pitchFamily="2" charset="-122"/>
                <a:ea typeface="等线" panose="02010600030101010101" pitchFamily="2" charset="-122"/>
              </a:rPr>
              <a:t>则关注在</a:t>
            </a:r>
            <a:r>
              <a:rPr lang="en-US" altLang="zh-CN" sz="1600" b="0" i="0" dirty="0">
                <a:solidFill>
                  <a:srgbClr val="000000"/>
                </a:solidFill>
                <a:effectLst/>
                <a:latin typeface="等线" panose="02010600030101010101" pitchFamily="2" charset="-122"/>
                <a:ea typeface="等线" panose="02010600030101010101" pitchFamily="2" charset="-122"/>
              </a:rPr>
              <a:t>COVID-19</a:t>
            </a:r>
            <a:r>
              <a:rPr lang="zh-CN" altLang="en-US" sz="1600" b="0" i="0" dirty="0">
                <a:solidFill>
                  <a:srgbClr val="000000"/>
                </a:solidFill>
                <a:effectLst/>
                <a:latin typeface="等线" panose="02010600030101010101" pitchFamily="2" charset="-122"/>
                <a:ea typeface="等线" panose="02010600030101010101" pitchFamily="2" charset="-122"/>
              </a:rPr>
              <a:t>大流行期间公共图书馆的创新服务，应用并修订了社会创新范式，为图书馆服务的未来发展提供了实践经验和理论指导</a:t>
            </a:r>
            <a:r>
              <a:rPr lang="en-US" altLang="zh-CN" sz="1600" b="0" i="0" dirty="0">
                <a:solidFill>
                  <a:srgbClr val="000000"/>
                </a:solidFill>
                <a:effectLst/>
                <a:latin typeface="等线" panose="02010600030101010101" pitchFamily="2" charset="-122"/>
                <a:ea typeface="等线" panose="02010600030101010101" pitchFamily="2" charset="-122"/>
              </a:rPr>
              <a:t>[3]</a:t>
            </a:r>
            <a:r>
              <a:rPr lang="zh-CN" altLang="en-US" sz="1600" b="0" i="0" dirty="0">
                <a:solidFill>
                  <a:srgbClr val="000000"/>
                </a:solidFill>
                <a:effectLst/>
                <a:latin typeface="等线" panose="02010600030101010101" pitchFamily="2" charset="-122"/>
                <a:ea typeface="等线" panose="02010600030101010101" pitchFamily="2" charset="-122"/>
              </a:rPr>
              <a:t>。</a:t>
            </a:r>
            <a:endParaRPr lang="zh-CN" altLang="en-US" sz="1600" dirty="0">
              <a:latin typeface="等线" panose="02010600030101010101" pitchFamily="2" charset="-122"/>
              <a:ea typeface="等线" panose="02010600030101010101" pitchFamily="2" charset="-122"/>
            </a:endParaRPr>
          </a:p>
        </p:txBody>
      </p:sp>
      <p:sp>
        <p:nvSpPr>
          <p:cNvPr id="4" name="文本框 3"/>
          <p:cNvSpPr txBox="1"/>
          <p:nvPr/>
        </p:nvSpPr>
        <p:spPr>
          <a:xfrm>
            <a:off x="5715000" y="1293326"/>
            <a:ext cx="5977091" cy="5262979"/>
          </a:xfrm>
          <a:prstGeom prst="rect">
            <a:avLst/>
          </a:prstGeom>
          <a:noFill/>
        </p:spPr>
        <p:txBody>
          <a:bodyPr wrap="square">
            <a:spAutoFit/>
          </a:bodyPr>
          <a:lstStyle/>
          <a:p>
            <a:r>
              <a:rPr lang="zh-CN" altLang="en-US" sz="1600" b="1" i="0" dirty="0">
                <a:solidFill>
                  <a:srgbClr val="01ACBE"/>
                </a:solidFill>
                <a:effectLst/>
                <a:latin typeface="等线" panose="02010600030101010101" pitchFamily="2" charset="-122"/>
                <a:ea typeface="等线" panose="02010600030101010101" pitchFamily="2" charset="-122"/>
              </a:rPr>
              <a:t>未来发展趋势：</a:t>
            </a:r>
            <a:br>
              <a:rPr lang="zh-CN" altLang="en-US" sz="1600" b="1" dirty="0">
                <a:solidFill>
                  <a:srgbClr val="01ACBE"/>
                </a:solidFill>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在公共图书馆领域，对于数字化转型和服务创新方面的研究将持续深入。例如，</a:t>
            </a:r>
            <a:r>
              <a:rPr lang="en-US" altLang="zh-CN" sz="1600" b="0" i="0" dirty="0" err="1">
                <a:solidFill>
                  <a:srgbClr val="000000"/>
                </a:solidFill>
                <a:effectLst/>
                <a:latin typeface="等线" panose="02010600030101010101" pitchFamily="2" charset="-122"/>
                <a:ea typeface="等线" panose="02010600030101010101" pitchFamily="2" charset="-122"/>
              </a:rPr>
              <a:t>Xiaojun</a:t>
            </a:r>
            <a:r>
              <a:rPr lang="zh-CN" altLang="en-US" sz="1600" b="0" i="0" dirty="0">
                <a:solidFill>
                  <a:srgbClr val="000000"/>
                </a:solidFill>
                <a:effectLst/>
                <a:latin typeface="等线" panose="02010600030101010101" pitchFamily="2" charset="-122"/>
                <a:ea typeface="等线" panose="02010600030101010101" pitchFamily="2" charset="-122"/>
              </a:rPr>
              <a:t>等人</a:t>
            </a:r>
            <a:r>
              <a:rPr lang="en-US" altLang="zh-CN" sz="1600" b="0" i="0" dirty="0">
                <a:solidFill>
                  <a:srgbClr val="000000"/>
                </a:solidFill>
                <a:effectLst/>
                <a:latin typeface="等线" panose="02010600030101010101" pitchFamily="2" charset="-122"/>
                <a:ea typeface="等线" panose="02010600030101010101" pitchFamily="2" charset="-122"/>
              </a:rPr>
              <a:t>(2023) </a:t>
            </a:r>
            <a:r>
              <a:rPr lang="zh-CN" altLang="en-US" sz="1600" b="0" i="0" dirty="0">
                <a:solidFill>
                  <a:srgbClr val="000000"/>
                </a:solidFill>
                <a:effectLst/>
                <a:latin typeface="等线" panose="02010600030101010101" pitchFamily="2" charset="-122"/>
                <a:ea typeface="等线" panose="02010600030101010101" pitchFamily="2" charset="-122"/>
              </a:rPr>
              <a:t>提出了在智能图书馆时代评估电子书供应商的研究，为图书馆数字资源的可持续发展和提升用户体验提供了新的视角和方法</a:t>
            </a:r>
            <a:r>
              <a:rPr lang="en-US" altLang="zh-CN" sz="1600" b="0" i="0" dirty="0">
                <a:solidFill>
                  <a:srgbClr val="000000"/>
                </a:solidFill>
                <a:effectLst/>
                <a:latin typeface="等线" panose="02010600030101010101" pitchFamily="2" charset="-122"/>
                <a:ea typeface="等线" panose="02010600030101010101" pitchFamily="2" charset="-122"/>
              </a:rPr>
              <a:t>[7]</a:t>
            </a:r>
            <a:r>
              <a:rPr lang="zh-CN" altLang="en-US" sz="1600" b="0" i="0" dirty="0">
                <a:solidFill>
                  <a:srgbClr val="000000"/>
                </a:solidFill>
                <a:effectLst/>
                <a:latin typeface="等线" panose="02010600030101010101" pitchFamily="2" charset="-122"/>
                <a:ea typeface="等线" panose="02010600030101010101" pitchFamily="2" charset="-122"/>
              </a:rPr>
              <a:t>。此外，随着社会对公共图书馆变革的需求不断增长，关于公共图书馆服务对于不同群体的价值和意义的研究也将更加重要。</a:t>
            </a:r>
            <a:r>
              <a:rPr lang="en-US" altLang="zh-CN" sz="1600" b="0" i="0" dirty="0">
                <a:solidFill>
                  <a:srgbClr val="000000"/>
                </a:solidFill>
                <a:effectLst/>
                <a:latin typeface="等线" panose="02010600030101010101" pitchFamily="2" charset="-122"/>
                <a:ea typeface="等线" panose="02010600030101010101" pitchFamily="2" charset="-122"/>
              </a:rPr>
              <a:t>Willett (2023) </a:t>
            </a:r>
            <a:r>
              <a:rPr lang="zh-CN" altLang="en-US" sz="1600" b="0" i="0" dirty="0">
                <a:solidFill>
                  <a:srgbClr val="000000"/>
                </a:solidFill>
                <a:effectLst/>
                <a:latin typeface="等线" panose="02010600030101010101" pitchFamily="2" charset="-122"/>
                <a:ea typeface="等线" panose="02010600030101010101" pitchFamily="2" charset="-122"/>
              </a:rPr>
              <a:t>的研究探讨了疫情期间青少年服务图书管理员对于公共图书馆服务价值的认知，为进一步改进服务方向提供了实践洞见</a:t>
            </a:r>
            <a:r>
              <a:rPr lang="en-US" altLang="zh-CN" sz="1600" b="0" i="0" dirty="0">
                <a:solidFill>
                  <a:srgbClr val="000000"/>
                </a:solidFill>
                <a:effectLst/>
                <a:latin typeface="等线" panose="02010600030101010101" pitchFamily="2" charset="-122"/>
                <a:ea typeface="等线" panose="02010600030101010101" pitchFamily="2" charset="-122"/>
              </a:rPr>
              <a:t>[8]</a:t>
            </a:r>
            <a:r>
              <a:rPr lang="zh-CN" altLang="en-US" sz="1600" b="0" i="0" dirty="0">
                <a:solidFill>
                  <a:srgbClr val="000000"/>
                </a:solidFill>
                <a:effectLst/>
                <a:latin typeface="等线" panose="02010600030101010101" pitchFamily="2" charset="-122"/>
                <a:ea typeface="等线" panose="02010600030101010101" pitchFamily="2" charset="-122"/>
              </a:rPr>
              <a:t>。</a:t>
            </a:r>
            <a:br>
              <a:rPr lang="zh-CN" altLang="en-US" sz="1600" dirty="0">
                <a:latin typeface="等线" panose="02010600030101010101" pitchFamily="2" charset="-122"/>
                <a:ea typeface="等线" panose="02010600030101010101" pitchFamily="2" charset="-122"/>
              </a:rPr>
            </a:br>
            <a:br>
              <a:rPr lang="zh-CN" altLang="en-US" sz="1600" dirty="0">
                <a:latin typeface="等线" panose="02010600030101010101" pitchFamily="2" charset="-122"/>
                <a:ea typeface="等线" panose="02010600030101010101" pitchFamily="2" charset="-122"/>
              </a:rPr>
            </a:br>
            <a:r>
              <a:rPr lang="zh-CN" altLang="en-US" sz="1600" b="1" i="0" dirty="0">
                <a:solidFill>
                  <a:srgbClr val="01ACBE"/>
                </a:solidFill>
                <a:effectLst/>
                <a:latin typeface="等线" panose="02010600030101010101" pitchFamily="2" charset="-122"/>
                <a:ea typeface="等线" panose="02010600030101010101" pitchFamily="2" charset="-122"/>
              </a:rPr>
              <a:t>总结与展望：</a:t>
            </a:r>
            <a:br>
              <a:rPr lang="zh-CN" altLang="en-US" sz="1600" dirty="0">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综合以上文献综述，公共图书馆在创新服务、用户体验和研究方法选择等方面都有着广阔的发展空间。未来的研究可以进一步深入探讨公共图书馆在数字化转型中的角色和影响，以及如何更好地满足不同用户群体的需求。同时，跨学科研究和国际合作也将有助于公共图书馆及图书馆和信息科学研究的全面发展。</a:t>
            </a:r>
            <a:br>
              <a:rPr lang="zh-CN" altLang="en-US" sz="1600" dirty="0">
                <a:latin typeface="等线" panose="02010600030101010101" pitchFamily="2" charset="-122"/>
                <a:ea typeface="等线" panose="02010600030101010101" pitchFamily="2" charset="-122"/>
              </a:rPr>
            </a:br>
            <a:br>
              <a:rPr lang="zh-CN" altLang="en-US" sz="1600" dirty="0">
                <a:latin typeface="等线" panose="02010600030101010101" pitchFamily="2" charset="-122"/>
                <a:ea typeface="等线" panose="02010600030101010101" pitchFamily="2" charset="-122"/>
              </a:rPr>
            </a:br>
            <a:r>
              <a:rPr lang="zh-CN" altLang="en-US" sz="1600" b="1" i="0" dirty="0">
                <a:solidFill>
                  <a:srgbClr val="01ACBE"/>
                </a:solidFill>
                <a:effectLst/>
                <a:latin typeface="等线" panose="02010600030101010101" pitchFamily="2" charset="-122"/>
                <a:ea typeface="等线" panose="02010600030101010101" pitchFamily="2" charset="-122"/>
              </a:rPr>
              <a:t>参考文献：</a:t>
            </a:r>
            <a:br>
              <a:rPr lang="zh-CN" altLang="en-US" sz="1600" dirty="0">
                <a:latin typeface="等线" panose="02010600030101010101" pitchFamily="2" charset="-122"/>
                <a:ea typeface="等线" panose="02010600030101010101" pitchFamily="2" charset="-122"/>
              </a:rPr>
            </a:br>
            <a:r>
              <a:rPr lang="en-US" altLang="zh-CN" sz="1600" b="0" i="0" dirty="0">
                <a:solidFill>
                  <a:srgbClr val="000000"/>
                </a:solidFill>
                <a:effectLst/>
                <a:latin typeface="等线" panose="02010600030101010101" pitchFamily="2" charset="-122"/>
                <a:ea typeface="等线" panose="02010600030101010101" pitchFamily="2" charset="-122"/>
              </a:rPr>
              <a:t>1. </a:t>
            </a:r>
            <a:r>
              <a:rPr lang="en-US" altLang="zh-CN" sz="1600" b="0" i="0" dirty="0" err="1">
                <a:solidFill>
                  <a:srgbClr val="000000"/>
                </a:solidFill>
                <a:effectLst/>
                <a:latin typeface="等线" panose="02010600030101010101" pitchFamily="2" charset="-122"/>
                <a:ea typeface="等线" panose="02010600030101010101" pitchFamily="2" charset="-122"/>
              </a:rPr>
              <a:t>Barniskis,C</a:t>
            </a:r>
            <a:r>
              <a:rPr lang="en-US" altLang="zh-CN" sz="1600" b="0" i="0" dirty="0">
                <a:solidFill>
                  <a:srgbClr val="000000"/>
                </a:solidFill>
                <a:effectLst/>
                <a:latin typeface="等线" panose="02010600030101010101" pitchFamily="2" charset="-122"/>
                <a:ea typeface="等线" panose="02010600030101010101" pitchFamily="2" charset="-122"/>
              </a:rPr>
              <a:t>. (2023) Serious and casual leisure in public library makerspaces: The two-audience conundrum and research agenda. Library &amp; Information Science Research45(2), 101241.</a:t>
            </a:r>
            <a:endParaRPr lang="zh-CN" altLang="en-US" sz="1600" dirty="0">
              <a:latin typeface="等线" panose="02010600030101010101" pitchFamily="2" charset="-122"/>
              <a:ea typeface="等线" panose="02010600030101010101" pitchFamily="2" charset="-122"/>
            </a:endParaRPr>
          </a:p>
        </p:txBody>
      </p:sp>
      <p:sp>
        <p:nvSpPr>
          <p:cNvPr id="5" name="文本框 4"/>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6" name="矩形 5"/>
          <p:cNvSpPr/>
          <p:nvPr/>
        </p:nvSpPr>
        <p:spPr>
          <a:xfrm>
            <a:off x="781050" y="1046232"/>
            <a:ext cx="10648950" cy="403316"/>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2.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文献综述</a:t>
            </a:r>
            <a:r>
              <a:rPr lang="zh-CN" altLang="en-US" dirty="0">
                <a:solidFill>
                  <a:schemeClr val="tx1">
                    <a:lumMod val="65000"/>
                    <a:lumOff val="35000"/>
                  </a:schemeClr>
                </a:solidFill>
                <a:latin typeface="等线" panose="02010600030101010101" pitchFamily="2" charset="-122"/>
                <a:ea typeface="等线" panose="02010600030101010101" pitchFamily="2" charset="-122"/>
              </a:rPr>
              <a:t>：主要内容与参考文献的标注</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sp>
        <p:nvSpPr>
          <p:cNvPr id="7" name="圆角矩形 21"/>
          <p:cNvSpPr/>
          <p:nvPr/>
        </p:nvSpPr>
        <p:spPr>
          <a:xfrm>
            <a:off x="2026707" y="4676263"/>
            <a:ext cx="402168" cy="400562"/>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8" name="圆角矩形 21"/>
          <p:cNvSpPr/>
          <p:nvPr/>
        </p:nvSpPr>
        <p:spPr>
          <a:xfrm>
            <a:off x="4265082" y="5411206"/>
            <a:ext cx="402168" cy="400562"/>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9" name="圆角矩形 21"/>
          <p:cNvSpPr/>
          <p:nvPr/>
        </p:nvSpPr>
        <p:spPr>
          <a:xfrm>
            <a:off x="4676775" y="6135441"/>
            <a:ext cx="402168" cy="400562"/>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0" name="圆角矩形 21"/>
          <p:cNvSpPr/>
          <p:nvPr/>
        </p:nvSpPr>
        <p:spPr>
          <a:xfrm>
            <a:off x="5838824" y="1790700"/>
            <a:ext cx="5438776" cy="3563109"/>
          </a:xfrm>
          <a:prstGeom prst="roundRect">
            <a:avLst>
              <a:gd name="adj" fmla="val 10786"/>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zh-CN" altLang="en-US" b="1" dirty="0">
                <a:ln w="0"/>
                <a:solidFill>
                  <a:schemeClr val="tx1"/>
                </a:solidFill>
                <a:latin typeface="等线" panose="02010600030101010101" pitchFamily="2" charset="-122"/>
                <a:ea typeface="等线" panose="02010600030101010101" pitchFamily="2" charset="-122"/>
              </a:rPr>
              <a:t>特色与优势：</a:t>
            </a:r>
            <a:endParaRPr lang="en-US" altLang="zh-CN" b="1" dirty="0">
              <a:ln w="0"/>
              <a:solidFill>
                <a:schemeClr val="tx1"/>
              </a:solidFill>
              <a:latin typeface="等线" panose="02010600030101010101" pitchFamily="2" charset="-122"/>
              <a:ea typeface="等线" panose="02010600030101010101" pitchFamily="2" charset="-122"/>
            </a:endParaRPr>
          </a:p>
          <a:p>
            <a:pPr marL="342900" indent="-342900">
              <a:lnSpc>
                <a:spcPct val="150000"/>
              </a:lnSpc>
              <a:buFont typeface="+mj-ea"/>
              <a:buAutoNum type="circleNumDbPlain"/>
              <a:defRPr/>
            </a:pPr>
            <a:r>
              <a:rPr lang="zh-CN" altLang="en-US" dirty="0">
                <a:ln w="0"/>
                <a:solidFill>
                  <a:schemeClr val="tx1"/>
                </a:solidFill>
                <a:latin typeface="等线" panose="02010600030101010101" pitchFamily="2" charset="-122"/>
                <a:ea typeface="等线" panose="02010600030101010101" pitchFamily="2" charset="-122"/>
              </a:rPr>
              <a:t>对某课题的新文献进行综述，可以为用户快速了解课题的最新进展提供参考；</a:t>
            </a:r>
            <a:endParaRPr lang="en-US" altLang="zh-CN" dirty="0">
              <a:ln w="0"/>
              <a:solidFill>
                <a:schemeClr val="tx1"/>
              </a:solidFill>
              <a:latin typeface="等线" panose="02010600030101010101" pitchFamily="2" charset="-122"/>
              <a:ea typeface="等线" panose="02010600030101010101" pitchFamily="2" charset="-122"/>
            </a:endParaRPr>
          </a:p>
          <a:p>
            <a:pPr marL="342900" indent="-342900">
              <a:lnSpc>
                <a:spcPct val="150000"/>
              </a:lnSpc>
              <a:buFont typeface="+mj-ea"/>
              <a:buAutoNum type="circleNumDbPlain"/>
              <a:defRPr/>
            </a:pPr>
            <a:r>
              <a:rPr lang="zh-CN" altLang="en-US" dirty="0">
                <a:ln w="0"/>
                <a:solidFill>
                  <a:schemeClr val="tx1"/>
                </a:solidFill>
                <a:latin typeface="等线" panose="02010600030101010101" pitchFamily="2" charset="-122"/>
                <a:ea typeface="等线" panose="02010600030101010101" pitchFamily="2" charset="-122"/>
              </a:rPr>
              <a:t>综述内容是以发表在核心权威期刊上的真实论文为基础生成的，内容有据可查；</a:t>
            </a:r>
            <a:endParaRPr lang="en-US" altLang="zh-CN" dirty="0">
              <a:ln w="0"/>
              <a:solidFill>
                <a:schemeClr val="tx1"/>
              </a:solidFill>
              <a:latin typeface="等线" panose="02010600030101010101" pitchFamily="2" charset="-122"/>
              <a:ea typeface="等线" panose="02010600030101010101" pitchFamily="2" charset="-122"/>
            </a:endParaRPr>
          </a:p>
          <a:p>
            <a:pPr marL="342900" indent="-342900">
              <a:lnSpc>
                <a:spcPct val="150000"/>
              </a:lnSpc>
              <a:buFont typeface="+mj-ea"/>
              <a:buAutoNum type="circleNumDbPlain"/>
              <a:defRPr/>
            </a:pPr>
            <a:r>
              <a:rPr lang="zh-CN" altLang="en-US" dirty="0">
                <a:ln w="0"/>
                <a:solidFill>
                  <a:schemeClr val="tx1"/>
                </a:solidFill>
                <a:latin typeface="等线" panose="02010600030101010101" pitchFamily="2" charset="-122"/>
                <a:ea typeface="等线" panose="02010600030101010101" pitchFamily="2" charset="-122"/>
              </a:rPr>
              <a:t>清晰详细标注了所使用到的参考文献，方便用户准确溯源和追查具体文献。</a:t>
            </a:r>
            <a:endParaRPr lang="zh-CN" altLang="en-US" dirty="0">
              <a:ln w="0"/>
              <a:solidFill>
                <a:schemeClr val="tx1"/>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43537" t="15375" b="21755"/>
          <a:stretch>
            <a:fillRect/>
          </a:stretch>
        </p:blipFill>
        <p:spPr>
          <a:xfrm>
            <a:off x="380999" y="1479759"/>
            <a:ext cx="5429251" cy="590277"/>
          </a:xfrm>
          <a:prstGeom prst="rect">
            <a:avLst/>
          </a:prstGeom>
        </p:spPr>
      </p:pic>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3" name="矩形 2"/>
          <p:cNvSpPr/>
          <p:nvPr/>
        </p:nvSpPr>
        <p:spPr>
          <a:xfrm>
            <a:off x="781050" y="1046232"/>
            <a:ext cx="10648950" cy="403316"/>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2.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文献综述</a:t>
            </a:r>
            <a:r>
              <a:rPr lang="zh-CN" altLang="en-US" dirty="0">
                <a:solidFill>
                  <a:schemeClr val="tx1">
                    <a:lumMod val="65000"/>
                    <a:lumOff val="35000"/>
                  </a:schemeClr>
                </a:solidFill>
                <a:latin typeface="等线" panose="02010600030101010101" pitchFamily="2" charset="-122"/>
                <a:ea typeface="等线" panose="02010600030101010101" pitchFamily="2" charset="-122"/>
              </a:rPr>
              <a:t>：结合学科进行检索所得的文献综述内容更为相关，综述效果更好</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pic>
        <p:nvPicPr>
          <p:cNvPr id="5" name="图片 4"/>
          <p:cNvPicPr>
            <a:picLocks noChangeAspect="1"/>
          </p:cNvPicPr>
          <p:nvPr/>
        </p:nvPicPr>
        <p:blipFill>
          <a:blip r:embed="rId2"/>
          <a:stretch>
            <a:fillRect/>
          </a:stretch>
        </p:blipFill>
        <p:spPr>
          <a:xfrm>
            <a:off x="548585" y="1968347"/>
            <a:ext cx="5198311" cy="4765600"/>
          </a:xfrm>
          <a:prstGeom prst="rect">
            <a:avLst/>
          </a:prstGeom>
        </p:spPr>
      </p:pic>
      <p:pic>
        <p:nvPicPr>
          <p:cNvPr id="7" name="图片 6"/>
          <p:cNvPicPr>
            <a:picLocks noChangeAspect="1"/>
          </p:cNvPicPr>
          <p:nvPr/>
        </p:nvPicPr>
        <p:blipFill>
          <a:blip r:embed="rId3"/>
          <a:stretch>
            <a:fillRect/>
          </a:stretch>
        </p:blipFill>
        <p:spPr>
          <a:xfrm>
            <a:off x="6448965" y="1967547"/>
            <a:ext cx="5194450" cy="4766400"/>
          </a:xfrm>
          <a:prstGeom prst="rect">
            <a:avLst/>
          </a:prstGeom>
        </p:spPr>
      </p:pic>
      <p:sp>
        <p:nvSpPr>
          <p:cNvPr id="11" name="圆角矩形 21"/>
          <p:cNvSpPr/>
          <p:nvPr/>
        </p:nvSpPr>
        <p:spPr>
          <a:xfrm>
            <a:off x="2566715" y="3390856"/>
            <a:ext cx="2957785" cy="436685"/>
          </a:xfrm>
          <a:prstGeom prst="roundRect">
            <a:avLst>
              <a:gd name="adj" fmla="val 10786"/>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n w="0"/>
                <a:solidFill>
                  <a:schemeClr val="tx1"/>
                </a:solidFill>
                <a:latin typeface="等线" panose="02010600030101010101" pitchFamily="2" charset="-122"/>
                <a:ea typeface="等线" panose="02010600030101010101" pitchFamily="2" charset="-122"/>
              </a:rPr>
              <a:t>综述内容与图书馆密切相关</a:t>
            </a: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2" name="圆角矩形 21"/>
          <p:cNvSpPr/>
          <p:nvPr/>
        </p:nvSpPr>
        <p:spPr>
          <a:xfrm>
            <a:off x="7186340" y="3076616"/>
            <a:ext cx="4243660" cy="722350"/>
          </a:xfrm>
          <a:prstGeom prst="roundRect">
            <a:avLst>
              <a:gd name="adj" fmla="val 10786"/>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b="1" dirty="0">
                <a:ln w="0"/>
                <a:solidFill>
                  <a:schemeClr val="tx1"/>
                </a:solidFill>
                <a:latin typeface="等线" panose="02010600030101010101" pitchFamily="2" charset="-122"/>
                <a:ea typeface="等线" panose="02010600030101010101" pitchFamily="2" charset="-122"/>
              </a:rPr>
              <a:t>综述内容掺杂了生物医学、能源、海洋生态研究等与图书馆相距甚远的内容</a:t>
            </a:r>
            <a:endParaRPr lang="zh-CN" altLang="en-US" dirty="0">
              <a:ln w="0"/>
              <a:solidFill>
                <a:schemeClr val="tx1"/>
              </a:solidFill>
              <a:latin typeface="等线" panose="02010600030101010101" pitchFamily="2" charset="-122"/>
              <a:ea typeface="等线" panose="02010600030101010101" pitchFamily="2" charset="-122"/>
            </a:endParaRPr>
          </a:p>
        </p:txBody>
      </p:sp>
      <p:pic>
        <p:nvPicPr>
          <p:cNvPr id="13" name="图片 12"/>
          <p:cNvPicPr>
            <a:picLocks noChangeAspect="1"/>
          </p:cNvPicPr>
          <p:nvPr/>
        </p:nvPicPr>
        <p:blipFill>
          <a:blip r:embed="rId4"/>
          <a:stretch>
            <a:fillRect/>
          </a:stretch>
        </p:blipFill>
        <p:spPr>
          <a:xfrm>
            <a:off x="6448965" y="1517859"/>
            <a:ext cx="5194450" cy="442529"/>
          </a:xfrm>
          <a:prstGeom prst="rect">
            <a:avLst/>
          </a:prstGeom>
        </p:spPr>
      </p:pic>
      <p:sp>
        <p:nvSpPr>
          <p:cNvPr id="14" name="圆角矩形 21"/>
          <p:cNvSpPr/>
          <p:nvPr/>
        </p:nvSpPr>
        <p:spPr>
          <a:xfrm>
            <a:off x="548586" y="1517860"/>
            <a:ext cx="1461190" cy="508040"/>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5" name="圆角矩形 21"/>
          <p:cNvSpPr/>
          <p:nvPr/>
        </p:nvSpPr>
        <p:spPr>
          <a:xfrm>
            <a:off x="6448965" y="1489284"/>
            <a:ext cx="1461190" cy="508040"/>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4" grpId="0" bldLvl="0" animBg="1"/>
      <p:bldP spid="1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3" name="矩形 2"/>
          <p:cNvSpPr/>
          <p:nvPr/>
        </p:nvSpPr>
        <p:spPr>
          <a:xfrm>
            <a:off x="781050" y="1046232"/>
            <a:ext cx="10648950" cy="423545"/>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2.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文献综述</a:t>
            </a:r>
            <a:r>
              <a:rPr lang="zh-CN" altLang="en-US" dirty="0">
                <a:solidFill>
                  <a:schemeClr val="tx1">
                    <a:lumMod val="65000"/>
                    <a:lumOff val="35000"/>
                  </a:schemeClr>
                </a:solidFill>
                <a:latin typeface="等线" panose="02010600030101010101" pitchFamily="2" charset="-122"/>
                <a:ea typeface="等线" panose="02010600030101010101" pitchFamily="2" charset="-122"/>
              </a:rPr>
              <a:t>：使用建议</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grpSp>
        <p:nvGrpSpPr>
          <p:cNvPr id="8" name="组合 7"/>
          <p:cNvGrpSpPr/>
          <p:nvPr/>
        </p:nvGrpSpPr>
        <p:grpSpPr>
          <a:xfrm>
            <a:off x="1481138" y="2142694"/>
            <a:ext cx="9229725" cy="4486706"/>
            <a:chOff x="2569195" y="1984502"/>
            <a:chExt cx="7326787" cy="3632528"/>
          </a:xfrm>
        </p:grpSpPr>
        <p:sp>
          <p:nvSpPr>
            <p:cNvPr id="9" name="矩形 8"/>
            <p:cNvSpPr/>
            <p:nvPr/>
          </p:nvSpPr>
          <p:spPr>
            <a:xfrm>
              <a:off x="2569195" y="1984502"/>
              <a:ext cx="7056784" cy="3632528"/>
            </a:xfrm>
            <a:prstGeom prst="rect">
              <a:avLst/>
            </a:prstGeom>
            <a:solidFill>
              <a:srgbClr val="F7F7F7"/>
            </a:soli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9632588" y="2007010"/>
              <a:ext cx="263394" cy="3603573"/>
              <a:chOff x="9632588" y="2007010"/>
              <a:chExt cx="263394" cy="3603573"/>
            </a:xfrm>
          </p:grpSpPr>
          <p:sp>
            <p:nvSpPr>
              <p:cNvPr id="16" name="矩形 15"/>
              <p:cNvSpPr/>
              <p:nvPr/>
            </p:nvSpPr>
            <p:spPr>
              <a:xfrm>
                <a:off x="9632588" y="2924944"/>
                <a:ext cx="263393" cy="864096"/>
              </a:xfrm>
              <a:prstGeom prst="rect">
                <a:avLst/>
              </a:prstGeom>
              <a:solidFill>
                <a:srgbClr val="00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9632588" y="3789040"/>
                <a:ext cx="263393" cy="919672"/>
              </a:xfrm>
              <a:prstGeom prst="rect">
                <a:avLst/>
              </a:prstGeom>
              <a:solidFill>
                <a:srgbClr val="A2D7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单圆角矩形 20"/>
              <p:cNvSpPr/>
              <p:nvPr/>
            </p:nvSpPr>
            <p:spPr>
              <a:xfrm flipV="1">
                <a:off x="9632588" y="4708712"/>
                <a:ext cx="262626" cy="901871"/>
              </a:xfrm>
              <a:prstGeom prst="round1Rect">
                <a:avLst>
                  <a:gd name="adj" fmla="val 50000"/>
                </a:avLst>
              </a:prstGeom>
              <a:solidFill>
                <a:srgbClr val="19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单圆角矩形 21"/>
              <p:cNvSpPr/>
              <p:nvPr/>
            </p:nvSpPr>
            <p:spPr>
              <a:xfrm>
                <a:off x="9633356" y="2007010"/>
                <a:ext cx="262626" cy="917934"/>
              </a:xfrm>
              <a:prstGeom prst="round1Rect">
                <a:avLst>
                  <a:gd name="adj" fmla="val 40328"/>
                </a:avLst>
              </a:prstGeom>
              <a:solidFill>
                <a:srgbClr val="A2D7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20" name="组合 19"/>
          <p:cNvGrpSpPr/>
          <p:nvPr/>
        </p:nvGrpSpPr>
        <p:grpSpPr>
          <a:xfrm>
            <a:off x="2862313" y="1713470"/>
            <a:ext cx="5603647" cy="852020"/>
            <a:chOff x="3277155" y="1287216"/>
            <a:chExt cx="5603647" cy="1337795"/>
          </a:xfrm>
        </p:grpSpPr>
        <p:grpSp>
          <p:nvGrpSpPr>
            <p:cNvPr id="21" name="组合 20"/>
            <p:cNvGrpSpPr/>
            <p:nvPr/>
          </p:nvGrpSpPr>
          <p:grpSpPr>
            <a:xfrm>
              <a:off x="3277155" y="1287216"/>
              <a:ext cx="1350961" cy="1337795"/>
              <a:chOff x="3277155" y="1287216"/>
              <a:chExt cx="1350961" cy="1337795"/>
            </a:xfrm>
          </p:grpSpPr>
          <p:grpSp>
            <p:nvGrpSpPr>
              <p:cNvPr id="28" name="组合 27"/>
              <p:cNvGrpSpPr/>
              <p:nvPr/>
            </p:nvGrpSpPr>
            <p:grpSpPr>
              <a:xfrm flipV="1">
                <a:off x="3897517" y="1291486"/>
                <a:ext cx="107223" cy="944474"/>
                <a:chOff x="4397738" y="4219255"/>
                <a:chExt cx="107223" cy="944474"/>
              </a:xfrm>
            </p:grpSpPr>
            <p:sp>
              <p:nvSpPr>
                <p:cNvPr id="31" name="矩形 30"/>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4"/>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9" name="任意多边形 31"/>
              <p:cNvSpPr/>
              <p:nvPr/>
            </p:nvSpPr>
            <p:spPr>
              <a:xfrm>
                <a:off x="3535839" y="1961163"/>
                <a:ext cx="830580" cy="663848"/>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3277155" y="1287216"/>
                <a:ext cx="1350961" cy="113512"/>
              </a:xfrm>
              <a:prstGeom prst="rect">
                <a:avLst/>
              </a:prstGeom>
            </p:spPr>
          </p:pic>
        </p:grpSp>
        <p:grpSp>
          <p:nvGrpSpPr>
            <p:cNvPr id="22" name="组合 21"/>
            <p:cNvGrpSpPr/>
            <p:nvPr/>
          </p:nvGrpSpPr>
          <p:grpSpPr>
            <a:xfrm>
              <a:off x="7529841" y="1287216"/>
              <a:ext cx="1350961" cy="1337795"/>
              <a:chOff x="3277155" y="1287216"/>
              <a:chExt cx="1350961" cy="1337795"/>
            </a:xfrm>
          </p:grpSpPr>
          <p:grpSp>
            <p:nvGrpSpPr>
              <p:cNvPr id="23" name="组合 22"/>
              <p:cNvGrpSpPr/>
              <p:nvPr/>
            </p:nvGrpSpPr>
            <p:grpSpPr>
              <a:xfrm flipV="1">
                <a:off x="3897517" y="1291486"/>
                <a:ext cx="107223" cy="944474"/>
                <a:chOff x="4397738" y="4219255"/>
                <a:chExt cx="107223" cy="944474"/>
              </a:xfrm>
            </p:grpSpPr>
            <p:sp>
              <p:nvSpPr>
                <p:cNvPr id="26" name="矩形 25"/>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9"/>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任意多边形 26"/>
              <p:cNvSpPr/>
              <p:nvPr/>
            </p:nvSpPr>
            <p:spPr>
              <a:xfrm>
                <a:off x="3535839" y="1961163"/>
                <a:ext cx="830580" cy="663848"/>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3277155" y="1287216"/>
                <a:ext cx="1350961" cy="113512"/>
              </a:xfrm>
              <a:prstGeom prst="rect">
                <a:avLst/>
              </a:prstGeom>
            </p:spPr>
          </p:pic>
        </p:grpSp>
      </p:grpSp>
      <p:sp>
        <p:nvSpPr>
          <p:cNvPr id="33" name="文本框 1"/>
          <p:cNvSpPr txBox="1"/>
          <p:nvPr/>
        </p:nvSpPr>
        <p:spPr>
          <a:xfrm>
            <a:off x="1743076" y="2728528"/>
            <a:ext cx="8311594" cy="2230120"/>
          </a:xfrm>
          <a:prstGeom prst="rect">
            <a:avLst/>
          </a:prstGeom>
          <a:noFill/>
        </p:spPr>
        <p:txBody>
          <a:bodyPr wrap="square" rtlCol="0">
            <a:spAutoFit/>
          </a:bodyPr>
          <a:lstStyle/>
          <a:p>
            <a:pPr>
              <a:spcBef>
                <a:spcPts val="600"/>
              </a:spcBef>
              <a:spcAft>
                <a:spcPts val="600"/>
              </a:spcAft>
              <a:defRPr/>
            </a:pP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1 </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如果检索词范围较大，内容相关性差，如</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library</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等，可以加上学科限制；</a:t>
            </a:r>
            <a:endParaRPr lang="en-US" altLang="zh-CN" sz="1700" dirty="0">
              <a:ln w="0"/>
              <a:solidFill>
                <a:schemeClr val="tx1">
                  <a:lumMod val="75000"/>
                  <a:lumOff val="25000"/>
                </a:schemeClr>
              </a:solidFill>
              <a:latin typeface="等线" panose="02010600030101010101" pitchFamily="2" charset="-122"/>
              <a:ea typeface="等线" panose="02010600030101010101" pitchFamily="2" charset="-122"/>
            </a:endParaRPr>
          </a:p>
          <a:p>
            <a:pPr>
              <a:spcBef>
                <a:spcPts val="600"/>
              </a:spcBef>
              <a:spcAft>
                <a:spcPts val="600"/>
              </a:spcAft>
              <a:defRPr/>
            </a:pP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2 </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如果检索结果很少，只有两三篇或三四篇，原因：一方面是因为检索条件，研知是在中科院</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1</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2</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区中检索论文标题，且排除了综述性论文；另一方面是领域地域属性的限制，例如中国图书馆比较关注的智慧图书馆在知网中有</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3000</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多篇论文，但在</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WOS</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中用标题检索，也仅有</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166</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篇文献，研究性论文仅</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70</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篇，且接近</a:t>
            </a:r>
            <a:r>
              <a:rPr lang="en-US" altLang="zh-CN" sz="1700" dirty="0">
                <a:ln w="0"/>
                <a:solidFill>
                  <a:schemeClr val="tx1">
                    <a:lumMod val="75000"/>
                    <a:lumOff val="25000"/>
                  </a:schemeClr>
                </a:solidFill>
                <a:latin typeface="等线" panose="02010600030101010101" pitchFamily="2" charset="-122"/>
                <a:ea typeface="等线" panose="02010600030101010101" pitchFamily="2" charset="-122"/>
              </a:rPr>
              <a:t>40%</a:t>
            </a:r>
            <a:r>
              <a:rPr lang="zh-CN" altLang="en-US" sz="1700" dirty="0">
                <a:ln w="0"/>
                <a:solidFill>
                  <a:schemeClr val="tx1">
                    <a:lumMod val="75000"/>
                    <a:lumOff val="25000"/>
                  </a:schemeClr>
                </a:solidFill>
                <a:latin typeface="等线" panose="02010600030101010101" pitchFamily="2" charset="-122"/>
                <a:ea typeface="等线" panose="02010600030101010101" pitchFamily="2" charset="-122"/>
              </a:rPr>
              <a:t>的论文都是中国发表的，所以这些研究热点、阅读推广等可能只适用于中国，所以，中文论文多，外文论文少。</a:t>
            </a:r>
            <a:endParaRPr lang="en-US" altLang="zh-CN" sz="1700" dirty="0">
              <a:ln w="0"/>
              <a:solidFill>
                <a:schemeClr val="tx1">
                  <a:lumMod val="75000"/>
                  <a:lumOff val="25000"/>
                </a:schemeClr>
              </a:solidFill>
              <a:latin typeface="等线" panose="02010600030101010101" pitchFamily="2" charset="-122"/>
              <a:ea typeface="等线" panose="02010600030101010101" pitchFamily="2" charset="-122"/>
            </a:endParaRPr>
          </a:p>
          <a:p>
            <a:pPr>
              <a:spcBef>
                <a:spcPts val="600"/>
              </a:spcBef>
              <a:spcAft>
                <a:spcPts val="600"/>
              </a:spcAft>
              <a:defRPr/>
            </a:pPr>
            <a:r>
              <a:rPr lang="en-US" altLang="zh-CN" sz="1700" dirty="0">
                <a:solidFill>
                  <a:schemeClr val="tx1">
                    <a:lumMod val="75000"/>
                    <a:lumOff val="25000"/>
                  </a:schemeClr>
                </a:solidFill>
                <a:latin typeface="等线" panose="02010600030101010101" pitchFamily="2" charset="-122"/>
                <a:ea typeface="等线" panose="02010600030101010101" pitchFamily="2" charset="-122"/>
              </a:rPr>
              <a:t>3 </a:t>
            </a:r>
            <a:r>
              <a:rPr lang="zh-CN" altLang="en-US" sz="1700" dirty="0">
                <a:solidFill>
                  <a:schemeClr val="tx1">
                    <a:lumMod val="75000"/>
                    <a:lumOff val="25000"/>
                  </a:schemeClr>
                </a:solidFill>
                <a:latin typeface="等线" panose="02010600030101010101" pitchFamily="2" charset="-122"/>
                <a:ea typeface="等线" panose="02010600030101010101" pitchFamily="2" charset="-122"/>
              </a:rPr>
              <a:t>可以点击“更多相关论文”，在“我的课题”，用自己选择的论文做文献综述</a:t>
            </a:r>
            <a:endParaRPr lang="en-US" altLang="zh-CN" sz="1700" dirty="0">
              <a:solidFill>
                <a:schemeClr val="tx1">
                  <a:lumMod val="75000"/>
                  <a:lumOff val="25000"/>
                </a:schemeClr>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599810" y="1975632"/>
            <a:ext cx="8992379" cy="4474852"/>
          </a:xfrm>
          <a:prstGeom prst="rect">
            <a:avLst/>
          </a:prstGeom>
        </p:spPr>
      </p:pic>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3" name="矩形 2"/>
          <p:cNvSpPr/>
          <p:nvPr/>
        </p:nvSpPr>
        <p:spPr>
          <a:xfrm>
            <a:off x="781050" y="1046232"/>
            <a:ext cx="10648950" cy="701154"/>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3. AI</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论文选题</a:t>
            </a:r>
            <a:r>
              <a:rPr lang="en-US" altLang="zh-CN" b="1" dirty="0">
                <a:solidFill>
                  <a:schemeClr val="tx1">
                    <a:lumMod val="65000"/>
                    <a:lumOff val="35000"/>
                  </a:schemeClr>
                </a:solidFill>
                <a:latin typeface="等线" panose="02010600030101010101" pitchFamily="2" charset="-122"/>
                <a:ea typeface="等线" panose="02010600030101010101" pitchFamily="2" charset="-122"/>
              </a:rPr>
              <a:t>/AI</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基金选题</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：通过分析、归纳、总结核心权威期刊发表的前沿文献的课题要素特征以及文献的亮点和不足，推荐具体的论文选题和基金选题</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pic>
        <p:nvPicPr>
          <p:cNvPr id="9" name="图片 8"/>
          <p:cNvPicPr>
            <a:picLocks noChangeAspect="1"/>
          </p:cNvPicPr>
          <p:nvPr/>
        </p:nvPicPr>
        <p:blipFill>
          <a:blip r:embed="rId2"/>
          <a:stretch>
            <a:fillRect/>
          </a:stretch>
        </p:blipFill>
        <p:spPr>
          <a:xfrm>
            <a:off x="5594203" y="1355618"/>
            <a:ext cx="5715294" cy="4146763"/>
          </a:xfrm>
          <a:prstGeom prst="rect">
            <a:avLst/>
          </a:prstGeom>
        </p:spPr>
      </p:pic>
      <p:sp>
        <p:nvSpPr>
          <p:cNvPr id="13" name="圆角矩形 21"/>
          <p:cNvSpPr/>
          <p:nvPr/>
        </p:nvSpPr>
        <p:spPr>
          <a:xfrm>
            <a:off x="2893481" y="3657599"/>
            <a:ext cx="2373843"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pic>
        <p:nvPicPr>
          <p:cNvPr id="15" name="图片 14"/>
          <p:cNvPicPr>
            <a:picLocks noChangeAspect="1"/>
          </p:cNvPicPr>
          <p:nvPr/>
        </p:nvPicPr>
        <p:blipFill>
          <a:blip r:embed="rId3"/>
          <a:stretch>
            <a:fillRect/>
          </a:stretch>
        </p:blipFill>
        <p:spPr>
          <a:xfrm>
            <a:off x="5594203" y="1449548"/>
            <a:ext cx="5721644" cy="52263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nodeType="clickEffect">
                                  <p:stCondLst>
                                    <p:cond delay="0"/>
                                  </p:stCondLst>
                                  <p:childTnLst>
                                    <p:animEffect transition="out" filter="wipe(left)">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par>
                                <p:cTn id="17" presetID="22" presetClass="entr" presetSubtype="8"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580870" y="2079086"/>
            <a:ext cx="8992379" cy="4474852"/>
          </a:xfrm>
          <a:prstGeom prst="rect">
            <a:avLst/>
          </a:prstGeom>
        </p:spPr>
      </p:pic>
      <p:sp>
        <p:nvSpPr>
          <p:cNvPr id="7" name="圆角矩形 21"/>
          <p:cNvSpPr/>
          <p:nvPr/>
        </p:nvSpPr>
        <p:spPr>
          <a:xfrm>
            <a:off x="4276725" y="3786045"/>
            <a:ext cx="1076324"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8" name="文本框 17"/>
          <p:cNvSpPr txBox="1"/>
          <p:nvPr/>
        </p:nvSpPr>
        <p:spPr>
          <a:xfrm>
            <a:off x="5353049" y="3781931"/>
            <a:ext cx="628650" cy="369332"/>
          </a:xfrm>
          <a:prstGeom prst="rect">
            <a:avLst/>
          </a:prstGeom>
          <a:noFill/>
        </p:spPr>
        <p:txBody>
          <a:bodyPr wrap="square">
            <a:spAutoFit/>
          </a:bodyPr>
          <a:lstStyle/>
          <a:p>
            <a:pPr>
              <a:defRPr/>
            </a:pPr>
            <a:r>
              <a:rPr lang="zh-CN" altLang="en-US" b="1" dirty="0">
                <a:solidFill>
                  <a:srgbClr val="FF6876"/>
                </a:solidFill>
                <a:latin typeface="等线" panose="02010600030101010101" pitchFamily="2" charset="-122"/>
                <a:ea typeface="等线" panose="02010600030101010101" pitchFamily="2" charset="-122"/>
              </a:rPr>
              <a:t>①</a:t>
            </a:r>
            <a:endParaRPr lang="zh-CN" altLang="en-US" dirty="0">
              <a:ln w="0"/>
              <a:solidFill>
                <a:schemeClr val="tx1"/>
              </a:solidFill>
              <a:latin typeface="黑体" panose="02010609060101010101" charset="-122"/>
              <a:ea typeface="黑体" panose="02010609060101010101" charset="-122"/>
            </a:endParaRPr>
          </a:p>
        </p:txBody>
      </p:sp>
      <p:grpSp>
        <p:nvGrpSpPr>
          <p:cNvPr id="21" name="组合 20"/>
          <p:cNvGrpSpPr/>
          <p:nvPr/>
        </p:nvGrpSpPr>
        <p:grpSpPr>
          <a:xfrm>
            <a:off x="580870" y="2019564"/>
            <a:ext cx="8137831" cy="4264302"/>
            <a:chOff x="580870" y="2019564"/>
            <a:chExt cx="8137831" cy="4264302"/>
          </a:xfrm>
        </p:grpSpPr>
        <p:pic>
          <p:nvPicPr>
            <p:cNvPr id="8" name="图片 7"/>
            <p:cNvPicPr>
              <a:picLocks noChangeAspect="1"/>
            </p:cNvPicPr>
            <p:nvPr/>
          </p:nvPicPr>
          <p:blipFill>
            <a:blip r:embed="rId2"/>
            <a:stretch>
              <a:fillRect/>
            </a:stretch>
          </p:blipFill>
          <p:spPr>
            <a:xfrm>
              <a:off x="580870" y="2019564"/>
              <a:ext cx="8137831" cy="4264302"/>
            </a:xfrm>
            <a:prstGeom prst="rect">
              <a:avLst/>
            </a:prstGeom>
          </p:spPr>
        </p:pic>
        <p:pic>
          <p:nvPicPr>
            <p:cNvPr id="20" name="图片 19"/>
            <p:cNvPicPr>
              <a:picLocks noChangeAspect="1"/>
            </p:cNvPicPr>
            <p:nvPr/>
          </p:nvPicPr>
          <p:blipFill>
            <a:blip r:embed="rId3"/>
            <a:stretch>
              <a:fillRect/>
            </a:stretch>
          </p:blipFill>
          <p:spPr>
            <a:xfrm>
              <a:off x="1068447" y="3726451"/>
              <a:ext cx="6020368" cy="724941"/>
            </a:xfrm>
            <a:prstGeom prst="rect">
              <a:avLst/>
            </a:prstGeom>
          </p:spPr>
        </p:pic>
      </p:grpSp>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3" name="矩形 2"/>
          <p:cNvSpPr/>
          <p:nvPr/>
        </p:nvSpPr>
        <p:spPr>
          <a:xfrm>
            <a:off x="781050" y="1046232"/>
            <a:ext cx="10648950" cy="701154"/>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4. AI</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撰写基金申请书</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：以某课题的前沿核心文献为参考文献（当前页面的</a:t>
            </a:r>
            <a:r>
              <a:rPr lang="en-US" altLang="zh-CN" sz="1600" dirty="0">
                <a:solidFill>
                  <a:schemeClr val="tx1">
                    <a:lumMod val="65000"/>
                    <a:lumOff val="35000"/>
                  </a:schemeClr>
                </a:solidFill>
                <a:latin typeface="等线" panose="02010600030101010101" pitchFamily="2" charset="-122"/>
                <a:ea typeface="等线" panose="02010600030101010101" pitchFamily="2" charset="-122"/>
              </a:rPr>
              <a:t>20</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条检索结果），以用户拟定的基金课题名称为主题，生成完整的基金课题申请书报告</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sp>
        <p:nvSpPr>
          <p:cNvPr id="6" name="圆角矩形 21"/>
          <p:cNvSpPr/>
          <p:nvPr/>
        </p:nvSpPr>
        <p:spPr>
          <a:xfrm>
            <a:off x="9572779" y="2436238"/>
            <a:ext cx="2380807" cy="3889100"/>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spcBef>
                <a:spcPts val="600"/>
              </a:spcBef>
              <a:spcAft>
                <a:spcPts val="600"/>
              </a:spcAft>
            </a:pPr>
            <a:r>
              <a:rPr lang="zh-CN" altLang="en-US" dirty="0">
                <a:solidFill>
                  <a:srgbClr val="333333"/>
                </a:solidFill>
                <a:latin typeface="等线" panose="02010600030101010101" pitchFamily="2" charset="-122"/>
                <a:ea typeface="等线" panose="02010600030101010101" pitchFamily="2" charset="-122"/>
              </a:rPr>
              <a:t>使用方法：</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spcBef>
                <a:spcPts val="600"/>
              </a:spcBef>
              <a:spcAft>
                <a:spcPts val="600"/>
              </a:spcAft>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点击</a:t>
            </a:r>
            <a:r>
              <a:rPr lang="en-US" altLang="zh-CN" b="1" dirty="0">
                <a:solidFill>
                  <a:srgbClr val="333333"/>
                </a:solidFill>
                <a:latin typeface="等线" panose="02010600030101010101" pitchFamily="2" charset="-122"/>
                <a:ea typeface="等线" panose="02010600030101010101" pitchFamily="2" charset="-122"/>
              </a:rPr>
              <a:t>AI</a:t>
            </a:r>
            <a:r>
              <a:rPr lang="zh-CN" altLang="en-US" b="1" dirty="0">
                <a:solidFill>
                  <a:srgbClr val="333333"/>
                </a:solidFill>
                <a:latin typeface="等线" panose="02010600030101010101" pitchFamily="2" charset="-122"/>
                <a:ea typeface="等线" panose="02010600030101010101" pitchFamily="2" charset="-122"/>
              </a:rPr>
              <a:t>撰写基金申请书</a:t>
            </a:r>
            <a:r>
              <a:rPr lang="zh-CN" altLang="en-US" dirty="0">
                <a:solidFill>
                  <a:srgbClr val="333333"/>
                </a:solidFill>
                <a:latin typeface="等线" panose="02010600030101010101" pitchFamily="2" charset="-122"/>
                <a:ea typeface="等线" panose="02010600030101010101" pitchFamily="2" charset="-122"/>
              </a:rPr>
              <a:t>按钮</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spcBef>
                <a:spcPts val="600"/>
              </a:spcBef>
              <a:spcAft>
                <a:spcPts val="600"/>
              </a:spcAft>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填写信息（课题名称和邮箱）</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spcBef>
                <a:spcPts val="600"/>
              </a:spcBef>
              <a:spcAft>
                <a:spcPts val="600"/>
              </a:spcAft>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通过邮箱查看邮件</a:t>
            </a:r>
            <a:r>
              <a:rPr lang="en-US" altLang="zh-CN" dirty="0">
                <a:solidFill>
                  <a:srgbClr val="333333"/>
                </a:solidFill>
                <a:latin typeface="等线" panose="02010600030101010101" pitchFamily="2" charset="-122"/>
                <a:ea typeface="等线" panose="02010600030101010101" pitchFamily="2" charset="-122"/>
              </a:rPr>
              <a:t>(10</a:t>
            </a:r>
            <a:r>
              <a:rPr lang="zh-CN" altLang="en-US" dirty="0">
                <a:solidFill>
                  <a:srgbClr val="333333"/>
                </a:solidFill>
                <a:latin typeface="等线" panose="02010600030101010101" pitchFamily="2" charset="-122"/>
                <a:ea typeface="等线" panose="02010600030101010101" pitchFamily="2" charset="-122"/>
              </a:rPr>
              <a:t>分钟左右</a:t>
            </a:r>
            <a:r>
              <a:rPr lang="en-US" altLang="zh-CN" dirty="0">
                <a:solidFill>
                  <a:srgbClr val="333333"/>
                </a:solidFill>
                <a:latin typeface="等线" panose="02010600030101010101" pitchFamily="2" charset="-122"/>
                <a:ea typeface="等线" panose="02010600030101010101" pitchFamily="2" charset="-122"/>
              </a:rPr>
              <a:t>)</a:t>
            </a:r>
            <a:r>
              <a:rPr lang="zh-CN" altLang="en-US" dirty="0">
                <a:solidFill>
                  <a:srgbClr val="333333"/>
                </a:solidFill>
                <a:latin typeface="等线" panose="02010600030101010101" pitchFamily="2" charset="-122"/>
                <a:ea typeface="等线" panose="02010600030101010101" pitchFamily="2" charset="-122"/>
              </a:rPr>
              <a:t>，下载报告</a:t>
            </a:r>
            <a:endParaRPr lang="en-US" altLang="zh-CN" dirty="0">
              <a:solidFill>
                <a:srgbClr val="333333"/>
              </a:solidFill>
              <a:latin typeface="等线" panose="02010600030101010101" pitchFamily="2" charset="-122"/>
              <a:ea typeface="等线" panose="02010600030101010101" pitchFamily="2" charset="-122"/>
            </a:endParaRPr>
          </a:p>
          <a:p>
            <a:pPr latinLnBrk="1">
              <a:spcBef>
                <a:spcPts val="600"/>
              </a:spcBef>
              <a:spcAft>
                <a:spcPts val="600"/>
              </a:spcAft>
            </a:pPr>
            <a:r>
              <a:rPr lang="zh-CN" altLang="en-US" sz="1400" b="1" dirty="0">
                <a:solidFill>
                  <a:srgbClr val="333333"/>
                </a:solidFill>
                <a:latin typeface="等线" panose="02010600030101010101" pitchFamily="2" charset="-122"/>
                <a:ea typeface="等线" panose="02010600030101010101" pitchFamily="2" charset="-122"/>
              </a:rPr>
              <a:t>建议：演示时，如果没有合适的课题名称，可以先用</a:t>
            </a:r>
            <a:r>
              <a:rPr lang="en-US" altLang="zh-CN" sz="1400" b="1" dirty="0">
                <a:solidFill>
                  <a:srgbClr val="333333"/>
                </a:solidFill>
                <a:latin typeface="等线" panose="02010600030101010101" pitchFamily="2" charset="-122"/>
                <a:ea typeface="等线" panose="02010600030101010101" pitchFamily="2" charset="-122"/>
              </a:rPr>
              <a:t>AI</a:t>
            </a:r>
            <a:r>
              <a:rPr lang="zh-CN" altLang="en-US" sz="1400" b="1" dirty="0">
                <a:solidFill>
                  <a:srgbClr val="333333"/>
                </a:solidFill>
                <a:latin typeface="等线" panose="02010600030101010101" pitchFamily="2" charset="-122"/>
                <a:ea typeface="等线" panose="02010600030101010101" pitchFamily="2" charset="-122"/>
              </a:rPr>
              <a:t>基金选题生成一个</a:t>
            </a:r>
            <a:endParaRPr lang="en-US" altLang="zh-CN" sz="1400" b="1" dirty="0">
              <a:solidFill>
                <a:srgbClr val="333333"/>
              </a:solidFill>
              <a:latin typeface="等线" panose="02010600030101010101" pitchFamily="2" charset="-122"/>
              <a:ea typeface="等线" panose="02010600030101010101" pitchFamily="2" charset="-122"/>
            </a:endParaRPr>
          </a:p>
        </p:txBody>
      </p:sp>
      <p:sp>
        <p:nvSpPr>
          <p:cNvPr id="17" name="文本框 16"/>
          <p:cNvSpPr txBox="1"/>
          <p:nvPr/>
        </p:nvSpPr>
        <p:spPr>
          <a:xfrm>
            <a:off x="641546" y="3650616"/>
            <a:ext cx="628650" cy="369332"/>
          </a:xfrm>
          <a:prstGeom prst="rect">
            <a:avLst/>
          </a:prstGeom>
          <a:noFill/>
        </p:spPr>
        <p:txBody>
          <a:bodyPr wrap="square">
            <a:spAutoFit/>
          </a:bodyPr>
          <a:lstStyle/>
          <a:p>
            <a:r>
              <a:rPr lang="zh-CN" altLang="en-US" b="1" dirty="0">
                <a:solidFill>
                  <a:srgbClr val="FF6876"/>
                </a:solidFill>
                <a:latin typeface="等线" panose="02010600030101010101" pitchFamily="2" charset="-122"/>
                <a:ea typeface="等线" panose="02010600030101010101" pitchFamily="2" charset="-122"/>
              </a:rPr>
              <a:t>②</a:t>
            </a:r>
            <a:endParaRPr lang="zh-CN" altLang="en-US" dirty="0"/>
          </a:p>
        </p:txBody>
      </p:sp>
      <p:sp>
        <p:nvSpPr>
          <p:cNvPr id="11" name="圆角矩形 21"/>
          <p:cNvSpPr/>
          <p:nvPr/>
        </p:nvSpPr>
        <p:spPr>
          <a:xfrm>
            <a:off x="967573" y="3726451"/>
            <a:ext cx="6020367" cy="165834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pic>
        <p:nvPicPr>
          <p:cNvPr id="12" name="图片 11"/>
          <p:cNvPicPr>
            <a:picLocks noChangeAspect="1"/>
          </p:cNvPicPr>
          <p:nvPr/>
        </p:nvPicPr>
        <p:blipFill>
          <a:blip r:embed="rId4"/>
          <a:stretch>
            <a:fillRect/>
          </a:stretch>
        </p:blipFill>
        <p:spPr>
          <a:xfrm>
            <a:off x="725376" y="1820265"/>
            <a:ext cx="5905804" cy="4800847"/>
          </a:xfrm>
          <a:prstGeom prst="rect">
            <a:avLst/>
          </a:prstGeom>
        </p:spPr>
      </p:pic>
      <p:sp>
        <p:nvSpPr>
          <p:cNvPr id="14" name="圆角矩形 21"/>
          <p:cNvSpPr/>
          <p:nvPr/>
        </p:nvSpPr>
        <p:spPr>
          <a:xfrm>
            <a:off x="815174" y="5235691"/>
            <a:ext cx="4902152" cy="77810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16" name="文本框 15"/>
          <p:cNvSpPr txBox="1"/>
          <p:nvPr/>
        </p:nvSpPr>
        <p:spPr>
          <a:xfrm>
            <a:off x="370243" y="5180334"/>
            <a:ext cx="496455" cy="369332"/>
          </a:xfrm>
          <a:prstGeom prst="rect">
            <a:avLst/>
          </a:prstGeom>
          <a:noFill/>
        </p:spPr>
        <p:txBody>
          <a:bodyPr wrap="square">
            <a:spAutoFit/>
          </a:bodyPr>
          <a:lstStyle/>
          <a:p>
            <a:pPr latinLnBrk="1"/>
            <a:r>
              <a:rPr lang="zh-CN" altLang="en-US" b="1" dirty="0">
                <a:solidFill>
                  <a:srgbClr val="FF6876"/>
                </a:solidFill>
                <a:latin typeface="等线" panose="02010600030101010101" pitchFamily="2" charset="-122"/>
                <a:ea typeface="等线" panose="02010600030101010101" pitchFamily="2" charset="-122"/>
              </a:rPr>
              <a:t>③</a:t>
            </a:r>
            <a:endParaRPr lang="zh-CN" altLang="en-US" b="1" dirty="0">
              <a:solidFill>
                <a:srgbClr val="FF6876"/>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1"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1"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8" grpId="0"/>
      <p:bldP spid="6" grpId="0" bldLvl="0" animBg="1"/>
      <p:bldP spid="6" grpId="1" animBg="1"/>
      <p:bldP spid="17" grpId="0"/>
      <p:bldP spid="11" grpId="0" bldLvl="0" animBg="1"/>
      <p:bldP spid="11" grpId="1" animBg="1"/>
      <p:bldP spid="14" grpId="0" bldLvl="0" animBg="1"/>
      <p:bldP spid="14" grpId="1"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109955" y="1550479"/>
            <a:ext cx="914401"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摘要</a:t>
            </a:r>
            <a:endParaRPr lang="zh-CN" altLang="en-US" dirty="0">
              <a:latin typeface="等线" panose="02010600030101010101" pitchFamily="2" charset="-122"/>
              <a:ea typeface="等线" panose="02010600030101010101" pitchFamily="2" charset="-122"/>
            </a:endParaRPr>
          </a:p>
        </p:txBody>
      </p:sp>
      <p:sp>
        <p:nvSpPr>
          <p:cNvPr id="9" name="矩形: 圆角 8"/>
          <p:cNvSpPr/>
          <p:nvPr/>
        </p:nvSpPr>
        <p:spPr>
          <a:xfrm>
            <a:off x="1140657" y="1550479"/>
            <a:ext cx="1203855"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立项依据</a:t>
            </a:r>
            <a:endParaRPr lang="zh-CN" altLang="en-US" dirty="0">
              <a:latin typeface="等线" panose="02010600030101010101" pitchFamily="2" charset="-122"/>
              <a:ea typeface="等线" panose="02010600030101010101" pitchFamily="2" charset="-122"/>
            </a:endParaRPr>
          </a:p>
        </p:txBody>
      </p:sp>
      <p:sp>
        <p:nvSpPr>
          <p:cNvPr id="10" name="矩形: 圆角 9"/>
          <p:cNvSpPr/>
          <p:nvPr/>
        </p:nvSpPr>
        <p:spPr>
          <a:xfrm>
            <a:off x="2460813" y="1550479"/>
            <a:ext cx="1203855"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研究内容</a:t>
            </a:r>
            <a:endParaRPr lang="zh-CN" altLang="en-US" dirty="0">
              <a:latin typeface="等线" panose="02010600030101010101" pitchFamily="2" charset="-122"/>
              <a:ea typeface="等线" panose="02010600030101010101" pitchFamily="2" charset="-122"/>
            </a:endParaRPr>
          </a:p>
        </p:txBody>
      </p:sp>
      <p:sp>
        <p:nvSpPr>
          <p:cNvPr id="11" name="矩形: 圆角 10"/>
          <p:cNvSpPr/>
          <p:nvPr/>
        </p:nvSpPr>
        <p:spPr>
          <a:xfrm>
            <a:off x="3780969" y="1550479"/>
            <a:ext cx="1203855"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研究目标</a:t>
            </a:r>
            <a:endParaRPr lang="zh-CN" altLang="en-US" dirty="0">
              <a:latin typeface="等线" panose="02010600030101010101" pitchFamily="2" charset="-122"/>
              <a:ea typeface="等线" panose="02010600030101010101" pitchFamily="2" charset="-122"/>
            </a:endParaRPr>
          </a:p>
        </p:txBody>
      </p:sp>
      <p:sp>
        <p:nvSpPr>
          <p:cNvPr id="12" name="矩形: 圆角 11"/>
          <p:cNvSpPr/>
          <p:nvPr/>
        </p:nvSpPr>
        <p:spPr>
          <a:xfrm>
            <a:off x="5101125" y="1550479"/>
            <a:ext cx="1574307"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拟解决的关键科学问题</a:t>
            </a:r>
            <a:endParaRPr lang="zh-CN" altLang="en-US" dirty="0">
              <a:latin typeface="等线" panose="02010600030101010101" pitchFamily="2" charset="-122"/>
              <a:ea typeface="等线" panose="02010600030101010101" pitchFamily="2" charset="-122"/>
            </a:endParaRPr>
          </a:p>
        </p:txBody>
      </p:sp>
      <p:sp>
        <p:nvSpPr>
          <p:cNvPr id="13" name="矩形: 圆角 12"/>
          <p:cNvSpPr/>
          <p:nvPr/>
        </p:nvSpPr>
        <p:spPr>
          <a:xfrm>
            <a:off x="8278611" y="1550479"/>
            <a:ext cx="1203855"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特色与创新之处</a:t>
            </a:r>
            <a:endParaRPr lang="zh-CN" altLang="en-US" dirty="0">
              <a:latin typeface="等线" panose="02010600030101010101" pitchFamily="2" charset="-122"/>
              <a:ea typeface="等线" panose="02010600030101010101" pitchFamily="2" charset="-122"/>
            </a:endParaRPr>
          </a:p>
        </p:txBody>
      </p:sp>
      <p:sp>
        <p:nvSpPr>
          <p:cNvPr id="14" name="矩形: 圆角 13"/>
          <p:cNvSpPr/>
          <p:nvPr/>
        </p:nvSpPr>
        <p:spPr>
          <a:xfrm>
            <a:off x="6791733" y="1550479"/>
            <a:ext cx="1370577"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拟采取的研究方案</a:t>
            </a:r>
            <a:endParaRPr lang="zh-CN" altLang="en-US" dirty="0">
              <a:latin typeface="等线" panose="02010600030101010101" pitchFamily="2" charset="-122"/>
              <a:ea typeface="等线" panose="02010600030101010101" pitchFamily="2" charset="-122"/>
            </a:endParaRPr>
          </a:p>
        </p:txBody>
      </p:sp>
      <p:sp>
        <p:nvSpPr>
          <p:cNvPr id="15" name="矩形: 圆角 14"/>
          <p:cNvSpPr/>
          <p:nvPr/>
        </p:nvSpPr>
        <p:spPr>
          <a:xfrm>
            <a:off x="9598767" y="1550479"/>
            <a:ext cx="1203855"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技术路线</a:t>
            </a:r>
            <a:endParaRPr lang="zh-CN" altLang="en-US" dirty="0">
              <a:latin typeface="等线" panose="02010600030101010101" pitchFamily="2" charset="-122"/>
              <a:ea typeface="等线" panose="02010600030101010101" pitchFamily="2" charset="-122"/>
            </a:endParaRPr>
          </a:p>
        </p:txBody>
      </p:sp>
      <p:sp>
        <p:nvSpPr>
          <p:cNvPr id="16" name="矩形: 圆角 15"/>
          <p:cNvSpPr/>
          <p:nvPr/>
        </p:nvSpPr>
        <p:spPr>
          <a:xfrm>
            <a:off x="10918926" y="1550479"/>
            <a:ext cx="1203855" cy="601200"/>
          </a:xfrm>
          <a:prstGeom prst="roundRect">
            <a:avLst/>
          </a:prstGeom>
          <a:ln w="28575">
            <a:solidFill>
              <a:srgbClr val="FF6876"/>
            </a:solidFill>
            <a:prstDash val="dashDot"/>
          </a:ln>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latin typeface="等线" panose="02010600030101010101" pitchFamily="2" charset="-122"/>
                <a:ea typeface="等线" panose="02010600030101010101" pitchFamily="2" charset="-122"/>
              </a:rPr>
              <a:t>参考文献</a:t>
            </a:r>
            <a:endParaRPr lang="zh-CN" altLang="en-US" dirty="0">
              <a:latin typeface="等线" panose="02010600030101010101" pitchFamily="2" charset="-122"/>
              <a:ea typeface="等线" panose="02010600030101010101" pitchFamily="2" charset="-122"/>
            </a:endParaRPr>
          </a:p>
        </p:txBody>
      </p:sp>
      <p:pic>
        <p:nvPicPr>
          <p:cNvPr id="18" name="图片 17"/>
          <p:cNvPicPr>
            <a:picLocks noChangeAspect="1"/>
          </p:cNvPicPr>
          <p:nvPr/>
        </p:nvPicPr>
        <p:blipFill>
          <a:blip r:embed="rId1"/>
          <a:stretch>
            <a:fillRect/>
          </a:stretch>
        </p:blipFill>
        <p:spPr>
          <a:xfrm>
            <a:off x="109954" y="2389713"/>
            <a:ext cx="4154037" cy="4246236"/>
          </a:xfrm>
          <a:prstGeom prst="rect">
            <a:avLst/>
          </a:prstGeom>
        </p:spPr>
      </p:pic>
      <p:pic>
        <p:nvPicPr>
          <p:cNvPr id="19" name="图片 18"/>
          <p:cNvPicPr>
            <a:picLocks noChangeAspect="1"/>
          </p:cNvPicPr>
          <p:nvPr/>
        </p:nvPicPr>
        <p:blipFill>
          <a:blip r:embed="rId2"/>
          <a:stretch>
            <a:fillRect/>
          </a:stretch>
        </p:blipFill>
        <p:spPr>
          <a:xfrm>
            <a:off x="1140657" y="2389714"/>
            <a:ext cx="4645950" cy="4246236"/>
          </a:xfrm>
          <a:prstGeom prst="rect">
            <a:avLst/>
          </a:prstGeom>
        </p:spPr>
      </p:pic>
      <p:pic>
        <p:nvPicPr>
          <p:cNvPr id="20" name="图片 19"/>
          <p:cNvPicPr>
            <a:picLocks noChangeAspect="1"/>
          </p:cNvPicPr>
          <p:nvPr/>
        </p:nvPicPr>
        <p:blipFill>
          <a:blip r:embed="rId3"/>
          <a:stretch>
            <a:fillRect/>
          </a:stretch>
        </p:blipFill>
        <p:spPr>
          <a:xfrm>
            <a:off x="2460813" y="2391645"/>
            <a:ext cx="3944582" cy="4111393"/>
          </a:xfrm>
          <a:prstGeom prst="rect">
            <a:avLst/>
          </a:prstGeom>
        </p:spPr>
      </p:pic>
      <p:pic>
        <p:nvPicPr>
          <p:cNvPr id="21" name="图片 20"/>
          <p:cNvPicPr>
            <a:picLocks noChangeAspect="1"/>
          </p:cNvPicPr>
          <p:nvPr/>
        </p:nvPicPr>
        <p:blipFill>
          <a:blip r:embed="rId4"/>
          <a:stretch>
            <a:fillRect/>
          </a:stretch>
        </p:blipFill>
        <p:spPr>
          <a:xfrm>
            <a:off x="6675432" y="2377444"/>
            <a:ext cx="4910271" cy="4139793"/>
          </a:xfrm>
          <a:prstGeom prst="rect">
            <a:avLst/>
          </a:prstGeom>
        </p:spPr>
      </p:pic>
      <p:pic>
        <p:nvPicPr>
          <p:cNvPr id="22" name="图片 21"/>
          <p:cNvPicPr>
            <a:picLocks noChangeAspect="1"/>
          </p:cNvPicPr>
          <p:nvPr/>
        </p:nvPicPr>
        <p:blipFill>
          <a:blip r:embed="rId5"/>
          <a:stretch>
            <a:fillRect/>
          </a:stretch>
        </p:blipFill>
        <p:spPr>
          <a:xfrm>
            <a:off x="6355492" y="2389713"/>
            <a:ext cx="4447130" cy="4113325"/>
          </a:xfrm>
          <a:prstGeom prst="rect">
            <a:avLst/>
          </a:prstGeom>
        </p:spPr>
      </p:pic>
      <p:pic>
        <p:nvPicPr>
          <p:cNvPr id="23" name="图片 22"/>
          <p:cNvPicPr>
            <a:picLocks noChangeAspect="1"/>
          </p:cNvPicPr>
          <p:nvPr/>
        </p:nvPicPr>
        <p:blipFill>
          <a:blip r:embed="rId6"/>
          <a:stretch>
            <a:fillRect/>
          </a:stretch>
        </p:blipFill>
        <p:spPr>
          <a:xfrm>
            <a:off x="7325259" y="2377444"/>
            <a:ext cx="4811856" cy="4272596"/>
          </a:xfrm>
          <a:prstGeom prst="rect">
            <a:avLst/>
          </a:prstGeom>
        </p:spPr>
      </p:pic>
      <p:sp>
        <p:nvSpPr>
          <p:cNvPr id="24" name="文本框 23"/>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25" name="矩形 24"/>
          <p:cNvSpPr/>
          <p:nvPr/>
        </p:nvSpPr>
        <p:spPr>
          <a:xfrm>
            <a:off x="781050" y="1046232"/>
            <a:ext cx="10648950" cy="403316"/>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4. AI</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撰写基金申请书</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：报告的主要内容</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pic>
        <p:nvPicPr>
          <p:cNvPr id="2" name="图片 1"/>
          <p:cNvPicPr>
            <a:picLocks noChangeAspect="1"/>
          </p:cNvPicPr>
          <p:nvPr/>
        </p:nvPicPr>
        <p:blipFill>
          <a:blip r:embed="rId7"/>
          <a:stretch>
            <a:fillRect/>
          </a:stretch>
        </p:blipFill>
        <p:spPr>
          <a:xfrm>
            <a:off x="5482727" y="1381125"/>
            <a:ext cx="5752025" cy="5356570"/>
          </a:xfrm>
          <a:prstGeom prst="rect">
            <a:avLst/>
          </a:prstGeom>
        </p:spPr>
      </p:pic>
      <p:sp>
        <p:nvSpPr>
          <p:cNvPr id="4" name="文本框 3"/>
          <p:cNvSpPr txBox="1"/>
          <p:nvPr/>
        </p:nvSpPr>
        <p:spPr>
          <a:xfrm>
            <a:off x="268667" y="5768199"/>
            <a:ext cx="4453221" cy="923330"/>
          </a:xfrm>
          <a:prstGeom prst="rect">
            <a:avLst/>
          </a:prstGeom>
          <a:solidFill>
            <a:srgbClr val="01ACBE"/>
          </a:solidFill>
        </p:spPr>
        <p:txBody>
          <a:bodyPr wrap="square">
            <a:spAutoFit/>
          </a:bodyPr>
          <a:lstStyle/>
          <a:p>
            <a:pPr indent="304800" algn="just">
              <a:spcBef>
                <a:spcPts val="600"/>
              </a:spcBef>
              <a:spcAft>
                <a:spcPts val="600"/>
              </a:spcAft>
            </a:pPr>
            <a:r>
              <a:rPr lang="zh-CN" altLang="zh-CN" sz="1800" kern="100" dirty="0">
                <a:solidFill>
                  <a:srgbClr val="FFFFFF"/>
                </a:solidFill>
                <a:effectLst/>
                <a:latin typeface="等线" panose="02010600030101010101" pitchFamily="2" charset="-122"/>
                <a:ea typeface="等线" panose="02010600030101010101" pitchFamily="2" charset="-122"/>
                <a:cs typeface="Times New Roman" panose="02020603050405020304" pitchFamily="18" charset="0"/>
              </a:rPr>
              <a:t>大大减轻课题申请者的写作工作量，帮助科研人员高效率、高质量完成基金项目申报的准备工作。</a:t>
            </a:r>
            <a:endParaRPr lang="zh-CN" altLang="zh-CN" sz="1400" kern="100" dirty="0">
              <a:solidFill>
                <a:srgbClr val="FFFFFF"/>
              </a:solidFill>
              <a:effectLst/>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ppt_x"/>
                                          </p:val>
                                        </p:tav>
                                        <p:tav tm="100000">
                                          <p:val>
                                            <p:strVal val="#ppt_x"/>
                                          </p:val>
                                        </p:tav>
                                      </p:tavLst>
                                    </p:anim>
                                    <p:anim calcmode="lin" valueType="num">
                                      <p:cBhvr additive="base">
                                        <p:cTn id="1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nodeType="clickEffect">
                                  <p:stCondLst>
                                    <p:cond delay="0"/>
                                  </p:stCondLst>
                                  <p:childTnLst>
                                    <p:anim calcmode="lin" valueType="num">
                                      <p:cBhvr additive="base">
                                        <p:cTn id="15" dur="500"/>
                                        <p:tgtEl>
                                          <p:spTgt spid="18"/>
                                        </p:tgtEl>
                                        <p:attrNameLst>
                                          <p:attrName>ppt_x</p:attrName>
                                        </p:attrNameLst>
                                      </p:cBhvr>
                                      <p:tavLst>
                                        <p:tav tm="0">
                                          <p:val>
                                            <p:strVal val="ppt_x"/>
                                          </p:val>
                                        </p:tav>
                                        <p:tav tm="100000">
                                          <p:val>
                                            <p:strVal val="ppt_x"/>
                                          </p:val>
                                        </p:tav>
                                      </p:tavLst>
                                    </p:anim>
                                    <p:anim calcmode="lin" valueType="num">
                                      <p:cBhvr additive="base">
                                        <p:cTn id="16" dur="500"/>
                                        <p:tgtEl>
                                          <p:spTgt spid="18"/>
                                        </p:tgtEl>
                                        <p:attrNameLst>
                                          <p:attrName>ppt_y</p:attrName>
                                        </p:attrNameLst>
                                      </p:cBhvr>
                                      <p:tavLst>
                                        <p:tav tm="0">
                                          <p:val>
                                            <p:strVal val="ppt_y"/>
                                          </p:val>
                                        </p:tav>
                                        <p:tav tm="100000">
                                          <p:val>
                                            <p:strVal val="1+ppt_h/2"/>
                                          </p:val>
                                        </p:tav>
                                      </p:tavLst>
                                    </p:anim>
                                    <p:set>
                                      <p:cBhvr>
                                        <p:cTn id="17" dur="1" fill="hold">
                                          <p:stCondLst>
                                            <p:cond delay="499"/>
                                          </p:stCondLst>
                                        </p:cTn>
                                        <p:tgtEl>
                                          <p:spTgt spid="18"/>
                                        </p:tgtEl>
                                        <p:attrNameLst>
                                          <p:attrName>style.visibility</p:attrName>
                                        </p:attrNameLst>
                                      </p:cBhvr>
                                      <p:to>
                                        <p:strVal val="hidden"/>
                                      </p:to>
                                    </p:se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par>
                                <p:cTn id="21" presetID="2" presetClass="entr" presetSubtype="4"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nodeType="clickEffect">
                                  <p:stCondLst>
                                    <p:cond delay="0"/>
                                  </p:stCondLst>
                                  <p:childTnLst>
                                    <p:anim calcmode="lin" valueType="num">
                                      <p:cBhvr additive="base">
                                        <p:cTn id="28" dur="500"/>
                                        <p:tgtEl>
                                          <p:spTgt spid="19"/>
                                        </p:tgtEl>
                                        <p:attrNameLst>
                                          <p:attrName>ppt_x</p:attrName>
                                        </p:attrNameLst>
                                      </p:cBhvr>
                                      <p:tavLst>
                                        <p:tav tm="0">
                                          <p:val>
                                            <p:strVal val="ppt_x"/>
                                          </p:val>
                                        </p:tav>
                                        <p:tav tm="100000">
                                          <p:val>
                                            <p:strVal val="ppt_x"/>
                                          </p:val>
                                        </p:tav>
                                      </p:tavLst>
                                    </p:anim>
                                    <p:anim calcmode="lin" valueType="num">
                                      <p:cBhvr additive="base">
                                        <p:cTn id="29" dur="500"/>
                                        <p:tgtEl>
                                          <p:spTgt spid="19"/>
                                        </p:tgtEl>
                                        <p:attrNameLst>
                                          <p:attrName>ppt_y</p:attrName>
                                        </p:attrNameLst>
                                      </p:cBhvr>
                                      <p:tavLst>
                                        <p:tav tm="0">
                                          <p:val>
                                            <p:strVal val="ppt_y"/>
                                          </p:val>
                                        </p:tav>
                                        <p:tav tm="100000">
                                          <p:val>
                                            <p:strVal val="1+ppt_h/2"/>
                                          </p:val>
                                        </p:tav>
                                      </p:tavLst>
                                    </p:anim>
                                    <p:set>
                                      <p:cBhvr>
                                        <p:cTn id="30" dur="1" fill="hold">
                                          <p:stCondLst>
                                            <p:cond delay="499"/>
                                          </p:stCondLst>
                                        </p:cTn>
                                        <p:tgtEl>
                                          <p:spTgt spid="19"/>
                                        </p:tgtEl>
                                        <p:attrNameLst>
                                          <p:attrName>style.visibility</p:attrName>
                                        </p:attrNameLst>
                                      </p:cBhvr>
                                      <p:to>
                                        <p:strVal val="hidden"/>
                                      </p:to>
                                    </p:set>
                                  </p:childTnLst>
                                </p:cTn>
                              </p:par>
                              <p:par>
                                <p:cTn id="31" presetID="16" presetClass="entr" presetSubtype="2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par>
                                <p:cTn id="40" presetID="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ppt_x"/>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xit" presetSubtype="4" fill="hold" nodeType="clickEffect">
                                  <p:stCondLst>
                                    <p:cond delay="0"/>
                                  </p:stCondLst>
                                  <p:childTnLst>
                                    <p:anim calcmode="lin" valueType="num">
                                      <p:cBhvr additive="base">
                                        <p:cTn id="47" dur="500"/>
                                        <p:tgtEl>
                                          <p:spTgt spid="20"/>
                                        </p:tgtEl>
                                        <p:attrNameLst>
                                          <p:attrName>ppt_x</p:attrName>
                                        </p:attrNameLst>
                                      </p:cBhvr>
                                      <p:tavLst>
                                        <p:tav tm="0">
                                          <p:val>
                                            <p:strVal val="ppt_x"/>
                                          </p:val>
                                        </p:tav>
                                        <p:tav tm="100000">
                                          <p:val>
                                            <p:strVal val="ppt_x"/>
                                          </p:val>
                                        </p:tav>
                                      </p:tavLst>
                                    </p:anim>
                                    <p:anim calcmode="lin" valueType="num">
                                      <p:cBhvr additive="base">
                                        <p:cTn id="48" dur="500"/>
                                        <p:tgtEl>
                                          <p:spTgt spid="20"/>
                                        </p:tgtEl>
                                        <p:attrNameLst>
                                          <p:attrName>ppt_y</p:attrName>
                                        </p:attrNameLst>
                                      </p:cBhvr>
                                      <p:tavLst>
                                        <p:tav tm="0">
                                          <p:val>
                                            <p:strVal val="ppt_y"/>
                                          </p:val>
                                        </p:tav>
                                        <p:tav tm="100000">
                                          <p:val>
                                            <p:strVal val="1+ppt_h/2"/>
                                          </p:val>
                                        </p:tav>
                                      </p:tavLst>
                                    </p:anim>
                                    <p:set>
                                      <p:cBhvr>
                                        <p:cTn id="49" dur="1" fill="hold">
                                          <p:stCondLst>
                                            <p:cond delay="499"/>
                                          </p:stCondLst>
                                        </p:cTn>
                                        <p:tgtEl>
                                          <p:spTgt spid="20"/>
                                        </p:tgtEl>
                                        <p:attrNameLst>
                                          <p:attrName>style.visibility</p:attrName>
                                        </p:attrNameLst>
                                      </p:cBhvr>
                                      <p:to>
                                        <p:strVal val="hidden"/>
                                      </p:to>
                                    </p:set>
                                  </p:childTnLst>
                                </p:cTn>
                              </p:par>
                              <p:par>
                                <p:cTn id="50" presetID="16" presetClass="entr" presetSubtype="21"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Vertical)">
                                      <p:cBhvr>
                                        <p:cTn id="52" dur="500"/>
                                        <p:tgtEl>
                                          <p:spTgt spid="14"/>
                                        </p:tgtEl>
                                      </p:cBhvr>
                                    </p:animEffect>
                                  </p:childTnLst>
                                </p:cTn>
                              </p:par>
                              <p:par>
                                <p:cTn id="53" presetID="2" presetClass="entr" presetSubtype="4"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xit" presetSubtype="4" fill="hold" nodeType="clickEffect">
                                  <p:stCondLst>
                                    <p:cond delay="0"/>
                                  </p:stCondLst>
                                  <p:childTnLst>
                                    <p:anim calcmode="lin" valueType="num">
                                      <p:cBhvr additive="base">
                                        <p:cTn id="60" dur="500"/>
                                        <p:tgtEl>
                                          <p:spTgt spid="21"/>
                                        </p:tgtEl>
                                        <p:attrNameLst>
                                          <p:attrName>ppt_x</p:attrName>
                                        </p:attrNameLst>
                                      </p:cBhvr>
                                      <p:tavLst>
                                        <p:tav tm="0">
                                          <p:val>
                                            <p:strVal val="ppt_x"/>
                                          </p:val>
                                        </p:tav>
                                        <p:tav tm="100000">
                                          <p:val>
                                            <p:strVal val="ppt_x"/>
                                          </p:val>
                                        </p:tav>
                                      </p:tavLst>
                                    </p:anim>
                                    <p:anim calcmode="lin" valueType="num">
                                      <p:cBhvr additive="base">
                                        <p:cTn id="61" dur="500"/>
                                        <p:tgtEl>
                                          <p:spTgt spid="21"/>
                                        </p:tgtEl>
                                        <p:attrNameLst>
                                          <p:attrName>ppt_y</p:attrName>
                                        </p:attrNameLst>
                                      </p:cBhvr>
                                      <p:tavLst>
                                        <p:tav tm="0">
                                          <p:val>
                                            <p:strVal val="ppt_y"/>
                                          </p:val>
                                        </p:tav>
                                        <p:tav tm="100000">
                                          <p:val>
                                            <p:strVal val="1+ppt_h/2"/>
                                          </p:val>
                                        </p:tav>
                                      </p:tavLst>
                                    </p:anim>
                                    <p:set>
                                      <p:cBhvr>
                                        <p:cTn id="62" dur="1" fill="hold">
                                          <p:stCondLst>
                                            <p:cond delay="499"/>
                                          </p:stCondLst>
                                        </p:cTn>
                                        <p:tgtEl>
                                          <p:spTgt spid="21"/>
                                        </p:tgtEl>
                                        <p:attrNameLst>
                                          <p:attrName>style.visibility</p:attrName>
                                        </p:attrNameLst>
                                      </p:cBhvr>
                                      <p:to>
                                        <p:strVal val="hidden"/>
                                      </p:to>
                                    </p:set>
                                  </p:childTnLst>
                                </p:cTn>
                              </p:par>
                              <p:par>
                                <p:cTn id="63" presetID="16" presetClass="entr" presetSubtype="21"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arn(inVertical)">
                                      <p:cBhvr>
                                        <p:cTn id="65" dur="500"/>
                                        <p:tgtEl>
                                          <p:spTgt spid="13"/>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barn(inVertical)">
                                      <p:cBhvr>
                                        <p:cTn id="68" dur="500"/>
                                        <p:tgtEl>
                                          <p:spTgt spid="15"/>
                                        </p:tgtEl>
                                      </p:cBhvr>
                                    </p:animEffect>
                                  </p:childTnLst>
                                </p:cTn>
                              </p:par>
                              <p:par>
                                <p:cTn id="69" presetID="2" presetClass="entr" presetSubtype="4" fill="hold"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ppt_x"/>
                                          </p:val>
                                        </p:tav>
                                        <p:tav tm="100000">
                                          <p:val>
                                            <p:strVal val="#ppt_x"/>
                                          </p:val>
                                        </p:tav>
                                      </p:tavLst>
                                    </p:anim>
                                    <p:anim calcmode="lin" valueType="num">
                                      <p:cBhvr additive="base">
                                        <p:cTn id="7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xit" presetSubtype="4" fill="hold" nodeType="clickEffect">
                                  <p:stCondLst>
                                    <p:cond delay="0"/>
                                  </p:stCondLst>
                                  <p:childTnLst>
                                    <p:anim calcmode="lin" valueType="num">
                                      <p:cBhvr additive="base">
                                        <p:cTn id="76" dur="500"/>
                                        <p:tgtEl>
                                          <p:spTgt spid="22"/>
                                        </p:tgtEl>
                                        <p:attrNameLst>
                                          <p:attrName>ppt_x</p:attrName>
                                        </p:attrNameLst>
                                      </p:cBhvr>
                                      <p:tavLst>
                                        <p:tav tm="0">
                                          <p:val>
                                            <p:strVal val="ppt_x"/>
                                          </p:val>
                                        </p:tav>
                                        <p:tav tm="100000">
                                          <p:val>
                                            <p:strVal val="ppt_x"/>
                                          </p:val>
                                        </p:tav>
                                      </p:tavLst>
                                    </p:anim>
                                    <p:anim calcmode="lin" valueType="num">
                                      <p:cBhvr additive="base">
                                        <p:cTn id="77" dur="500"/>
                                        <p:tgtEl>
                                          <p:spTgt spid="22"/>
                                        </p:tgtEl>
                                        <p:attrNameLst>
                                          <p:attrName>ppt_y</p:attrName>
                                        </p:attrNameLst>
                                      </p:cBhvr>
                                      <p:tavLst>
                                        <p:tav tm="0">
                                          <p:val>
                                            <p:strVal val="ppt_y"/>
                                          </p:val>
                                        </p:tav>
                                        <p:tav tm="100000">
                                          <p:val>
                                            <p:strVal val="1+ppt_h/2"/>
                                          </p:val>
                                        </p:tav>
                                      </p:tavLst>
                                    </p:anim>
                                    <p:set>
                                      <p:cBhvr>
                                        <p:cTn id="78" dur="1" fill="hold">
                                          <p:stCondLst>
                                            <p:cond delay="499"/>
                                          </p:stCondLst>
                                        </p:cTn>
                                        <p:tgtEl>
                                          <p:spTgt spid="22"/>
                                        </p:tgtEl>
                                        <p:attrNameLst>
                                          <p:attrName>style.visibility</p:attrName>
                                        </p:attrNameLst>
                                      </p:cBhvr>
                                      <p:to>
                                        <p:strVal val="hidden"/>
                                      </p:to>
                                    </p:set>
                                  </p:childTnLst>
                                </p:cTn>
                              </p:par>
                              <p:par>
                                <p:cTn id="79" presetID="16" presetClass="entr" presetSubtype="21"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barn(inVertical)">
                                      <p:cBhvr>
                                        <p:cTn id="81" dur="500"/>
                                        <p:tgtEl>
                                          <p:spTgt spid="16"/>
                                        </p:tgtEl>
                                      </p:cBhvr>
                                    </p:animEffect>
                                  </p:childTnLst>
                                </p:cTn>
                              </p:par>
                              <p:par>
                                <p:cTn id="82" presetID="2" presetClass="entr" presetSubtype="4" fill="hold" nodeType="with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fill="hold"/>
                                        <p:tgtEl>
                                          <p:spTgt spid="23"/>
                                        </p:tgtEl>
                                        <p:attrNameLst>
                                          <p:attrName>ppt_x</p:attrName>
                                        </p:attrNameLst>
                                      </p:cBhvr>
                                      <p:tavLst>
                                        <p:tav tm="0">
                                          <p:val>
                                            <p:strVal val="#ppt_x"/>
                                          </p:val>
                                        </p:tav>
                                        <p:tav tm="100000">
                                          <p:val>
                                            <p:strVal val="#ppt_x"/>
                                          </p:val>
                                        </p:tav>
                                      </p:tavLst>
                                    </p:anim>
                                    <p:anim calcmode="lin" valueType="num">
                                      <p:cBhvr additive="base">
                                        <p:cTn id="8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xit" presetSubtype="4" fill="hold" nodeType="clickEffect">
                                  <p:stCondLst>
                                    <p:cond delay="0"/>
                                  </p:stCondLst>
                                  <p:childTnLst>
                                    <p:anim calcmode="lin" valueType="num">
                                      <p:cBhvr additive="base">
                                        <p:cTn id="89" dur="500"/>
                                        <p:tgtEl>
                                          <p:spTgt spid="23"/>
                                        </p:tgtEl>
                                        <p:attrNameLst>
                                          <p:attrName>ppt_x</p:attrName>
                                        </p:attrNameLst>
                                      </p:cBhvr>
                                      <p:tavLst>
                                        <p:tav tm="0">
                                          <p:val>
                                            <p:strVal val="ppt_x"/>
                                          </p:val>
                                        </p:tav>
                                        <p:tav tm="100000">
                                          <p:val>
                                            <p:strVal val="ppt_x"/>
                                          </p:val>
                                        </p:tav>
                                      </p:tavLst>
                                    </p:anim>
                                    <p:anim calcmode="lin" valueType="num">
                                      <p:cBhvr additive="base">
                                        <p:cTn id="90" dur="500"/>
                                        <p:tgtEl>
                                          <p:spTgt spid="23"/>
                                        </p:tgtEl>
                                        <p:attrNameLst>
                                          <p:attrName>ppt_y</p:attrName>
                                        </p:attrNameLst>
                                      </p:cBhvr>
                                      <p:tavLst>
                                        <p:tav tm="0">
                                          <p:val>
                                            <p:strVal val="ppt_y"/>
                                          </p:val>
                                        </p:tav>
                                        <p:tav tm="100000">
                                          <p:val>
                                            <p:strVal val="1+ppt_h/2"/>
                                          </p:val>
                                        </p:tav>
                                      </p:tavLst>
                                    </p:anim>
                                    <p:set>
                                      <p:cBhvr>
                                        <p:cTn id="91" dur="1" fill="hold">
                                          <p:stCondLst>
                                            <p:cond delay="499"/>
                                          </p:stCondLst>
                                        </p:cTn>
                                        <p:tgtEl>
                                          <p:spTgt spid="23"/>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42" presetClass="path" presetSubtype="0" accel="50000" decel="50000" fill="hold" grpId="1" nodeType="clickEffect">
                                  <p:stCondLst>
                                    <p:cond delay="0"/>
                                  </p:stCondLst>
                                  <p:childTnLst>
                                    <p:animMotion origin="layout" path="M 1.25E-6 2.59259E-6 L -0.08607 0.10903 " pathEditMode="relative" rAng="0" ptsTypes="AA">
                                      <p:cBhvr>
                                        <p:cTn id="95" dur="1250" fill="hold"/>
                                        <p:tgtEl>
                                          <p:spTgt spid="9"/>
                                        </p:tgtEl>
                                        <p:attrNameLst>
                                          <p:attrName>ppt_x</p:attrName>
                                          <p:attrName>ppt_y</p:attrName>
                                        </p:attrNameLst>
                                      </p:cBhvr>
                                      <p:rCtr x="-4310" y="5440"/>
                                    </p:animMotion>
                                  </p:childTnLst>
                                </p:cTn>
                              </p:par>
                              <p:par>
                                <p:cTn id="96" presetID="42" presetClass="path" presetSubtype="0" accel="50000" decel="50000" fill="hold" grpId="1" nodeType="withEffect">
                                  <p:stCondLst>
                                    <p:cond delay="0"/>
                                  </p:stCondLst>
                                  <p:childTnLst>
                                    <p:animMotion origin="layout" path="M -1.875E-6 2.59259E-6 L -0.19271 0.23009 " pathEditMode="relative" rAng="0" ptsTypes="AA">
                                      <p:cBhvr>
                                        <p:cTn id="97" dur="1250" fill="hold"/>
                                        <p:tgtEl>
                                          <p:spTgt spid="10"/>
                                        </p:tgtEl>
                                        <p:attrNameLst>
                                          <p:attrName>ppt_x</p:attrName>
                                          <p:attrName>ppt_y</p:attrName>
                                        </p:attrNameLst>
                                      </p:cBhvr>
                                      <p:rCtr x="-9635" y="11505"/>
                                    </p:animMotion>
                                  </p:childTnLst>
                                </p:cTn>
                              </p:par>
                              <p:par>
                                <p:cTn id="98" presetID="42" presetClass="path" presetSubtype="0" accel="50000" decel="50000" fill="hold" grpId="1" nodeType="withEffect">
                                  <p:stCondLst>
                                    <p:cond delay="0"/>
                                  </p:stCondLst>
                                  <p:childTnLst>
                                    <p:animMotion origin="layout" path="M 0.00468 -0.0301 L -0.30144 0.35602 " pathEditMode="relative" rAng="0" ptsTypes="AA">
                                      <p:cBhvr>
                                        <p:cTn id="99" dur="1250" fill="hold"/>
                                        <p:tgtEl>
                                          <p:spTgt spid="11"/>
                                        </p:tgtEl>
                                        <p:attrNameLst>
                                          <p:attrName>ppt_x</p:attrName>
                                          <p:attrName>ppt_y</p:attrName>
                                        </p:attrNameLst>
                                      </p:cBhvr>
                                      <p:rCtr x="-15313" y="19306"/>
                                    </p:animMotion>
                                  </p:childTnLst>
                                </p:cTn>
                              </p:par>
                              <p:par>
                                <p:cTn id="100" presetID="42" presetClass="path" presetSubtype="0" accel="50000" decel="50000" fill="hold" grpId="1" nodeType="withEffect">
                                  <p:stCondLst>
                                    <p:cond delay="0"/>
                                  </p:stCondLst>
                                  <p:childTnLst>
                                    <p:animMotion origin="layout" path="M -2.70833E-6 2.59259E-6 L -0.41028 0.47824 " pathEditMode="relative" rAng="0" ptsTypes="AA">
                                      <p:cBhvr>
                                        <p:cTn id="101" dur="1250" fill="hold"/>
                                        <p:tgtEl>
                                          <p:spTgt spid="12"/>
                                        </p:tgtEl>
                                        <p:attrNameLst>
                                          <p:attrName>ppt_x</p:attrName>
                                          <p:attrName>ppt_y</p:attrName>
                                        </p:attrNameLst>
                                      </p:cBhvr>
                                      <p:rCtr x="-20521" y="23912"/>
                                    </p:animMotion>
                                  </p:childTnLst>
                                </p:cTn>
                              </p:par>
                              <p:par>
                                <p:cTn id="102" presetID="42" presetClass="path" presetSubtype="0" accel="50000" decel="50000" fill="hold" grpId="1" nodeType="withEffect">
                                  <p:stCondLst>
                                    <p:cond delay="0"/>
                                  </p:stCondLst>
                                  <p:childTnLst>
                                    <p:animMotion origin="layout" path="M -1.25E-6 2.59259E-6 L -0.35768 0.10903 " pathEditMode="relative" rAng="0" ptsTypes="AA">
                                      <p:cBhvr>
                                        <p:cTn id="103" dur="1250" fill="hold"/>
                                        <p:tgtEl>
                                          <p:spTgt spid="14"/>
                                        </p:tgtEl>
                                        <p:attrNameLst>
                                          <p:attrName>ppt_x</p:attrName>
                                          <p:attrName>ppt_y</p:attrName>
                                        </p:attrNameLst>
                                      </p:cBhvr>
                                      <p:rCtr x="-17891" y="5440"/>
                                    </p:animMotion>
                                  </p:childTnLst>
                                </p:cTn>
                              </p:par>
                              <p:par>
                                <p:cTn id="104" presetID="42" presetClass="path" presetSubtype="0" accel="50000" decel="50000" fill="hold" grpId="1" nodeType="withEffect">
                                  <p:stCondLst>
                                    <p:cond delay="0"/>
                                  </p:stCondLst>
                                  <p:childTnLst>
                                    <p:animMotion origin="layout" path="M 4.58333E-6 2.59259E-6 L -0.47279 0.24236 " pathEditMode="relative" rAng="0" ptsTypes="AA">
                                      <p:cBhvr>
                                        <p:cTn id="105" dur="1250" fill="hold"/>
                                        <p:tgtEl>
                                          <p:spTgt spid="13"/>
                                        </p:tgtEl>
                                        <p:attrNameLst>
                                          <p:attrName>ppt_x</p:attrName>
                                          <p:attrName>ppt_y</p:attrName>
                                        </p:attrNameLst>
                                      </p:cBhvr>
                                      <p:rCtr x="-23646" y="12106"/>
                                    </p:animMotion>
                                  </p:childTnLst>
                                </p:cTn>
                              </p:par>
                              <p:par>
                                <p:cTn id="106" presetID="42" presetClass="path" presetSubtype="0" accel="50000" decel="50000" fill="hold" grpId="1" nodeType="withEffect">
                                  <p:stCondLst>
                                    <p:cond delay="0"/>
                                  </p:stCondLst>
                                  <p:childTnLst>
                                    <p:animMotion origin="layout" path="M 1.45833E-6 2.59259E-6 L -0.58099 0.36296 " pathEditMode="relative" rAng="0" ptsTypes="AA">
                                      <p:cBhvr>
                                        <p:cTn id="107" dur="1250" fill="hold"/>
                                        <p:tgtEl>
                                          <p:spTgt spid="15"/>
                                        </p:tgtEl>
                                        <p:attrNameLst>
                                          <p:attrName>ppt_x</p:attrName>
                                          <p:attrName>ppt_y</p:attrName>
                                        </p:attrNameLst>
                                      </p:cBhvr>
                                      <p:rCtr x="-29049" y="18148"/>
                                    </p:animMotion>
                                  </p:childTnLst>
                                </p:cTn>
                              </p:par>
                              <p:par>
                                <p:cTn id="108" presetID="42" presetClass="path" presetSubtype="0" accel="50000" decel="50000" fill="hold" grpId="1" nodeType="withEffect">
                                  <p:stCondLst>
                                    <p:cond delay="0"/>
                                  </p:stCondLst>
                                  <p:childTnLst>
                                    <p:animMotion origin="layout" path="M -1.875E-6 2.59259E-6 L -0.69075 0.46967 " pathEditMode="relative" rAng="0" ptsTypes="AA">
                                      <p:cBhvr>
                                        <p:cTn id="109" dur="1250" fill="hold"/>
                                        <p:tgtEl>
                                          <p:spTgt spid="16"/>
                                        </p:tgtEl>
                                        <p:attrNameLst>
                                          <p:attrName>ppt_x</p:attrName>
                                          <p:attrName>ppt_y</p:attrName>
                                        </p:attrNameLst>
                                      </p:cBhvr>
                                      <p:rCtr x="-34544" y="23472"/>
                                    </p:animMotion>
                                  </p:childTnLst>
                                </p:cTn>
                              </p:par>
                              <p:par>
                                <p:cTn id="110" presetID="42" presetClass="entr" presetSubtype="0" fill="hold" nodeType="withEffect">
                                  <p:stCondLst>
                                    <p:cond delay="0"/>
                                  </p:stCondLst>
                                  <p:childTnLst>
                                    <p:set>
                                      <p:cBhvr>
                                        <p:cTn id="111" dur="1" fill="hold">
                                          <p:stCondLst>
                                            <p:cond delay="0"/>
                                          </p:stCondLst>
                                        </p:cTn>
                                        <p:tgtEl>
                                          <p:spTgt spid="2"/>
                                        </p:tgtEl>
                                        <p:attrNameLst>
                                          <p:attrName>style.visibility</p:attrName>
                                        </p:attrNameLst>
                                      </p:cBhvr>
                                      <p:to>
                                        <p:strVal val="visible"/>
                                      </p:to>
                                    </p:set>
                                    <p:animEffect transition="in" filter="fade">
                                      <p:cBhvr>
                                        <p:cTn id="112" dur="1000"/>
                                        <p:tgtEl>
                                          <p:spTgt spid="2"/>
                                        </p:tgtEl>
                                      </p:cBhvr>
                                    </p:animEffect>
                                    <p:anim calcmode="lin" valueType="num">
                                      <p:cBhvr>
                                        <p:cTn id="113" dur="1000" fill="hold"/>
                                        <p:tgtEl>
                                          <p:spTgt spid="2"/>
                                        </p:tgtEl>
                                        <p:attrNameLst>
                                          <p:attrName>ppt_x</p:attrName>
                                        </p:attrNameLst>
                                      </p:cBhvr>
                                      <p:tavLst>
                                        <p:tav tm="0">
                                          <p:val>
                                            <p:strVal val="#ppt_x"/>
                                          </p:val>
                                        </p:tav>
                                        <p:tav tm="100000">
                                          <p:val>
                                            <p:strVal val="#ppt_x"/>
                                          </p:val>
                                        </p:tav>
                                      </p:tavLst>
                                    </p:anim>
                                    <p:anim calcmode="lin" valueType="num">
                                      <p:cBhvr>
                                        <p:cTn id="114" dur="1000" fill="hold"/>
                                        <p:tgtEl>
                                          <p:spTgt spid="2"/>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
                                        </p:tgtEl>
                                        <p:attrNameLst>
                                          <p:attrName>style.visibility</p:attrName>
                                        </p:attrNameLst>
                                      </p:cBhvr>
                                      <p:to>
                                        <p:strVal val="visible"/>
                                      </p:to>
                                    </p:set>
                                    <p:animEffect transition="in" filter="fade">
                                      <p:cBhvr>
                                        <p:cTn id="117" dur="1000"/>
                                        <p:tgtEl>
                                          <p:spTgt spid="4"/>
                                        </p:tgtEl>
                                      </p:cBhvr>
                                    </p:animEffect>
                                    <p:anim calcmode="lin" valueType="num">
                                      <p:cBhvr>
                                        <p:cTn id="118" dur="1000" fill="hold"/>
                                        <p:tgtEl>
                                          <p:spTgt spid="4"/>
                                        </p:tgtEl>
                                        <p:attrNameLst>
                                          <p:attrName>ppt_x</p:attrName>
                                        </p:attrNameLst>
                                      </p:cBhvr>
                                      <p:tavLst>
                                        <p:tav tm="0">
                                          <p:val>
                                            <p:strVal val="#ppt_x"/>
                                          </p:val>
                                        </p:tav>
                                        <p:tav tm="100000">
                                          <p:val>
                                            <p:strVal val="#ppt_x"/>
                                          </p:val>
                                        </p:tav>
                                      </p:tavLst>
                                    </p:anim>
                                    <p:anim calcmode="lin" valueType="num">
                                      <p:cBhvr>
                                        <p:cTn id="1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1383501" y="1340751"/>
            <a:ext cx="9884267" cy="4918680"/>
          </a:xfrm>
          <a:prstGeom prst="rect">
            <a:avLst/>
          </a:prstGeom>
        </p:spPr>
      </p:pic>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rPr>
              <a:t>选题与综述 </a:t>
            </a:r>
            <a:endParaRPr lang="zh-CN" altLang="en-US" sz="3200" b="1" dirty="0">
              <a:solidFill>
                <a:schemeClr val="tx1">
                  <a:lumMod val="75000"/>
                  <a:lumOff val="25000"/>
                </a:schemeClr>
              </a:solidFill>
              <a:latin typeface="等线" panose="02010600030101010101" pitchFamily="2" charset="-122"/>
              <a:ea typeface="等线" panose="02010600030101010101" pitchFamily="2" charset="-122"/>
              <a:sym typeface="Arial" panose="020B0604020202020204"/>
            </a:endParaRPr>
          </a:p>
        </p:txBody>
      </p:sp>
      <p:sp>
        <p:nvSpPr>
          <p:cNvPr id="13" name="圆角矩形 21"/>
          <p:cNvSpPr/>
          <p:nvPr/>
        </p:nvSpPr>
        <p:spPr>
          <a:xfrm>
            <a:off x="9825677" y="3204638"/>
            <a:ext cx="1262626" cy="44872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3" name="弧形 2"/>
          <p:cNvSpPr/>
          <p:nvPr/>
        </p:nvSpPr>
        <p:spPr>
          <a:xfrm rot="8590961" flipH="1" flipV="1">
            <a:off x="8096041" y="3548394"/>
            <a:ext cx="2155196" cy="1403979"/>
          </a:xfrm>
          <a:prstGeom prst="arc">
            <a:avLst>
              <a:gd name="adj1" fmla="val 16291108"/>
              <a:gd name="adj2" fmla="val 20347915"/>
            </a:avLst>
          </a:prstGeom>
          <a:ln w="38100">
            <a:solidFill>
              <a:srgbClr val="FF6372"/>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dirty="0"/>
          </a:p>
        </p:txBody>
      </p:sp>
      <p:sp>
        <p:nvSpPr>
          <p:cNvPr id="4" name="圆角矩形 21"/>
          <p:cNvSpPr/>
          <p:nvPr/>
        </p:nvSpPr>
        <p:spPr>
          <a:xfrm>
            <a:off x="7557704" y="3653362"/>
            <a:ext cx="2380807" cy="2415491"/>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lnSpc>
                <a:spcPct val="150000"/>
              </a:lnSpc>
            </a:pPr>
            <a:r>
              <a:rPr lang="zh-CN" altLang="en-US" b="1" dirty="0">
                <a:solidFill>
                  <a:srgbClr val="333333"/>
                </a:solidFill>
                <a:latin typeface="等线" panose="02010600030101010101" pitchFamily="2" charset="-122"/>
                <a:ea typeface="等线" panose="02010600030101010101" pitchFamily="2" charset="-122"/>
              </a:rPr>
              <a:t>在更大范围内检索文献，从全库文献的角度进行文献调研和分析，筛选有用的文献</a:t>
            </a:r>
            <a:endParaRPr lang="zh-CN" altLang="en-US" b="1" dirty="0">
              <a:solidFill>
                <a:srgbClr val="333333"/>
              </a:solidFill>
              <a:latin typeface="等线" panose="02010600030101010101" pitchFamily="2" charset="-122"/>
              <a:ea typeface="等线" panose="02010600030101010101" pitchFamily="2" charset="-122"/>
            </a:endParaRPr>
          </a:p>
        </p:txBody>
      </p:sp>
      <p:sp>
        <p:nvSpPr>
          <p:cNvPr id="5" name="右大括号 4"/>
          <p:cNvSpPr/>
          <p:nvPr/>
        </p:nvSpPr>
        <p:spPr>
          <a:xfrm>
            <a:off x="3151926" y="4098948"/>
            <a:ext cx="291968" cy="1915010"/>
          </a:xfrm>
          <a:prstGeom prst="rightBrace">
            <a:avLst/>
          </a:prstGeom>
          <a:ln w="28575">
            <a:solidFill>
              <a:srgbClr val="FF6372"/>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zh-CN" altLang="en-US"/>
          </a:p>
        </p:txBody>
      </p:sp>
      <p:sp>
        <p:nvSpPr>
          <p:cNvPr id="7" name="圆角矩形 21"/>
          <p:cNvSpPr/>
          <p:nvPr/>
        </p:nvSpPr>
        <p:spPr>
          <a:xfrm>
            <a:off x="3466130" y="4546213"/>
            <a:ext cx="1885516" cy="971036"/>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n w="0"/>
                <a:solidFill>
                  <a:schemeClr val="tx1"/>
                </a:solidFill>
                <a:latin typeface="黑体" panose="02010609060101010101" charset="-122"/>
                <a:ea typeface="黑体" panose="02010609060101010101" charset="-122"/>
              </a:rPr>
              <a:t>20</a:t>
            </a:r>
            <a:r>
              <a:rPr lang="zh-CN" altLang="en-US" dirty="0">
                <a:ln w="0"/>
                <a:solidFill>
                  <a:schemeClr val="tx1"/>
                </a:solidFill>
                <a:latin typeface="黑体" panose="02010609060101010101" charset="-122"/>
                <a:ea typeface="黑体" panose="02010609060101010101" charset="-122"/>
              </a:rPr>
              <a:t>篇发表在中科院</a:t>
            </a:r>
            <a:r>
              <a:rPr lang="en-US" altLang="zh-CN" dirty="0">
                <a:ln w="0"/>
                <a:solidFill>
                  <a:schemeClr val="tx1"/>
                </a:solidFill>
                <a:latin typeface="黑体" panose="02010609060101010101" charset="-122"/>
                <a:ea typeface="黑体" panose="02010609060101010101" charset="-122"/>
              </a:rPr>
              <a:t>1</a:t>
            </a:r>
            <a:r>
              <a:rPr lang="zh-CN" altLang="en-US" dirty="0">
                <a:ln w="0"/>
                <a:solidFill>
                  <a:schemeClr val="tx1"/>
                </a:solidFill>
                <a:latin typeface="黑体" panose="02010609060101010101" charset="-122"/>
                <a:ea typeface="黑体" panose="02010609060101010101" charset="-122"/>
              </a:rPr>
              <a:t>、</a:t>
            </a:r>
            <a:r>
              <a:rPr lang="en-US" altLang="zh-CN" dirty="0">
                <a:ln w="0"/>
                <a:solidFill>
                  <a:schemeClr val="tx1"/>
                </a:solidFill>
                <a:latin typeface="黑体" panose="02010609060101010101" charset="-122"/>
                <a:ea typeface="黑体" panose="02010609060101010101" charset="-122"/>
              </a:rPr>
              <a:t>2</a:t>
            </a:r>
            <a:r>
              <a:rPr lang="zh-CN" altLang="en-US" dirty="0">
                <a:ln w="0"/>
                <a:solidFill>
                  <a:schemeClr val="tx1"/>
                </a:solidFill>
                <a:latin typeface="黑体" panose="02010609060101010101" charset="-122"/>
                <a:ea typeface="黑体" panose="02010609060101010101" charset="-122"/>
              </a:rPr>
              <a:t>区期刊上的前沿论文</a:t>
            </a:r>
            <a:endParaRPr lang="zh-CN" altLang="en-US" dirty="0">
              <a:ln w="0"/>
              <a:solidFill>
                <a:schemeClr val="tx1"/>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4" fill="hold" grpId="1"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 grpId="0" bldLvl="0" animBg="1"/>
      <p:bldP spid="4" grpId="1" animBg="1"/>
      <p:bldP spid="5" grpId="0" animBg="1"/>
      <p:bldP spid="7"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2D7DB"/>
        </a:solidFill>
        <a:effectLst/>
      </p:bgPr>
    </p:bg>
    <p:spTree>
      <p:nvGrpSpPr>
        <p:cNvPr id="1" name=""/>
        <p:cNvGrpSpPr/>
        <p:nvPr/>
      </p:nvGrpSpPr>
      <p:grpSpPr>
        <a:xfrm>
          <a:off x="0" y="0"/>
          <a:ext cx="0" cy="0"/>
          <a:chOff x="0" y="0"/>
          <a:chExt cx="0" cy="0"/>
        </a:xfrm>
      </p:grpSpPr>
      <p:sp>
        <p:nvSpPr>
          <p:cNvPr id="8" name="矩形: 圆角 7"/>
          <p:cNvSpPr/>
          <p:nvPr/>
        </p:nvSpPr>
        <p:spPr>
          <a:xfrm>
            <a:off x="3766457" y="899886"/>
            <a:ext cx="4659086" cy="4659086"/>
          </a:xfrm>
          <a:prstGeom prst="roundRect">
            <a:avLst>
              <a:gd name="adj" fmla="val 54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Arial" panose="020B0604020202020204"/>
            </a:endParaRPr>
          </a:p>
        </p:txBody>
      </p:sp>
      <p:grpSp>
        <p:nvGrpSpPr>
          <p:cNvPr id="7" name="组合 6"/>
          <p:cNvGrpSpPr/>
          <p:nvPr/>
        </p:nvGrpSpPr>
        <p:grpSpPr>
          <a:xfrm>
            <a:off x="3914775" y="1663700"/>
            <a:ext cx="4333875" cy="2641600"/>
            <a:chOff x="6165" y="2620"/>
            <a:chExt cx="6825" cy="4160"/>
          </a:xfrm>
        </p:grpSpPr>
        <p:sp>
          <p:nvSpPr>
            <p:cNvPr id="4" name="文本框 3"/>
            <p:cNvSpPr txBox="1"/>
            <p:nvPr/>
          </p:nvSpPr>
          <p:spPr>
            <a:xfrm>
              <a:off x="8162" y="2620"/>
              <a:ext cx="2876" cy="2932"/>
            </a:xfrm>
            <a:prstGeom prst="rect">
              <a:avLst/>
            </a:prstGeom>
            <a:noFill/>
          </p:spPr>
          <p:txBody>
            <a:bodyPr wrap="non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03</a:t>
              </a:r>
              <a:endParaRPr kumimoji="0" lang="zh-CN" altLang="en-US"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cxnSp>
          <p:nvCxnSpPr>
            <p:cNvPr id="5" name="直接连接符 4"/>
            <p:cNvCxnSpPr/>
            <p:nvPr/>
          </p:nvCxnSpPr>
          <p:spPr>
            <a:xfrm>
              <a:off x="8335" y="5552"/>
              <a:ext cx="2529" cy="0"/>
            </a:xfrm>
            <a:prstGeom prst="line">
              <a:avLst/>
            </a:prstGeom>
            <a:ln w="19050">
              <a:solidFill>
                <a:srgbClr val="19A3B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165" y="5859"/>
              <a:ext cx="6825" cy="9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全库文献检索与分析</a:t>
              </a:r>
              <a:endPar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grpSp>
      <p:sp>
        <p:nvSpPr>
          <p:cNvPr id="2" name="文本框 1"/>
          <p:cNvSpPr txBox="1"/>
          <p:nvPr/>
        </p:nvSpPr>
        <p:spPr>
          <a:xfrm>
            <a:off x="4248150" y="4304030"/>
            <a:ext cx="3695700" cy="424090"/>
          </a:xfrm>
          <a:prstGeom prst="rect">
            <a:avLst/>
          </a:prstGeom>
          <a:noFill/>
        </p:spPr>
        <p:txBody>
          <a:bodyPr wrap="square">
            <a:spAutoFit/>
          </a:bodyPr>
          <a:lstStyle/>
          <a:p>
            <a:pPr algn="ctr">
              <a:lnSpc>
                <a:spcPct val="130000"/>
              </a:lnSpc>
            </a:pPr>
            <a:r>
              <a:rPr lang="zh-CN" altLang="en-US" dirty="0">
                <a:solidFill>
                  <a:schemeClr val="tx1">
                    <a:lumMod val="50000"/>
                    <a:lumOff val="50000"/>
                  </a:schemeClr>
                </a:solidFill>
                <a:latin typeface="等线" panose="02010600030101010101" pitchFamily="2" charset="-122"/>
                <a:ea typeface="等线" panose="02010600030101010101" pitchFamily="2" charset="-122"/>
                <a:cs typeface="+mn-ea"/>
                <a:sym typeface="+mn-lt"/>
              </a:rPr>
              <a:t>分面聚类项添加“</a:t>
            </a:r>
            <a:r>
              <a:rPr lang="en-US" altLang="zh-CN" dirty="0">
                <a:solidFill>
                  <a:schemeClr val="tx1">
                    <a:lumMod val="50000"/>
                    <a:lumOff val="50000"/>
                  </a:schemeClr>
                </a:solidFill>
                <a:latin typeface="等线" panose="02010600030101010101" pitchFamily="2" charset="-122"/>
                <a:ea typeface="等线" panose="02010600030101010101" pitchFamily="2" charset="-122"/>
                <a:cs typeface="+mn-ea"/>
                <a:sym typeface="+mn-lt"/>
              </a:rPr>
              <a:t>JCR</a:t>
            </a:r>
            <a:r>
              <a:rPr lang="zh-CN" altLang="en-US" dirty="0">
                <a:solidFill>
                  <a:schemeClr val="tx1">
                    <a:lumMod val="50000"/>
                    <a:lumOff val="50000"/>
                  </a:schemeClr>
                </a:solidFill>
                <a:latin typeface="等线" panose="02010600030101010101" pitchFamily="2" charset="-122"/>
                <a:ea typeface="等线" panose="02010600030101010101" pitchFamily="2" charset="-122"/>
                <a:cs typeface="+mn-ea"/>
                <a:sym typeface="+mn-lt"/>
              </a:rPr>
              <a:t>分区”</a:t>
            </a:r>
            <a:endParaRPr lang="zh-CN" altLang="en-US" sz="1800" dirty="0">
              <a:solidFill>
                <a:schemeClr val="tx1">
                  <a:lumMod val="50000"/>
                  <a:lumOff val="50000"/>
                </a:schemeClr>
              </a:solidFill>
              <a:latin typeface="等线" panose="02010600030101010101" pitchFamily="2" charset="-122"/>
              <a:ea typeface="等线" panose="02010600030101010101" pitchFamily="2" charset="-122"/>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44383" y="878931"/>
            <a:ext cx="10303133" cy="5858764"/>
          </a:xfrm>
          <a:prstGeom prst="rect">
            <a:avLst/>
          </a:prstGeom>
        </p:spPr>
      </p:pic>
      <p:sp>
        <p:nvSpPr>
          <p:cNvPr id="27" name="文本框 26"/>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全库文献检索与分析</a:t>
            </a:r>
            <a:endParaRPr lang="zh-CN" altLang="en-US" sz="3200" b="1" dirty="0">
              <a:latin typeface="等线" panose="02010600030101010101" pitchFamily="2" charset="-122"/>
              <a:ea typeface="等线" panose="02010600030101010101" pitchFamily="2" charset="-122"/>
            </a:endParaRPr>
          </a:p>
        </p:txBody>
      </p:sp>
      <p:sp>
        <p:nvSpPr>
          <p:cNvPr id="31" name="圆角矩形 21"/>
          <p:cNvSpPr/>
          <p:nvPr/>
        </p:nvSpPr>
        <p:spPr>
          <a:xfrm>
            <a:off x="1263451" y="1446634"/>
            <a:ext cx="1985777" cy="1037185"/>
          </a:xfrm>
          <a:prstGeom prst="rightArrowCallout">
            <a:avLst>
              <a:gd name="adj1" fmla="val 25000"/>
              <a:gd name="adj2" fmla="val 25000"/>
              <a:gd name="adj3" fmla="val 11445"/>
              <a:gd name="adj4" fmla="val 88457"/>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32" name="圆角矩形 21"/>
          <p:cNvSpPr/>
          <p:nvPr/>
        </p:nvSpPr>
        <p:spPr>
          <a:xfrm>
            <a:off x="1263451" y="2483819"/>
            <a:ext cx="1985777" cy="1193533"/>
          </a:xfrm>
          <a:prstGeom prst="rightArrowCallout">
            <a:avLst>
              <a:gd name="adj1" fmla="val 25000"/>
              <a:gd name="adj2" fmla="val 25000"/>
              <a:gd name="adj3" fmla="val 11445"/>
              <a:gd name="adj4" fmla="val 88457"/>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33" name="圆角矩形 21"/>
          <p:cNvSpPr/>
          <p:nvPr/>
        </p:nvSpPr>
        <p:spPr>
          <a:xfrm>
            <a:off x="3249229" y="1446634"/>
            <a:ext cx="5977288" cy="960183"/>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r>
              <a:rPr lang="zh-CN" altLang="en-US" sz="1600" dirty="0">
                <a:solidFill>
                  <a:srgbClr val="333333"/>
                </a:solidFill>
                <a:latin typeface="等线" panose="02010600030101010101" pitchFamily="2" charset="-122"/>
                <a:ea typeface="等线" panose="02010600030101010101" pitchFamily="2" charset="-122"/>
              </a:rPr>
              <a:t>分区标准：期刊超越指数</a:t>
            </a:r>
            <a:endParaRPr lang="en-US" altLang="zh-CN" sz="1600" dirty="0">
              <a:solidFill>
                <a:srgbClr val="333333"/>
              </a:solidFill>
              <a:latin typeface="等线" panose="02010600030101010101" pitchFamily="2" charset="-122"/>
              <a:ea typeface="等线" panose="02010600030101010101" pitchFamily="2" charset="-122"/>
            </a:endParaRPr>
          </a:p>
          <a:p>
            <a:pPr latinLnBrk="1"/>
            <a:r>
              <a:rPr lang="zh-CN" altLang="en-US" sz="1600" dirty="0">
                <a:solidFill>
                  <a:srgbClr val="333333"/>
                </a:solidFill>
                <a:latin typeface="等线" panose="02010600030101010101" pitchFamily="2" charset="-122"/>
                <a:ea typeface="等线" panose="02010600030101010101" pitchFamily="2" charset="-122"/>
              </a:rPr>
              <a:t>分区范围：（金字塔型分布）前</a:t>
            </a:r>
            <a:r>
              <a:rPr lang="en-US" altLang="zh-CN" sz="1600" dirty="0">
                <a:solidFill>
                  <a:srgbClr val="333333"/>
                </a:solidFill>
                <a:latin typeface="等线" panose="02010600030101010101" pitchFamily="2" charset="-122"/>
                <a:ea typeface="等线" panose="02010600030101010101" pitchFamily="2" charset="-122"/>
              </a:rPr>
              <a:t>5%</a:t>
            </a:r>
            <a:r>
              <a:rPr lang="zh-CN" altLang="en-US" sz="1600" dirty="0">
                <a:solidFill>
                  <a:srgbClr val="333333"/>
                </a:solidFill>
                <a:latin typeface="等线" panose="02010600030101010101" pitchFamily="2" charset="-122"/>
                <a:ea typeface="等线" panose="02010600030101010101" pitchFamily="2" charset="-122"/>
              </a:rPr>
              <a:t>的期刊为</a:t>
            </a:r>
            <a:r>
              <a:rPr lang="en-US" altLang="zh-CN" sz="1600" dirty="0">
                <a:solidFill>
                  <a:srgbClr val="333333"/>
                </a:solidFill>
                <a:latin typeface="等线" panose="02010600030101010101" pitchFamily="2" charset="-122"/>
                <a:ea typeface="等线" panose="02010600030101010101" pitchFamily="2" charset="-122"/>
              </a:rPr>
              <a:t>1</a:t>
            </a:r>
            <a:r>
              <a:rPr lang="zh-CN" altLang="en-US" sz="1600" dirty="0">
                <a:solidFill>
                  <a:srgbClr val="333333"/>
                </a:solidFill>
                <a:latin typeface="等线" panose="02010600030101010101" pitchFamily="2" charset="-122"/>
                <a:ea typeface="等线" panose="02010600030101010101" pitchFamily="2" charset="-122"/>
              </a:rPr>
              <a:t>区，</a:t>
            </a:r>
            <a:r>
              <a:rPr lang="en-US" altLang="zh-CN" sz="1600" dirty="0">
                <a:solidFill>
                  <a:srgbClr val="333333"/>
                </a:solidFill>
                <a:latin typeface="等线" panose="02010600030101010101" pitchFamily="2" charset="-122"/>
                <a:ea typeface="等线" panose="02010600030101010101" pitchFamily="2" charset="-122"/>
              </a:rPr>
              <a:t>6%-20%</a:t>
            </a:r>
            <a:r>
              <a:rPr lang="zh-CN" altLang="en-US" sz="1600" dirty="0">
                <a:solidFill>
                  <a:srgbClr val="333333"/>
                </a:solidFill>
                <a:latin typeface="等线" panose="02010600030101010101" pitchFamily="2" charset="-122"/>
                <a:ea typeface="等线" panose="02010600030101010101" pitchFamily="2" charset="-122"/>
              </a:rPr>
              <a:t>的期刊为</a:t>
            </a:r>
            <a:r>
              <a:rPr lang="en-US" altLang="zh-CN" sz="1600" dirty="0">
                <a:solidFill>
                  <a:srgbClr val="333333"/>
                </a:solidFill>
                <a:latin typeface="等线" panose="02010600030101010101" pitchFamily="2" charset="-122"/>
                <a:ea typeface="等线" panose="02010600030101010101" pitchFamily="2" charset="-122"/>
              </a:rPr>
              <a:t>2</a:t>
            </a:r>
            <a:r>
              <a:rPr lang="zh-CN" altLang="en-US" sz="1600" dirty="0">
                <a:solidFill>
                  <a:srgbClr val="333333"/>
                </a:solidFill>
                <a:latin typeface="等线" panose="02010600030101010101" pitchFamily="2" charset="-122"/>
                <a:ea typeface="等线" panose="02010600030101010101" pitchFamily="2" charset="-122"/>
              </a:rPr>
              <a:t>区，</a:t>
            </a:r>
            <a:r>
              <a:rPr lang="en-US" altLang="zh-CN" sz="1600" dirty="0">
                <a:solidFill>
                  <a:srgbClr val="333333"/>
                </a:solidFill>
                <a:latin typeface="等线" panose="02010600030101010101" pitchFamily="2" charset="-122"/>
                <a:ea typeface="等线" panose="02010600030101010101" pitchFamily="2" charset="-122"/>
              </a:rPr>
              <a:t>21%-50%</a:t>
            </a:r>
            <a:r>
              <a:rPr lang="zh-CN" altLang="en-US" sz="1600" dirty="0">
                <a:solidFill>
                  <a:srgbClr val="333333"/>
                </a:solidFill>
                <a:latin typeface="等线" panose="02010600030101010101" pitchFamily="2" charset="-122"/>
                <a:ea typeface="等线" panose="02010600030101010101" pitchFamily="2" charset="-122"/>
              </a:rPr>
              <a:t>的期刊为</a:t>
            </a:r>
            <a:r>
              <a:rPr lang="en-US" altLang="zh-CN" sz="1600" dirty="0">
                <a:solidFill>
                  <a:srgbClr val="333333"/>
                </a:solidFill>
                <a:latin typeface="等线" panose="02010600030101010101" pitchFamily="2" charset="-122"/>
                <a:ea typeface="等线" panose="02010600030101010101" pitchFamily="2" charset="-122"/>
              </a:rPr>
              <a:t>3</a:t>
            </a:r>
            <a:r>
              <a:rPr lang="zh-CN" altLang="en-US" sz="1600" dirty="0">
                <a:solidFill>
                  <a:srgbClr val="333333"/>
                </a:solidFill>
                <a:latin typeface="等线" panose="02010600030101010101" pitchFamily="2" charset="-122"/>
                <a:ea typeface="等线" panose="02010600030101010101" pitchFamily="2" charset="-122"/>
              </a:rPr>
              <a:t>区，剩下的为</a:t>
            </a:r>
            <a:r>
              <a:rPr lang="en-US" altLang="zh-CN" sz="1600" dirty="0">
                <a:solidFill>
                  <a:srgbClr val="333333"/>
                </a:solidFill>
                <a:latin typeface="等线" panose="02010600030101010101" pitchFamily="2" charset="-122"/>
                <a:ea typeface="等线" panose="02010600030101010101" pitchFamily="2" charset="-122"/>
              </a:rPr>
              <a:t>4</a:t>
            </a:r>
            <a:r>
              <a:rPr lang="zh-CN" altLang="en-US" sz="1600" dirty="0">
                <a:solidFill>
                  <a:srgbClr val="333333"/>
                </a:solidFill>
                <a:latin typeface="等线" panose="02010600030101010101" pitchFamily="2" charset="-122"/>
                <a:ea typeface="等线" panose="02010600030101010101" pitchFamily="2" charset="-122"/>
              </a:rPr>
              <a:t>区</a:t>
            </a:r>
            <a:endParaRPr lang="zh-CN" altLang="en-US" sz="1600" dirty="0">
              <a:solidFill>
                <a:srgbClr val="333333"/>
              </a:solidFill>
              <a:latin typeface="等线" panose="02010600030101010101" pitchFamily="2" charset="-122"/>
              <a:ea typeface="等线" panose="02010600030101010101" pitchFamily="2" charset="-122"/>
            </a:endParaRPr>
          </a:p>
        </p:txBody>
      </p:sp>
      <p:sp>
        <p:nvSpPr>
          <p:cNvPr id="34" name="圆角矩形 21"/>
          <p:cNvSpPr/>
          <p:nvPr/>
        </p:nvSpPr>
        <p:spPr>
          <a:xfrm>
            <a:off x="3249228" y="2483819"/>
            <a:ext cx="5977289" cy="1193533"/>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r>
              <a:rPr lang="zh-CN" altLang="en-US" sz="1600" dirty="0">
                <a:solidFill>
                  <a:srgbClr val="333333"/>
                </a:solidFill>
                <a:latin typeface="等线" panose="02010600030101010101" pitchFamily="2" charset="-122"/>
                <a:ea typeface="等线" panose="02010600030101010101" pitchFamily="2" charset="-122"/>
              </a:rPr>
              <a:t>分区标准：影响因子</a:t>
            </a:r>
            <a:endParaRPr lang="en-US" altLang="zh-CN" sz="1600" dirty="0">
              <a:solidFill>
                <a:srgbClr val="333333"/>
              </a:solidFill>
              <a:latin typeface="等线" panose="02010600030101010101" pitchFamily="2" charset="-122"/>
              <a:ea typeface="等线" panose="02010600030101010101" pitchFamily="2" charset="-122"/>
            </a:endParaRPr>
          </a:p>
          <a:p>
            <a:pPr latinLnBrk="1"/>
            <a:r>
              <a:rPr lang="zh-CN" altLang="en-US" sz="1600" dirty="0">
                <a:solidFill>
                  <a:srgbClr val="333333"/>
                </a:solidFill>
                <a:latin typeface="等线" panose="02010600030101010101" pitchFamily="2" charset="-122"/>
                <a:ea typeface="等线" panose="02010600030101010101" pitchFamily="2" charset="-122"/>
              </a:rPr>
              <a:t>分区范围</a:t>
            </a:r>
            <a:r>
              <a:rPr lang="zh-CN" altLang="en-US" sz="1600" dirty="0">
                <a:solidFill>
                  <a:srgbClr val="333333"/>
                </a:solidFill>
                <a:latin typeface="等线" panose="02010600030101010101" pitchFamily="2" charset="-122"/>
                <a:ea typeface="等线" panose="02010600030101010101" pitchFamily="2" charset="-122"/>
                <a:sym typeface="Wingdings" panose="05000000000000000000" pitchFamily="2" charset="2"/>
              </a:rPr>
              <a:t>：（平均分布）</a:t>
            </a:r>
            <a:r>
              <a:rPr lang="zh-CN" altLang="en-US" sz="1600" dirty="0">
                <a:solidFill>
                  <a:srgbClr val="333333"/>
                </a:solidFill>
                <a:latin typeface="等线" panose="02010600030101010101" pitchFamily="2" charset="-122"/>
                <a:ea typeface="等线" panose="02010600030101010101" pitchFamily="2" charset="-122"/>
              </a:rPr>
              <a:t>前</a:t>
            </a:r>
            <a:r>
              <a:rPr lang="en-US" altLang="zh-CN" sz="1600" dirty="0">
                <a:solidFill>
                  <a:srgbClr val="333333"/>
                </a:solidFill>
                <a:latin typeface="等线" panose="02010600030101010101" pitchFamily="2" charset="-122"/>
                <a:ea typeface="等线" panose="02010600030101010101" pitchFamily="2" charset="-122"/>
              </a:rPr>
              <a:t>25%(</a:t>
            </a:r>
            <a:r>
              <a:rPr lang="zh-CN" altLang="en-US" sz="1600" dirty="0">
                <a:solidFill>
                  <a:srgbClr val="333333"/>
                </a:solidFill>
                <a:latin typeface="等线" panose="02010600030101010101" pitchFamily="2" charset="-122"/>
                <a:ea typeface="等线" panose="02010600030101010101" pitchFamily="2" charset="-122"/>
              </a:rPr>
              <a:t>含</a:t>
            </a:r>
            <a:r>
              <a:rPr lang="en-US" altLang="zh-CN" sz="1600" dirty="0">
                <a:solidFill>
                  <a:srgbClr val="333333"/>
                </a:solidFill>
                <a:latin typeface="等线" panose="02010600030101010101" pitchFamily="2" charset="-122"/>
                <a:ea typeface="等线" panose="02010600030101010101" pitchFamily="2" charset="-122"/>
              </a:rPr>
              <a:t>25%)</a:t>
            </a:r>
            <a:r>
              <a:rPr lang="zh-CN" altLang="en-US" sz="1600" dirty="0">
                <a:solidFill>
                  <a:srgbClr val="333333"/>
                </a:solidFill>
                <a:latin typeface="等线" panose="02010600030101010101" pitchFamily="2" charset="-122"/>
                <a:ea typeface="等线" panose="02010600030101010101" pitchFamily="2" charset="-122"/>
              </a:rPr>
              <a:t> 为</a:t>
            </a:r>
            <a:r>
              <a:rPr lang="en-US" altLang="zh-CN" sz="1600" dirty="0">
                <a:solidFill>
                  <a:srgbClr val="333333"/>
                </a:solidFill>
                <a:latin typeface="等线" panose="02010600030101010101" pitchFamily="2" charset="-122"/>
                <a:ea typeface="等线" panose="02010600030101010101" pitchFamily="2" charset="-122"/>
              </a:rPr>
              <a:t>Q1</a:t>
            </a:r>
            <a:r>
              <a:rPr lang="zh-CN" altLang="en-US" sz="1600" dirty="0">
                <a:solidFill>
                  <a:srgbClr val="333333"/>
                </a:solidFill>
                <a:latin typeface="等线" panose="02010600030101010101" pitchFamily="2" charset="-122"/>
                <a:ea typeface="等线" panose="02010600030101010101" pitchFamily="2" charset="-122"/>
              </a:rPr>
              <a:t>区，前</a:t>
            </a:r>
            <a:r>
              <a:rPr lang="en-US" altLang="zh-CN" sz="1600" dirty="0">
                <a:solidFill>
                  <a:srgbClr val="333333"/>
                </a:solidFill>
                <a:latin typeface="等线" panose="02010600030101010101" pitchFamily="2" charset="-122"/>
                <a:ea typeface="等线" panose="02010600030101010101" pitchFamily="2" charset="-122"/>
              </a:rPr>
              <a:t>25%</a:t>
            </a:r>
            <a:r>
              <a:rPr lang="zh-CN" altLang="en-US" sz="1600" dirty="0">
                <a:solidFill>
                  <a:srgbClr val="333333"/>
                </a:solidFill>
                <a:latin typeface="等线" panose="02010600030101010101" pitchFamily="2" charset="-122"/>
                <a:ea typeface="等线" panose="02010600030101010101" pitchFamily="2" charset="-122"/>
              </a:rPr>
              <a:t>～</a:t>
            </a:r>
            <a:r>
              <a:rPr lang="en-US" altLang="zh-CN" sz="1600" dirty="0">
                <a:solidFill>
                  <a:srgbClr val="333333"/>
                </a:solidFill>
                <a:latin typeface="等线" panose="02010600030101010101" pitchFamily="2" charset="-122"/>
                <a:ea typeface="等线" panose="02010600030101010101" pitchFamily="2" charset="-122"/>
              </a:rPr>
              <a:t>50% (</a:t>
            </a:r>
            <a:r>
              <a:rPr lang="zh-CN" altLang="en-US" sz="1600" dirty="0">
                <a:solidFill>
                  <a:srgbClr val="333333"/>
                </a:solidFill>
                <a:latin typeface="等线" panose="02010600030101010101" pitchFamily="2" charset="-122"/>
                <a:ea typeface="等线" panose="02010600030101010101" pitchFamily="2" charset="-122"/>
              </a:rPr>
              <a:t>含</a:t>
            </a:r>
            <a:r>
              <a:rPr lang="en-US" altLang="zh-CN" sz="1600" dirty="0">
                <a:solidFill>
                  <a:srgbClr val="333333"/>
                </a:solidFill>
                <a:latin typeface="等线" panose="02010600030101010101" pitchFamily="2" charset="-122"/>
                <a:ea typeface="等线" panose="02010600030101010101" pitchFamily="2" charset="-122"/>
              </a:rPr>
              <a:t>50%)</a:t>
            </a:r>
            <a:r>
              <a:rPr lang="zh-CN" altLang="en-US" sz="1600" dirty="0">
                <a:solidFill>
                  <a:srgbClr val="333333"/>
                </a:solidFill>
                <a:latin typeface="等线" panose="02010600030101010101" pitchFamily="2" charset="-122"/>
                <a:ea typeface="等线" panose="02010600030101010101" pitchFamily="2" charset="-122"/>
              </a:rPr>
              <a:t>为</a:t>
            </a:r>
            <a:r>
              <a:rPr lang="en-US" altLang="zh-CN" sz="1600" dirty="0">
                <a:solidFill>
                  <a:srgbClr val="333333"/>
                </a:solidFill>
                <a:latin typeface="等线" panose="02010600030101010101" pitchFamily="2" charset="-122"/>
                <a:ea typeface="等线" panose="02010600030101010101" pitchFamily="2" charset="-122"/>
              </a:rPr>
              <a:t>Q2</a:t>
            </a:r>
            <a:r>
              <a:rPr lang="zh-CN" altLang="en-US" sz="1600" dirty="0">
                <a:solidFill>
                  <a:srgbClr val="333333"/>
                </a:solidFill>
                <a:latin typeface="等线" panose="02010600030101010101" pitchFamily="2" charset="-122"/>
                <a:ea typeface="等线" panose="02010600030101010101" pitchFamily="2" charset="-122"/>
              </a:rPr>
              <a:t>区，前</a:t>
            </a:r>
            <a:r>
              <a:rPr lang="en-US" altLang="zh-CN" sz="1600" dirty="0">
                <a:solidFill>
                  <a:srgbClr val="333333"/>
                </a:solidFill>
                <a:latin typeface="等线" panose="02010600030101010101" pitchFamily="2" charset="-122"/>
                <a:ea typeface="等线" panose="02010600030101010101" pitchFamily="2" charset="-122"/>
              </a:rPr>
              <a:t>50%</a:t>
            </a:r>
            <a:r>
              <a:rPr lang="zh-CN" altLang="en-US" sz="1600" dirty="0">
                <a:solidFill>
                  <a:srgbClr val="333333"/>
                </a:solidFill>
                <a:latin typeface="等线" panose="02010600030101010101" pitchFamily="2" charset="-122"/>
                <a:ea typeface="等线" panose="02010600030101010101" pitchFamily="2" charset="-122"/>
              </a:rPr>
              <a:t>～</a:t>
            </a:r>
            <a:r>
              <a:rPr lang="en-US" altLang="zh-CN" sz="1600" dirty="0">
                <a:solidFill>
                  <a:srgbClr val="333333"/>
                </a:solidFill>
                <a:latin typeface="等线" panose="02010600030101010101" pitchFamily="2" charset="-122"/>
                <a:ea typeface="等线" panose="02010600030101010101" pitchFamily="2" charset="-122"/>
              </a:rPr>
              <a:t>75% (</a:t>
            </a:r>
            <a:r>
              <a:rPr lang="zh-CN" altLang="en-US" sz="1600" dirty="0">
                <a:solidFill>
                  <a:srgbClr val="333333"/>
                </a:solidFill>
                <a:latin typeface="等线" panose="02010600030101010101" pitchFamily="2" charset="-122"/>
                <a:ea typeface="等线" panose="02010600030101010101" pitchFamily="2" charset="-122"/>
              </a:rPr>
              <a:t>含</a:t>
            </a:r>
            <a:r>
              <a:rPr lang="en-US" altLang="zh-CN" sz="1600" dirty="0">
                <a:solidFill>
                  <a:srgbClr val="333333"/>
                </a:solidFill>
                <a:latin typeface="等线" panose="02010600030101010101" pitchFamily="2" charset="-122"/>
                <a:ea typeface="等线" panose="02010600030101010101" pitchFamily="2" charset="-122"/>
              </a:rPr>
              <a:t>75% )</a:t>
            </a:r>
            <a:r>
              <a:rPr lang="zh-CN" altLang="en-US" sz="1600" dirty="0">
                <a:solidFill>
                  <a:srgbClr val="333333"/>
                </a:solidFill>
                <a:latin typeface="等线" panose="02010600030101010101" pitchFamily="2" charset="-122"/>
                <a:ea typeface="等线" panose="02010600030101010101" pitchFamily="2" charset="-122"/>
              </a:rPr>
              <a:t>为</a:t>
            </a:r>
            <a:r>
              <a:rPr lang="en-US" altLang="zh-CN" sz="1600" dirty="0">
                <a:solidFill>
                  <a:srgbClr val="333333"/>
                </a:solidFill>
                <a:latin typeface="等线" panose="02010600030101010101" pitchFamily="2" charset="-122"/>
                <a:ea typeface="等线" panose="02010600030101010101" pitchFamily="2" charset="-122"/>
              </a:rPr>
              <a:t>Q3</a:t>
            </a:r>
            <a:r>
              <a:rPr lang="zh-CN" altLang="en-US" sz="1600" dirty="0">
                <a:solidFill>
                  <a:srgbClr val="333333"/>
                </a:solidFill>
                <a:latin typeface="等线" panose="02010600030101010101" pitchFamily="2" charset="-122"/>
                <a:ea typeface="等线" panose="02010600030101010101" pitchFamily="2" charset="-122"/>
              </a:rPr>
              <a:t>区， </a:t>
            </a:r>
            <a:r>
              <a:rPr lang="en-US" altLang="zh-CN" sz="1600" dirty="0">
                <a:solidFill>
                  <a:srgbClr val="333333"/>
                </a:solidFill>
                <a:latin typeface="等线" panose="02010600030101010101" pitchFamily="2" charset="-122"/>
                <a:ea typeface="等线" panose="02010600030101010101" pitchFamily="2" charset="-122"/>
              </a:rPr>
              <a:t>75%</a:t>
            </a:r>
            <a:r>
              <a:rPr lang="zh-CN" altLang="en-US" sz="1600" dirty="0">
                <a:solidFill>
                  <a:srgbClr val="333333"/>
                </a:solidFill>
                <a:latin typeface="等线" panose="02010600030101010101" pitchFamily="2" charset="-122"/>
                <a:ea typeface="等线" panose="02010600030101010101" pitchFamily="2" charset="-122"/>
              </a:rPr>
              <a:t>之后为</a:t>
            </a:r>
            <a:r>
              <a:rPr lang="en-US" altLang="zh-CN" sz="1600" dirty="0">
                <a:solidFill>
                  <a:srgbClr val="333333"/>
                </a:solidFill>
                <a:latin typeface="等线" panose="02010600030101010101" pitchFamily="2" charset="-122"/>
                <a:ea typeface="等线" panose="02010600030101010101" pitchFamily="2" charset="-122"/>
              </a:rPr>
              <a:t>Q4</a:t>
            </a:r>
            <a:r>
              <a:rPr lang="zh-CN" altLang="en-US" sz="1600" dirty="0">
                <a:solidFill>
                  <a:srgbClr val="333333"/>
                </a:solidFill>
                <a:latin typeface="等线" panose="02010600030101010101" pitchFamily="2" charset="-122"/>
                <a:ea typeface="等线" panose="02010600030101010101" pitchFamily="2" charset="-122"/>
              </a:rPr>
              <a:t>区</a:t>
            </a:r>
            <a:endParaRPr lang="zh-CN" altLang="en-US" sz="1600" dirty="0">
              <a:solidFill>
                <a:srgbClr val="333333"/>
              </a:solidFill>
              <a:latin typeface="等线" panose="02010600030101010101" pitchFamily="2" charset="-122"/>
              <a:ea typeface="等线" panose="02010600030101010101" pitchFamily="2" charset="-122"/>
            </a:endParaRPr>
          </a:p>
        </p:txBody>
      </p:sp>
      <p:sp>
        <p:nvSpPr>
          <p:cNvPr id="37" name="圆角矩形 21"/>
          <p:cNvSpPr/>
          <p:nvPr/>
        </p:nvSpPr>
        <p:spPr>
          <a:xfrm>
            <a:off x="1263451" y="4427059"/>
            <a:ext cx="1186880" cy="287477"/>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1" nodeType="click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ppt_x"/>
                                          </p:val>
                                        </p:tav>
                                        <p:tav tm="100000">
                                          <p:val>
                                            <p:strVal val="#ppt_x"/>
                                          </p:val>
                                        </p:tav>
                                      </p:tavLst>
                                    </p:anim>
                                    <p:anim calcmode="lin" valueType="num">
                                      <p:cBhvr additive="base">
                                        <p:cTn id="18" dur="500" fill="hold"/>
                                        <p:tgtEl>
                                          <p:spTgt spid="33"/>
                                        </p:tgtEl>
                                        <p:attrNameLst>
                                          <p:attrName>ppt_y</p:attrName>
                                        </p:attrNameLst>
                                      </p:cBhvr>
                                      <p:tavLst>
                                        <p:tav tm="0">
                                          <p:val>
                                            <p:strVal val="1+#ppt_h/2"/>
                                          </p:val>
                                        </p:tav>
                                        <p:tav tm="100000">
                                          <p:val>
                                            <p:strVal val="#ppt_y"/>
                                          </p:val>
                                        </p:tav>
                                      </p:tavLst>
                                    </p:anim>
                                  </p:childTnLst>
                                </p:cTn>
                              </p:par>
                              <p:par>
                                <p:cTn id="19" presetID="2" presetClass="entr" presetSubtype="4" fill="hold" grpId="1"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1" nodeType="click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31" grpId="1" animBg="1"/>
      <p:bldP spid="32" grpId="0" bldLvl="0" animBg="1"/>
      <p:bldP spid="32" grpId="1" animBg="1"/>
      <p:bldP spid="33" grpId="0" bldLvl="0" animBg="1"/>
      <p:bldP spid="33" grpId="1" animBg="1"/>
      <p:bldP spid="34" grpId="0" bldLvl="0" animBg="1"/>
      <p:bldP spid="34" grpId="1" animBg="1"/>
      <p:bldP spid="37" grpId="0" bldLvl="0" animBg="1"/>
      <p:bldP spid="3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44378" y="723202"/>
            <a:ext cx="10303133" cy="5858764"/>
          </a:xfrm>
          <a:prstGeom prst="rect">
            <a:avLst/>
          </a:prstGeom>
        </p:spPr>
      </p:pic>
      <p:sp>
        <p:nvSpPr>
          <p:cNvPr id="27" name="文本框 26"/>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全库文献检索与分析</a:t>
            </a:r>
            <a:endParaRPr lang="zh-CN" altLang="en-US" sz="3200" b="1" dirty="0">
              <a:latin typeface="等线" panose="02010600030101010101" pitchFamily="2" charset="-122"/>
              <a:ea typeface="等线" panose="02010600030101010101" pitchFamily="2" charset="-122"/>
            </a:endParaRPr>
          </a:p>
        </p:txBody>
      </p:sp>
      <p:sp>
        <p:nvSpPr>
          <p:cNvPr id="4" name="弧形 3"/>
          <p:cNvSpPr/>
          <p:nvPr/>
        </p:nvSpPr>
        <p:spPr>
          <a:xfrm rot="2418784" flipV="1">
            <a:off x="2162960" y="1798973"/>
            <a:ext cx="2188273" cy="1629273"/>
          </a:xfrm>
          <a:prstGeom prst="arc">
            <a:avLst>
              <a:gd name="adj1" fmla="val 11056276"/>
              <a:gd name="adj2" fmla="val 20013133"/>
            </a:avLst>
          </a:prstGeom>
          <a:ln w="38100">
            <a:solidFill>
              <a:srgbClr val="FF6372"/>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5" name="圆角矩形 21"/>
          <p:cNvSpPr/>
          <p:nvPr/>
        </p:nvSpPr>
        <p:spPr>
          <a:xfrm>
            <a:off x="2412996" y="1128167"/>
            <a:ext cx="6817631" cy="1485442"/>
          </a:xfrm>
          <a:prstGeom prst="roundRect">
            <a:avLst/>
          </a:prstGeom>
          <a:solidFill>
            <a:srgbClr val="FFFFFF"/>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ln w="0"/>
                <a:solidFill>
                  <a:schemeClr val="tx1"/>
                </a:solidFill>
                <a:latin typeface="黑体" panose="02010609060101010101" charset="-122"/>
                <a:ea typeface="黑体" panose="02010609060101010101" charset="-122"/>
              </a:rPr>
              <a:t>文献解析：从独特性、创新性和局限性了解同行对该研究的评价</a:t>
            </a:r>
            <a:endParaRPr lang="en-US" altLang="zh-CN" dirty="0">
              <a:ln w="0"/>
              <a:solidFill>
                <a:schemeClr val="tx1"/>
              </a:solidFill>
              <a:latin typeface="黑体" panose="02010609060101010101" charset="-122"/>
              <a:ea typeface="黑体" panose="02010609060101010101" charset="-122"/>
            </a:endParaRPr>
          </a:p>
          <a:p>
            <a:pPr>
              <a:defRPr/>
            </a:pPr>
            <a:r>
              <a:rPr lang="zh-CN" altLang="en-US" dirty="0">
                <a:ln w="0"/>
                <a:solidFill>
                  <a:schemeClr val="tx1"/>
                </a:solidFill>
                <a:latin typeface="黑体" panose="02010609060101010101" charset="-122"/>
                <a:ea typeface="黑体" panose="02010609060101010101" charset="-122"/>
              </a:rPr>
              <a:t>文献导读：了解这篇论文的研究背景、目的、方法、结果等</a:t>
            </a:r>
            <a:endParaRPr lang="en-US" altLang="zh-CN" dirty="0">
              <a:ln w="0"/>
              <a:solidFill>
                <a:schemeClr val="tx1"/>
              </a:solidFill>
              <a:latin typeface="黑体" panose="02010609060101010101" charset="-122"/>
              <a:ea typeface="黑体" panose="02010609060101010101" charset="-122"/>
            </a:endParaRPr>
          </a:p>
          <a:p>
            <a:pPr>
              <a:defRPr/>
            </a:pPr>
            <a:endParaRPr lang="en-US" altLang="zh-CN" dirty="0">
              <a:ln w="0"/>
              <a:solidFill>
                <a:schemeClr val="tx1"/>
              </a:solidFill>
              <a:latin typeface="黑体" panose="02010609060101010101" charset="-122"/>
              <a:ea typeface="黑体" panose="02010609060101010101" charset="-122"/>
            </a:endParaRPr>
          </a:p>
          <a:p>
            <a:pPr>
              <a:defRPr/>
            </a:pPr>
            <a:r>
              <a:rPr lang="zh-CN" altLang="en-US" dirty="0">
                <a:ln w="0"/>
                <a:solidFill>
                  <a:schemeClr val="tx1"/>
                </a:solidFill>
                <a:latin typeface="黑体" panose="02010609060101010101" charset="-122"/>
                <a:ea typeface="黑体" panose="02010609060101010101" charset="-122"/>
              </a:rPr>
              <a:t>两者结合使用，可以提高用户筛选文献的效率</a:t>
            </a:r>
            <a:endParaRPr lang="zh-CN" altLang="en-US" dirty="0">
              <a:ln w="0"/>
              <a:solidFill>
                <a:schemeClr val="tx1"/>
              </a:solidFill>
              <a:latin typeface="黑体" panose="02010609060101010101" charset="-122"/>
              <a:ea typeface="黑体" panose="02010609060101010101" charset="-122"/>
            </a:endParaRPr>
          </a:p>
        </p:txBody>
      </p:sp>
      <p:sp>
        <p:nvSpPr>
          <p:cNvPr id="6" name="圆角矩形 21"/>
          <p:cNvSpPr/>
          <p:nvPr/>
        </p:nvSpPr>
        <p:spPr>
          <a:xfrm>
            <a:off x="3667226" y="3503191"/>
            <a:ext cx="1299410" cy="298787"/>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pic>
        <p:nvPicPr>
          <p:cNvPr id="12" name="图片 11"/>
          <p:cNvPicPr>
            <a:picLocks noChangeAspect="1"/>
          </p:cNvPicPr>
          <p:nvPr/>
        </p:nvPicPr>
        <p:blipFill>
          <a:blip r:embed="rId2"/>
          <a:stretch>
            <a:fillRect/>
          </a:stretch>
        </p:blipFill>
        <p:spPr>
          <a:xfrm>
            <a:off x="1846505" y="871339"/>
            <a:ext cx="7734632" cy="5562489"/>
          </a:xfrm>
          <a:prstGeom prst="rect">
            <a:avLst/>
          </a:prstGeom>
        </p:spPr>
      </p:pic>
      <p:sp>
        <p:nvSpPr>
          <p:cNvPr id="13" name="文本框 12"/>
          <p:cNvSpPr txBox="1"/>
          <p:nvPr/>
        </p:nvSpPr>
        <p:spPr>
          <a:xfrm>
            <a:off x="9779004" y="1583373"/>
            <a:ext cx="2268618" cy="2369880"/>
          </a:xfrm>
          <a:prstGeom prst="rect">
            <a:avLst/>
          </a:prstGeom>
          <a:noFill/>
          <a:ln w="28575">
            <a:solidFill>
              <a:srgbClr val="FF6372"/>
            </a:solidFill>
            <a:prstDash val="lgDashDotDot"/>
          </a:ln>
        </p:spPr>
        <p:style>
          <a:lnRef idx="1">
            <a:schemeClr val="accent2"/>
          </a:lnRef>
          <a:fillRef idx="2">
            <a:schemeClr val="accent2"/>
          </a:fillRef>
          <a:effectRef idx="1">
            <a:schemeClr val="accent2"/>
          </a:effectRef>
          <a:fontRef idx="minor">
            <a:schemeClr val="dk1"/>
          </a:fontRef>
        </p:style>
        <p:txBody>
          <a:bodyPr wrap="square">
            <a:spAutoFit/>
          </a:bodyPr>
          <a:lstStyle/>
          <a:p>
            <a:pPr eaLnBrk="1" hangingPunct="1">
              <a:spcBef>
                <a:spcPts val="600"/>
              </a:spcBef>
              <a:spcAft>
                <a:spcPts val="600"/>
              </a:spcAft>
              <a:buFont typeface="Arial" panose="020B0604020202020204" pitchFamily="34" charset="0"/>
              <a:buNone/>
              <a:defRPr/>
            </a:pPr>
            <a:r>
              <a:rPr lang="en-US" altLang="zh-CN" sz="1600" kern="100" dirty="0">
                <a:latin typeface="微软雅黑" panose="020B0503020204020204" charset="-122"/>
                <a:ea typeface="微软雅黑" panose="020B0503020204020204" charset="-122"/>
              </a:rPr>
              <a:t>AI</a:t>
            </a:r>
            <a:r>
              <a:rPr lang="zh-CN" altLang="en-US" sz="1600" kern="100" dirty="0">
                <a:latin typeface="微软雅黑" panose="020B0503020204020204" charset="-122"/>
                <a:ea typeface="微软雅黑" panose="020B0503020204020204" charset="-122"/>
              </a:rPr>
              <a:t>科研思路分析：</a:t>
            </a:r>
            <a:endParaRPr lang="en-US" altLang="zh-CN" sz="1600" kern="100" dirty="0">
              <a:latin typeface="微软雅黑" panose="020B0503020204020204" charset="-122"/>
              <a:ea typeface="微软雅黑" panose="020B0503020204020204" charset="-122"/>
            </a:endParaRPr>
          </a:p>
          <a:p>
            <a:pPr eaLnBrk="1" hangingPunct="1">
              <a:spcBef>
                <a:spcPts val="600"/>
              </a:spcBef>
              <a:spcAft>
                <a:spcPts val="600"/>
              </a:spcAft>
              <a:buFont typeface="Arial" panose="020B0604020202020204" pitchFamily="34" charset="0"/>
              <a:buNone/>
              <a:defRPr/>
            </a:pPr>
            <a:r>
              <a:rPr lang="en-US" altLang="zh-CN" sz="1600" kern="100" dirty="0">
                <a:latin typeface="微软雅黑" panose="020B0503020204020204" charset="-122"/>
                <a:ea typeface="微软雅黑" panose="020B0503020204020204" charset="-122"/>
              </a:rPr>
              <a:t>1. </a:t>
            </a:r>
            <a:r>
              <a:rPr lang="zh-CN" altLang="en-US" sz="1600" kern="100" dirty="0">
                <a:latin typeface="微软雅黑" panose="020B0503020204020204" charset="-122"/>
                <a:ea typeface="微软雅黑" panose="020B0503020204020204" charset="-122"/>
              </a:rPr>
              <a:t>帮助用户从一篇具体的文献出发进行更多论文和基金项目的文献可视化调研和分析；</a:t>
            </a:r>
            <a:endParaRPr lang="en-US" altLang="zh-CN" sz="1600" kern="100" dirty="0">
              <a:latin typeface="微软雅黑" panose="020B0503020204020204" charset="-122"/>
              <a:ea typeface="微软雅黑" panose="020B0503020204020204" charset="-122"/>
            </a:endParaRPr>
          </a:p>
          <a:p>
            <a:pPr eaLnBrk="1" hangingPunct="1">
              <a:spcBef>
                <a:spcPts val="600"/>
              </a:spcBef>
              <a:spcAft>
                <a:spcPts val="600"/>
              </a:spcAft>
              <a:buFont typeface="Arial" panose="020B0604020202020204" pitchFamily="34" charset="0"/>
              <a:buNone/>
              <a:defRPr/>
            </a:pPr>
            <a:r>
              <a:rPr lang="en-US" altLang="zh-CN" sz="1600" kern="100" dirty="0">
                <a:latin typeface="微软雅黑" panose="020B0503020204020204" charset="-122"/>
                <a:ea typeface="微软雅黑" panose="020B0503020204020204" charset="-122"/>
              </a:rPr>
              <a:t>2. AI</a:t>
            </a:r>
            <a:r>
              <a:rPr lang="zh-CN" altLang="en-US" sz="1600" kern="100" dirty="0">
                <a:latin typeface="微软雅黑" panose="020B0503020204020204" charset="-122"/>
                <a:ea typeface="微软雅黑" panose="020B0503020204020204" charset="-122"/>
              </a:rPr>
              <a:t>论文选题和基金选题，帮助启发选题的角度和思路</a:t>
            </a:r>
            <a:endParaRPr lang="en-US" altLang="zh-CN" sz="1600" kern="10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1" nodeType="clickEffect">
                                  <p:stCondLst>
                                    <p:cond delay="0"/>
                                  </p:stCondLst>
                                  <p:childTnLst>
                                    <p:anim calcmode="lin" valueType="num">
                                      <p:cBhvr additive="base">
                                        <p:cTn id="20" dur="500"/>
                                        <p:tgtEl>
                                          <p:spTgt spid="5"/>
                                        </p:tgtEl>
                                        <p:attrNameLst>
                                          <p:attrName>ppt_x</p:attrName>
                                        </p:attrNameLst>
                                      </p:cBhvr>
                                      <p:tavLst>
                                        <p:tav tm="0">
                                          <p:val>
                                            <p:strVal val="ppt_x"/>
                                          </p:val>
                                        </p:tav>
                                        <p:tav tm="100000">
                                          <p:val>
                                            <p:strVal val="ppt_x"/>
                                          </p:val>
                                        </p:tav>
                                      </p:tavLst>
                                    </p:anim>
                                    <p:anim calcmode="lin" valueType="num">
                                      <p:cBhvr additive="base">
                                        <p:cTn id="21" dur="500"/>
                                        <p:tgtEl>
                                          <p:spTgt spid="5"/>
                                        </p:tgtEl>
                                        <p:attrNameLst>
                                          <p:attrName>ppt_y</p:attrName>
                                        </p:attrNameLst>
                                      </p:cBhvr>
                                      <p:tavLst>
                                        <p:tav tm="0">
                                          <p:val>
                                            <p:strVal val="ppt_y"/>
                                          </p:val>
                                        </p:tav>
                                        <p:tav tm="100000">
                                          <p:val>
                                            <p:strVal val="1+ppt_h/2"/>
                                          </p:val>
                                        </p:tav>
                                      </p:tavLst>
                                    </p:anim>
                                    <p:set>
                                      <p:cBhvr>
                                        <p:cTn id="22" dur="1" fill="hold">
                                          <p:stCondLst>
                                            <p:cond delay="499"/>
                                          </p:stCondLst>
                                        </p:cTn>
                                        <p:tgtEl>
                                          <p:spTgt spid="5"/>
                                        </p:tgtEl>
                                        <p:attrNameLst>
                                          <p:attrName>style.visibility</p:attrName>
                                        </p:attrNameLst>
                                      </p:cBhvr>
                                      <p:to>
                                        <p:strVal val="hidden"/>
                                      </p:to>
                                    </p:set>
                                  </p:childTnLst>
                                </p:cTn>
                              </p:par>
                              <p:par>
                                <p:cTn id="23" presetID="2" presetClass="exit" presetSubtype="4" fill="hold" grpId="0" nodeType="withEffect">
                                  <p:stCondLst>
                                    <p:cond delay="0"/>
                                  </p:stCondLst>
                                  <p:childTnLst>
                                    <p:anim calcmode="lin" valueType="num">
                                      <p:cBhvr additive="base">
                                        <p:cTn id="24" dur="500"/>
                                        <p:tgtEl>
                                          <p:spTgt spid="4"/>
                                        </p:tgtEl>
                                        <p:attrNameLst>
                                          <p:attrName>ppt_x</p:attrName>
                                        </p:attrNameLst>
                                      </p:cBhvr>
                                      <p:tavLst>
                                        <p:tav tm="0">
                                          <p:val>
                                            <p:strVal val="ppt_x"/>
                                          </p:val>
                                        </p:tav>
                                        <p:tav tm="100000">
                                          <p:val>
                                            <p:strVal val="ppt_x"/>
                                          </p:val>
                                        </p:tav>
                                      </p:tavLst>
                                    </p:anim>
                                    <p:anim calcmode="lin" valueType="num">
                                      <p:cBhvr additive="base">
                                        <p:cTn id="25" dur="500"/>
                                        <p:tgtEl>
                                          <p:spTgt spid="4"/>
                                        </p:tgtEl>
                                        <p:attrNameLst>
                                          <p:attrName>ppt_y</p:attrName>
                                        </p:attrNameLst>
                                      </p:cBhvr>
                                      <p:tavLst>
                                        <p:tav tm="0">
                                          <p:val>
                                            <p:strVal val="ppt_y"/>
                                          </p:val>
                                        </p:tav>
                                        <p:tav tm="100000">
                                          <p:val>
                                            <p:strVal val="1+ppt_h/2"/>
                                          </p:val>
                                        </p:tav>
                                      </p:tavLst>
                                    </p:anim>
                                    <p:set>
                                      <p:cBhvr>
                                        <p:cTn id="26" dur="1" fill="hold">
                                          <p:stCondLst>
                                            <p:cond delay="499"/>
                                          </p:stCondLst>
                                        </p:cTn>
                                        <p:tgtEl>
                                          <p:spTgt spid="4"/>
                                        </p:tgtEl>
                                        <p:attrNameLst>
                                          <p:attrName>style.visibility</p:attrName>
                                        </p:attrNameLst>
                                      </p:cBhvr>
                                      <p:to>
                                        <p:strVal val="hidden"/>
                                      </p:to>
                                    </p:set>
                                  </p:childTnLst>
                                </p:cTn>
                              </p:par>
                              <p:par>
                                <p:cTn id="27" presetID="63" presetClass="path" presetSubtype="0" accel="50000" decel="50000" fill="hold" grpId="2" nodeType="withEffect">
                                  <p:stCondLst>
                                    <p:cond delay="0"/>
                                  </p:stCondLst>
                                  <p:childTnLst>
                                    <p:animMotion origin="layout" path="M 3.54167E-6 1.11111E-6 L 0.08567 0.00069 " pathEditMode="relative" rAng="0" ptsTypes="AA">
                                      <p:cBhvr>
                                        <p:cTn id="28" dur="1500" fill="hold"/>
                                        <p:tgtEl>
                                          <p:spTgt spid="6"/>
                                        </p:tgtEl>
                                        <p:attrNameLst>
                                          <p:attrName>ppt_x</p:attrName>
                                          <p:attrName>ppt_y</p:attrName>
                                        </p:attrNameLst>
                                      </p:cBhvr>
                                      <p:rCtr x="4284" y="23"/>
                                    </p:animMotion>
                                  </p:childTnLst>
                                </p:cTn>
                              </p:par>
                            </p:childTnLst>
                          </p:cTn>
                        </p:par>
                        <p:par>
                          <p:cTn id="29" fill="hold">
                            <p:stCondLst>
                              <p:cond delay="500"/>
                            </p:stCondLst>
                            <p:childTnLst>
                              <p:par>
                                <p:cTn id="30" presetID="2" presetClass="entr" presetSubtype="4" fill="hold" nodeType="afterEffect">
                                  <p:stCondLst>
                                    <p:cond delay="75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2" presetClass="entr" presetSubtype="1" fill="hold" grpId="0" nodeType="afterEffect">
                                  <p:stCondLst>
                                    <p:cond delay="25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p:bldP spid="5" grpId="1" animBg="1"/>
      <p:bldP spid="6" grpId="0" bldLvl="0" animBg="1"/>
      <p:bldP spid="6" grpId="1" animBg="1"/>
      <p:bldP spid="6" grpId="2"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44383" y="878931"/>
            <a:ext cx="10303133" cy="5858764"/>
          </a:xfrm>
          <a:prstGeom prst="rect">
            <a:avLst/>
          </a:prstGeom>
        </p:spPr>
      </p:pic>
      <p:sp>
        <p:nvSpPr>
          <p:cNvPr id="27" name="文本框 26"/>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全库文献检索与分析</a:t>
            </a:r>
            <a:endParaRPr lang="zh-CN" altLang="en-US" sz="3200" b="1" dirty="0">
              <a:latin typeface="等线" panose="02010600030101010101" pitchFamily="2" charset="-122"/>
              <a:ea typeface="等线" panose="02010600030101010101" pitchFamily="2" charset="-122"/>
            </a:endParaRPr>
          </a:p>
        </p:txBody>
      </p:sp>
      <p:sp>
        <p:nvSpPr>
          <p:cNvPr id="8" name="圆角矩形 21"/>
          <p:cNvSpPr/>
          <p:nvPr/>
        </p:nvSpPr>
        <p:spPr>
          <a:xfrm>
            <a:off x="9511829" y="2701278"/>
            <a:ext cx="1965796" cy="1203936"/>
          </a:xfrm>
          <a:prstGeom prst="roundRect">
            <a:avLst/>
          </a:prstGeom>
          <a:solidFill>
            <a:srgbClr val="FFFFFF"/>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ln w="0"/>
                <a:solidFill>
                  <a:schemeClr val="tx1"/>
                </a:solidFill>
                <a:latin typeface="黑体" panose="02010609060101010101" charset="-122"/>
                <a:ea typeface="黑体" panose="02010609060101010101" charset="-122"/>
              </a:rPr>
              <a:t>将对自己研究有帮助的论文添加到我的课题进行个性化文献分析</a:t>
            </a:r>
            <a:endParaRPr lang="zh-CN" altLang="en-US" dirty="0">
              <a:ln w="0"/>
              <a:solidFill>
                <a:schemeClr val="tx1"/>
              </a:solidFill>
              <a:latin typeface="黑体" panose="02010609060101010101" charset="-122"/>
              <a:ea typeface="黑体" panose="02010609060101010101" charset="-122"/>
            </a:endParaRPr>
          </a:p>
        </p:txBody>
      </p:sp>
      <p:sp>
        <p:nvSpPr>
          <p:cNvPr id="9" name="弧形 8"/>
          <p:cNvSpPr/>
          <p:nvPr/>
        </p:nvSpPr>
        <p:spPr>
          <a:xfrm rot="13524744" flipH="1">
            <a:off x="10124073" y="3137917"/>
            <a:ext cx="1889164" cy="1584365"/>
          </a:xfrm>
          <a:prstGeom prst="arc">
            <a:avLst>
              <a:gd name="adj1" fmla="val 13360487"/>
              <a:gd name="adj2" fmla="val 15853610"/>
            </a:avLst>
          </a:prstGeom>
          <a:ln w="38100">
            <a:solidFill>
              <a:srgbClr val="FF6372"/>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buFont typeface="Arial" panose="020B0604020202020204" pitchFamily="34" charset="0"/>
              <a:buNone/>
              <a:defRPr/>
            </a:pPr>
            <a:endParaRPr lang="zh-CN" altLang="en-US">
              <a:solidFill>
                <a:srgbClr val="FF6372"/>
              </a:solidFill>
              <a:latin typeface="微软雅黑" panose="020B0503020204020204" charset="-122"/>
              <a:ea typeface="微软雅黑" panose="020B0503020204020204" charset="-122"/>
            </a:endParaRPr>
          </a:p>
        </p:txBody>
      </p:sp>
      <p:sp>
        <p:nvSpPr>
          <p:cNvPr id="10" name="圆角矩形 21"/>
          <p:cNvSpPr/>
          <p:nvPr/>
        </p:nvSpPr>
        <p:spPr>
          <a:xfrm>
            <a:off x="8348145" y="3625843"/>
            <a:ext cx="942545" cy="41759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dirty="0">
              <a:ln w="12700">
                <a:solidFill>
                  <a:schemeClr val="tx1"/>
                </a:solidFill>
              </a:ln>
              <a:latin typeface="黑体" panose="02010609060101010101" charset="-122"/>
              <a:ea typeface="黑体" panose="02010609060101010101" charset="-122"/>
            </a:endParaRPr>
          </a:p>
        </p:txBody>
      </p:sp>
      <p:sp>
        <p:nvSpPr>
          <p:cNvPr id="11" name="圆角矩形 21"/>
          <p:cNvSpPr/>
          <p:nvPr/>
        </p:nvSpPr>
        <p:spPr>
          <a:xfrm>
            <a:off x="8348145" y="5158922"/>
            <a:ext cx="942545" cy="41759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dirty="0">
              <a:ln w="12700">
                <a:solidFill>
                  <a:schemeClr val="tx1"/>
                </a:solidFill>
              </a:ln>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1"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right)">
                                      <p:cBhvr>
                                        <p:cTn id="14" dur="500"/>
                                        <p:tgtEl>
                                          <p:spTgt spid="8"/>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0" grpId="0" bldLvl="0" animBg="1"/>
      <p:bldP spid="10" grpId="1" animBg="1"/>
      <p:bldP spid="11" grpId="0" bldLvl="0" animBg="1"/>
      <p:bldP spid="1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2D7DB"/>
        </a:solidFill>
        <a:effectLst/>
      </p:bgPr>
    </p:bg>
    <p:spTree>
      <p:nvGrpSpPr>
        <p:cNvPr id="1" name=""/>
        <p:cNvGrpSpPr/>
        <p:nvPr/>
      </p:nvGrpSpPr>
      <p:grpSpPr>
        <a:xfrm>
          <a:off x="0" y="0"/>
          <a:ext cx="0" cy="0"/>
          <a:chOff x="0" y="0"/>
          <a:chExt cx="0" cy="0"/>
        </a:xfrm>
      </p:grpSpPr>
      <p:sp>
        <p:nvSpPr>
          <p:cNvPr id="8" name="矩形: 圆角 7"/>
          <p:cNvSpPr/>
          <p:nvPr/>
        </p:nvSpPr>
        <p:spPr>
          <a:xfrm>
            <a:off x="3766457" y="899886"/>
            <a:ext cx="4659086" cy="4659086"/>
          </a:xfrm>
          <a:prstGeom prst="roundRect">
            <a:avLst>
              <a:gd name="adj" fmla="val 54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Arial" panose="020B0604020202020204"/>
            </a:endParaRPr>
          </a:p>
        </p:txBody>
      </p:sp>
      <p:grpSp>
        <p:nvGrpSpPr>
          <p:cNvPr id="7" name="组合 6"/>
          <p:cNvGrpSpPr/>
          <p:nvPr/>
        </p:nvGrpSpPr>
        <p:grpSpPr>
          <a:xfrm>
            <a:off x="4716145" y="1663700"/>
            <a:ext cx="2656840" cy="2641600"/>
            <a:chOff x="7427" y="2620"/>
            <a:chExt cx="4184" cy="4160"/>
          </a:xfrm>
        </p:grpSpPr>
        <p:sp>
          <p:nvSpPr>
            <p:cNvPr id="4" name="文本框 3"/>
            <p:cNvSpPr txBox="1"/>
            <p:nvPr/>
          </p:nvSpPr>
          <p:spPr>
            <a:xfrm>
              <a:off x="8162" y="2620"/>
              <a:ext cx="2876" cy="2932"/>
            </a:xfrm>
            <a:prstGeom prst="rect">
              <a:avLst/>
            </a:prstGeom>
            <a:noFill/>
          </p:spPr>
          <p:txBody>
            <a:bodyPr wrap="non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04</a:t>
              </a:r>
              <a:endParaRPr kumimoji="0" lang="zh-CN" altLang="en-US"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cxnSp>
          <p:nvCxnSpPr>
            <p:cNvPr id="5" name="直接连接符 4"/>
            <p:cNvCxnSpPr/>
            <p:nvPr/>
          </p:nvCxnSpPr>
          <p:spPr>
            <a:xfrm>
              <a:off x="8335" y="5552"/>
              <a:ext cx="2529" cy="0"/>
            </a:xfrm>
            <a:prstGeom prst="line">
              <a:avLst/>
            </a:prstGeom>
            <a:ln w="19050">
              <a:solidFill>
                <a:srgbClr val="19A3B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427" y="5859"/>
              <a:ext cx="4184" cy="9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我的课题</a:t>
              </a:r>
              <a:endPar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grpSp>
      <p:sp>
        <p:nvSpPr>
          <p:cNvPr id="2" name="文本框 1"/>
          <p:cNvSpPr txBox="1"/>
          <p:nvPr/>
        </p:nvSpPr>
        <p:spPr>
          <a:xfrm>
            <a:off x="4915810" y="4304030"/>
            <a:ext cx="2359743" cy="784189"/>
          </a:xfrm>
          <a:prstGeom prst="rect">
            <a:avLst/>
          </a:prstGeom>
          <a:noFill/>
        </p:spPr>
        <p:txBody>
          <a:bodyPr wrap="square">
            <a:spAutoFit/>
          </a:bodyPr>
          <a:lstStyle/>
          <a:p>
            <a:pPr algn="ctr">
              <a:lnSpc>
                <a:spcPct val="130000"/>
              </a:lnSpc>
            </a:pPr>
            <a:r>
              <a:rPr lang="zh-CN" altLang="en-US" dirty="0">
                <a:solidFill>
                  <a:prstClr val="black">
                    <a:lumMod val="50000"/>
                    <a:lumOff val="50000"/>
                  </a:prstClr>
                </a:solidFill>
                <a:latin typeface="等线" panose="02010600030101010101" pitchFamily="2" charset="-122"/>
                <a:ea typeface="等线" panose="02010600030101010101" pitchFamily="2" charset="-122"/>
                <a:cs typeface="+mn-ea"/>
                <a:sym typeface="+mn-lt"/>
              </a:rPr>
              <a:t>文献综述</a:t>
            </a:r>
            <a:endParaRPr lang="en-US" altLang="zh-CN" dirty="0">
              <a:solidFill>
                <a:prstClr val="black">
                  <a:lumMod val="50000"/>
                  <a:lumOff val="50000"/>
                </a:prstClr>
              </a:solidFill>
              <a:latin typeface="等线" panose="02010600030101010101" pitchFamily="2" charset="-122"/>
              <a:ea typeface="等线" panose="02010600030101010101" pitchFamily="2" charset="-122"/>
              <a:cs typeface="+mn-ea"/>
              <a:sym typeface="+mn-lt"/>
            </a:endParaRPr>
          </a:p>
          <a:p>
            <a:pPr algn="ctr">
              <a:lnSpc>
                <a:spcPct val="130000"/>
              </a:lnSpc>
            </a:pPr>
            <a:r>
              <a:rPr lang="en-US" altLang="zh-CN" dirty="0">
                <a:solidFill>
                  <a:prstClr val="black">
                    <a:lumMod val="50000"/>
                    <a:lumOff val="50000"/>
                  </a:prstClr>
                </a:solidFill>
                <a:latin typeface="等线" panose="02010600030101010101" pitchFamily="2" charset="-122"/>
                <a:ea typeface="等线" panose="02010600030101010101" pitchFamily="2" charset="-122"/>
                <a:cs typeface="+mn-ea"/>
                <a:sym typeface="+mn-lt"/>
              </a:rPr>
              <a:t>AI</a:t>
            </a:r>
            <a:r>
              <a:rPr lang="zh-CN" altLang="en-US" dirty="0">
                <a:solidFill>
                  <a:prstClr val="black">
                    <a:lumMod val="50000"/>
                    <a:lumOff val="50000"/>
                  </a:prstClr>
                </a:solidFill>
                <a:latin typeface="等线" panose="02010600030101010101" pitchFamily="2" charset="-122"/>
                <a:ea typeface="等线" panose="02010600030101010101" pitchFamily="2" charset="-122"/>
                <a:cs typeface="+mn-ea"/>
                <a:sym typeface="+mn-lt"/>
              </a:rPr>
              <a:t>撰写基金申请书</a:t>
            </a:r>
            <a:endParaRPr kumimoji="0" lang="zh-CN" altLang="en-US"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我的课题</a:t>
            </a:r>
            <a:endParaRPr lang="zh-CN" altLang="en-US" sz="3200" b="1" dirty="0">
              <a:latin typeface="等线" panose="02010600030101010101" pitchFamily="2" charset="-122"/>
              <a:ea typeface="等线" panose="02010600030101010101" pitchFamily="2" charset="-122"/>
            </a:endParaRPr>
          </a:p>
        </p:txBody>
      </p:sp>
      <p:pic>
        <p:nvPicPr>
          <p:cNvPr id="5" name="图片 4"/>
          <p:cNvPicPr>
            <a:picLocks noChangeAspect="1"/>
          </p:cNvPicPr>
          <p:nvPr/>
        </p:nvPicPr>
        <p:blipFill>
          <a:blip r:embed="rId1"/>
          <a:stretch>
            <a:fillRect/>
          </a:stretch>
        </p:blipFill>
        <p:spPr>
          <a:xfrm>
            <a:off x="1540042" y="1774590"/>
            <a:ext cx="8415319" cy="4873130"/>
          </a:xfrm>
          <a:prstGeom prst="rect">
            <a:avLst/>
          </a:prstGeom>
        </p:spPr>
      </p:pic>
      <p:pic>
        <p:nvPicPr>
          <p:cNvPr id="7" name="图片 6"/>
          <p:cNvPicPr>
            <a:picLocks noChangeAspect="1"/>
          </p:cNvPicPr>
          <p:nvPr/>
        </p:nvPicPr>
        <p:blipFill>
          <a:blip r:embed="rId2"/>
          <a:stretch>
            <a:fillRect/>
          </a:stretch>
        </p:blipFill>
        <p:spPr>
          <a:xfrm>
            <a:off x="1674795" y="3535082"/>
            <a:ext cx="3538139" cy="3112638"/>
          </a:xfrm>
          <a:prstGeom prst="rect">
            <a:avLst/>
          </a:prstGeom>
        </p:spPr>
      </p:pic>
      <p:sp>
        <p:nvSpPr>
          <p:cNvPr id="8" name="圆角矩形 21"/>
          <p:cNvSpPr/>
          <p:nvPr/>
        </p:nvSpPr>
        <p:spPr>
          <a:xfrm>
            <a:off x="5246534" y="2030788"/>
            <a:ext cx="1125391" cy="42657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9" name="矩形 8"/>
          <p:cNvSpPr/>
          <p:nvPr/>
        </p:nvSpPr>
        <p:spPr>
          <a:xfrm>
            <a:off x="781050" y="1046232"/>
            <a:ext cx="10648950" cy="701154"/>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1.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文献综述</a:t>
            </a:r>
            <a:r>
              <a:rPr lang="zh-CN" altLang="en-US" dirty="0">
                <a:solidFill>
                  <a:schemeClr val="tx1">
                    <a:lumMod val="65000"/>
                    <a:lumOff val="35000"/>
                  </a:schemeClr>
                </a:solidFill>
                <a:latin typeface="等线" panose="02010600030101010101" pitchFamily="2" charset="-122"/>
                <a:ea typeface="等线" panose="02010600030101010101" pitchFamily="2" charset="-122"/>
              </a:rPr>
              <a:t>：</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以用户勾选的文献为参考文献进行综述</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a:p>
            <a:pPr>
              <a:lnSpc>
                <a:spcPct val="120000"/>
              </a:lnSpc>
            </a:pP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1"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我的课题</a:t>
            </a:r>
            <a:endParaRPr lang="zh-CN" altLang="en-US" sz="3200" b="1" dirty="0">
              <a:latin typeface="等线" panose="02010600030101010101" pitchFamily="2" charset="-122"/>
              <a:ea typeface="等线" panose="02010600030101010101" pitchFamily="2" charset="-122"/>
            </a:endParaRPr>
          </a:p>
        </p:txBody>
      </p:sp>
      <p:sp>
        <p:nvSpPr>
          <p:cNvPr id="6" name="矩形 5"/>
          <p:cNvSpPr/>
          <p:nvPr/>
        </p:nvSpPr>
        <p:spPr>
          <a:xfrm>
            <a:off x="781050" y="1046232"/>
            <a:ext cx="10648950" cy="701154"/>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1. </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文献综述</a:t>
            </a:r>
            <a:r>
              <a:rPr lang="zh-CN" altLang="en-US" dirty="0">
                <a:solidFill>
                  <a:schemeClr val="tx1">
                    <a:lumMod val="65000"/>
                    <a:lumOff val="35000"/>
                  </a:schemeClr>
                </a:solidFill>
                <a:latin typeface="等线" panose="02010600030101010101" pitchFamily="2" charset="-122"/>
                <a:ea typeface="等线" panose="02010600030101010101" pitchFamily="2" charset="-122"/>
              </a:rPr>
              <a:t>：</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主要内容与参考文献的标注。</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a:p>
            <a:pPr>
              <a:lnSpc>
                <a:spcPct val="120000"/>
              </a:lnSpc>
            </a:pP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sp>
        <p:nvSpPr>
          <p:cNvPr id="8" name="文本框 7"/>
          <p:cNvSpPr txBox="1"/>
          <p:nvPr/>
        </p:nvSpPr>
        <p:spPr>
          <a:xfrm>
            <a:off x="781050" y="1602768"/>
            <a:ext cx="4079306" cy="5016758"/>
          </a:xfrm>
          <a:prstGeom prst="rect">
            <a:avLst/>
          </a:prstGeom>
          <a:noFill/>
        </p:spPr>
        <p:txBody>
          <a:bodyPr wrap="square">
            <a:spAutoFit/>
          </a:bodyPr>
          <a:lstStyle/>
          <a:p>
            <a:r>
              <a:rPr lang="zh-CN" altLang="en-US" sz="1600" b="1" i="0" dirty="0">
                <a:effectLst/>
                <a:latin typeface="等线" panose="02010600030101010101" pitchFamily="2" charset="-122"/>
                <a:ea typeface="等线" panose="02010600030101010101" pitchFamily="2" charset="-122"/>
              </a:rPr>
              <a:t>引言</a:t>
            </a:r>
            <a:br>
              <a:rPr lang="zh-CN" altLang="en-US" sz="1600" dirty="0">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近年来，图书馆作为信息学习和知识传播的重要场所，一直在不断发展与创新。社区学院图书馆、高校图书馆和公共图书馆等各类图书馆在数字化时代面临着许多挑战和机遇。因此，针对图书馆服务、资源利用和用户体验等方面的研究也得到了广泛关注。</a:t>
            </a:r>
            <a:br>
              <a:rPr lang="zh-CN" altLang="en-US" sz="1600" dirty="0">
                <a:latin typeface="等线" panose="02010600030101010101" pitchFamily="2" charset="-122"/>
                <a:ea typeface="等线" panose="02010600030101010101" pitchFamily="2" charset="-122"/>
              </a:rPr>
            </a:br>
            <a:br>
              <a:rPr lang="zh-CN" altLang="en-US" sz="1600" dirty="0">
                <a:latin typeface="等线" panose="02010600030101010101" pitchFamily="2" charset="-122"/>
                <a:ea typeface="等线" panose="02010600030101010101" pitchFamily="2" charset="-122"/>
              </a:rPr>
            </a:br>
            <a:r>
              <a:rPr lang="zh-CN" altLang="en-US" sz="1600" b="1" i="0" dirty="0">
                <a:effectLst/>
                <a:latin typeface="等线" panose="02010600030101010101" pitchFamily="2" charset="-122"/>
                <a:ea typeface="等线" panose="02010600030101010101" pitchFamily="2" charset="-122"/>
              </a:rPr>
              <a:t>文献综述</a:t>
            </a:r>
            <a:br>
              <a:rPr lang="zh-CN" altLang="en-US" sz="1600" dirty="0">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关于社区学院图书馆评估方面的研究，</a:t>
            </a:r>
            <a:r>
              <a:rPr lang="en-US" altLang="zh-CN" sz="1600" b="0" i="0" dirty="0" err="1">
                <a:solidFill>
                  <a:srgbClr val="000000"/>
                </a:solidFill>
                <a:effectLst/>
                <a:latin typeface="等线" panose="02010600030101010101" pitchFamily="2" charset="-122"/>
                <a:ea typeface="等线" panose="02010600030101010101" pitchFamily="2" charset="-122"/>
              </a:rPr>
              <a:t>Antobam-Ntekudzi</a:t>
            </a:r>
            <a:r>
              <a:rPr lang="en-US" altLang="zh-CN" sz="1600" b="0" i="0" dirty="0">
                <a:solidFill>
                  <a:srgbClr val="000000"/>
                </a:solidFill>
                <a:effectLst/>
                <a:latin typeface="等线" panose="02010600030101010101" pitchFamily="2" charset="-122"/>
                <a:ea typeface="等线" panose="02010600030101010101" pitchFamily="2" charset="-122"/>
              </a:rPr>
              <a:t> (2023) </a:t>
            </a:r>
            <a:r>
              <a:rPr lang="zh-CN" altLang="en-US" sz="1600" b="0" i="0" dirty="0">
                <a:solidFill>
                  <a:srgbClr val="000000"/>
                </a:solidFill>
                <a:effectLst/>
                <a:latin typeface="等线" panose="02010600030101010101" pitchFamily="2" charset="-122"/>
                <a:ea typeface="等线" panose="02010600030101010101" pitchFamily="2" charset="-122"/>
              </a:rPr>
              <a:t>指出，对于社区学院图书馆来说，评估是非常重要的，这有助于了解服务和资源的质量和效果</a:t>
            </a:r>
            <a:r>
              <a:rPr lang="en-US" altLang="zh-CN" sz="1600" b="0" i="0" dirty="0">
                <a:solidFill>
                  <a:srgbClr val="000000"/>
                </a:solidFill>
                <a:effectLst/>
                <a:latin typeface="等线" panose="02010600030101010101" pitchFamily="2" charset="-122"/>
                <a:ea typeface="等线" panose="02010600030101010101" pitchFamily="2" charset="-122"/>
              </a:rPr>
              <a:t>[1]</a:t>
            </a:r>
            <a:r>
              <a:rPr lang="zh-CN" altLang="en-US" sz="1600" b="0" i="0" dirty="0">
                <a:solidFill>
                  <a:srgbClr val="000000"/>
                </a:solidFill>
                <a:effectLst/>
                <a:latin typeface="等线" panose="02010600030101010101" pitchFamily="2" charset="-122"/>
                <a:ea typeface="等线" panose="02010600030101010101" pitchFamily="2" charset="-122"/>
              </a:rPr>
              <a:t>。而</a:t>
            </a:r>
            <a:r>
              <a:rPr lang="en-US" altLang="zh-CN" sz="1600" b="0" i="0" dirty="0">
                <a:solidFill>
                  <a:srgbClr val="000000"/>
                </a:solidFill>
                <a:effectLst/>
                <a:latin typeface="等线" panose="02010600030101010101" pitchFamily="2" charset="-122"/>
                <a:ea typeface="等线" panose="02010600030101010101" pitchFamily="2" charset="-122"/>
              </a:rPr>
              <a:t>Zhao</a:t>
            </a:r>
            <a:r>
              <a:rPr lang="zh-CN" altLang="en-US" sz="1600" b="0" i="0" dirty="0">
                <a:solidFill>
                  <a:srgbClr val="000000"/>
                </a:solidFill>
                <a:effectLst/>
                <a:latin typeface="等线" panose="02010600030101010101" pitchFamily="2" charset="-122"/>
                <a:ea typeface="等线" panose="02010600030101010101" pitchFamily="2" charset="-122"/>
              </a:rPr>
              <a:t>等人</a:t>
            </a:r>
            <a:r>
              <a:rPr lang="en-US" altLang="zh-CN" sz="1600" b="0" i="0" dirty="0">
                <a:solidFill>
                  <a:srgbClr val="000000"/>
                </a:solidFill>
                <a:effectLst/>
                <a:latin typeface="等线" panose="02010600030101010101" pitchFamily="2" charset="-122"/>
                <a:ea typeface="等线" panose="02010600030101010101" pitchFamily="2" charset="-122"/>
              </a:rPr>
              <a:t>(2023)</a:t>
            </a:r>
            <a:r>
              <a:rPr lang="zh-CN" altLang="en-US" sz="1600" b="0" i="0" dirty="0">
                <a:solidFill>
                  <a:srgbClr val="000000"/>
                </a:solidFill>
                <a:effectLst/>
                <a:latin typeface="等线" panose="02010600030101010101" pitchFamily="2" charset="-122"/>
                <a:ea typeface="等线" panose="02010600030101010101" pitchFamily="2" charset="-122"/>
              </a:rPr>
              <a:t>则探讨了信息素养培训对研究生使用图书馆资源能力的影响，强调培训可以提升研究生对图书馆资源的有效利用能力</a:t>
            </a:r>
            <a:r>
              <a:rPr lang="en-US" altLang="zh-CN" sz="1600" b="0" i="0" dirty="0">
                <a:solidFill>
                  <a:srgbClr val="000000"/>
                </a:solidFill>
                <a:effectLst/>
                <a:latin typeface="等线" panose="02010600030101010101" pitchFamily="2" charset="-122"/>
                <a:ea typeface="等线" panose="02010600030101010101" pitchFamily="2" charset="-122"/>
              </a:rPr>
              <a:t>[2] </a:t>
            </a:r>
            <a:r>
              <a:rPr lang="zh-CN" altLang="en-US" sz="1600" b="0" i="0" dirty="0">
                <a:solidFill>
                  <a:srgbClr val="000000"/>
                </a:solidFill>
                <a:effectLst/>
                <a:latin typeface="等线" panose="02010600030101010101" pitchFamily="2" charset="-122"/>
                <a:ea typeface="等线" panose="02010600030101010101" pitchFamily="2" charset="-122"/>
              </a:rPr>
              <a:t>。另外，</a:t>
            </a:r>
            <a:r>
              <a:rPr lang="en-US" altLang="zh-CN" sz="1600" b="0" i="0" dirty="0" err="1">
                <a:solidFill>
                  <a:srgbClr val="000000"/>
                </a:solidFill>
                <a:effectLst/>
                <a:latin typeface="等线" panose="02010600030101010101" pitchFamily="2" charset="-122"/>
                <a:ea typeface="等线" panose="02010600030101010101" pitchFamily="2" charset="-122"/>
              </a:rPr>
              <a:t>Haffenden</a:t>
            </a:r>
            <a:r>
              <a:rPr lang="zh-CN" altLang="en-US" sz="1600" b="0" i="0" dirty="0">
                <a:solidFill>
                  <a:srgbClr val="000000"/>
                </a:solidFill>
                <a:effectLst/>
                <a:latin typeface="等线" panose="02010600030101010101" pitchFamily="2" charset="-122"/>
                <a:ea typeface="等线" panose="02010600030101010101" pitchFamily="2" charset="-122"/>
              </a:rPr>
              <a:t>等人</a:t>
            </a:r>
            <a:r>
              <a:rPr lang="en-US" altLang="zh-CN" sz="1600" b="0" i="0" dirty="0">
                <a:solidFill>
                  <a:srgbClr val="000000"/>
                </a:solidFill>
                <a:effectLst/>
                <a:latin typeface="等线" panose="02010600030101010101" pitchFamily="2" charset="-122"/>
                <a:ea typeface="等线" panose="02010600030101010101" pitchFamily="2" charset="-122"/>
              </a:rPr>
              <a:t>(2023)</a:t>
            </a:r>
            <a:r>
              <a:rPr lang="zh-CN" altLang="en-US" sz="1600" b="0" i="0" dirty="0">
                <a:solidFill>
                  <a:srgbClr val="000000"/>
                </a:solidFill>
                <a:effectLst/>
                <a:latin typeface="等线" panose="02010600030101010101" pitchFamily="2" charset="-122"/>
                <a:ea typeface="等线" panose="02010600030101010101" pitchFamily="2" charset="-122"/>
              </a:rPr>
              <a:t>研究了瑞典国家图书馆创建</a:t>
            </a:r>
            <a:r>
              <a:rPr lang="en-US" altLang="zh-CN" sz="1600" b="0" i="0" dirty="0">
                <a:solidFill>
                  <a:srgbClr val="000000"/>
                </a:solidFill>
                <a:effectLst/>
                <a:latin typeface="等线" panose="02010600030101010101" pitchFamily="2" charset="-122"/>
                <a:ea typeface="等线" panose="02010600030101010101" pitchFamily="2" charset="-122"/>
              </a:rPr>
              <a:t>BERT</a:t>
            </a:r>
            <a:r>
              <a:rPr lang="zh-CN" altLang="en-US" sz="1600" b="0" i="0" dirty="0">
                <a:solidFill>
                  <a:srgbClr val="000000"/>
                </a:solidFill>
                <a:effectLst/>
                <a:latin typeface="等线" panose="02010600030101010101" pitchFamily="2" charset="-122"/>
                <a:ea typeface="等线" panose="02010600030101010101" pitchFamily="2" charset="-122"/>
              </a:rPr>
              <a:t>模型的过程及应用，展示了人工智能在图书馆中的实际运用</a:t>
            </a:r>
            <a:r>
              <a:rPr lang="en-US" altLang="zh-CN" sz="1600" b="0" i="0" dirty="0">
                <a:solidFill>
                  <a:srgbClr val="000000"/>
                </a:solidFill>
                <a:effectLst/>
                <a:latin typeface="等线" panose="02010600030101010101" pitchFamily="2" charset="-122"/>
                <a:ea typeface="等线" panose="02010600030101010101" pitchFamily="2" charset="-122"/>
              </a:rPr>
              <a:t>[3] </a:t>
            </a:r>
            <a:r>
              <a:rPr lang="zh-CN" altLang="en-US" sz="1600" b="0" i="0" dirty="0">
                <a:solidFill>
                  <a:srgbClr val="000000"/>
                </a:solidFill>
                <a:effectLst/>
                <a:latin typeface="等线" panose="02010600030101010101" pitchFamily="2" charset="-122"/>
                <a:ea typeface="等线" panose="02010600030101010101" pitchFamily="2" charset="-122"/>
              </a:rPr>
              <a:t>。</a:t>
            </a:r>
            <a:br>
              <a:rPr lang="zh-CN" altLang="en-US" sz="1600" dirty="0">
                <a:latin typeface="等线" panose="02010600030101010101" pitchFamily="2" charset="-122"/>
                <a:ea typeface="等线" panose="02010600030101010101" pitchFamily="2" charset="-122"/>
              </a:rPr>
            </a:br>
            <a:endParaRPr lang="zh-CN" altLang="en-US" sz="1600" dirty="0">
              <a:latin typeface="等线" panose="02010600030101010101" pitchFamily="2" charset="-122"/>
              <a:ea typeface="等线" panose="02010600030101010101" pitchFamily="2" charset="-122"/>
            </a:endParaRPr>
          </a:p>
        </p:txBody>
      </p:sp>
      <p:sp>
        <p:nvSpPr>
          <p:cNvPr id="9" name="文本框 8"/>
          <p:cNvSpPr txBox="1"/>
          <p:nvPr/>
        </p:nvSpPr>
        <p:spPr>
          <a:xfrm>
            <a:off x="5120641" y="1780365"/>
            <a:ext cx="6458551" cy="4924425"/>
          </a:xfrm>
          <a:prstGeom prst="rect">
            <a:avLst/>
          </a:prstGeom>
          <a:noFill/>
        </p:spPr>
        <p:txBody>
          <a:bodyPr wrap="square">
            <a:spAutoFit/>
          </a:bodyPr>
          <a:lstStyle/>
          <a:p>
            <a:r>
              <a:rPr lang="zh-CN" altLang="en-US" sz="1600" b="1" i="0" dirty="0">
                <a:solidFill>
                  <a:srgbClr val="01ACBE"/>
                </a:solidFill>
                <a:effectLst/>
                <a:latin typeface="等线" panose="02010600030101010101" pitchFamily="2" charset="-122"/>
                <a:ea typeface="等线" panose="02010600030101010101" pitchFamily="2" charset="-122"/>
              </a:rPr>
              <a:t>现有研究的局限性</a:t>
            </a:r>
            <a:br>
              <a:rPr lang="zh-CN" altLang="en-US" sz="1600" dirty="0">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然而，对于公共图书馆创客空间中严肃和休闲娱乐的研究，</a:t>
            </a:r>
            <a:r>
              <a:rPr lang="en-US" altLang="zh-CN" sz="1600" b="0" i="0" dirty="0" err="1">
                <a:solidFill>
                  <a:srgbClr val="000000"/>
                </a:solidFill>
                <a:effectLst/>
                <a:latin typeface="等线" panose="02010600030101010101" pitchFamily="2" charset="-122"/>
                <a:ea typeface="等线" panose="02010600030101010101" pitchFamily="2" charset="-122"/>
              </a:rPr>
              <a:t>Barniskis</a:t>
            </a:r>
            <a:r>
              <a:rPr lang="en-US" altLang="zh-CN" sz="1600" b="0" i="0" dirty="0">
                <a:solidFill>
                  <a:srgbClr val="000000"/>
                </a:solidFill>
                <a:effectLst/>
                <a:latin typeface="等线" panose="02010600030101010101" pitchFamily="2" charset="-122"/>
                <a:ea typeface="等线" panose="02010600030101010101" pitchFamily="2" charset="-122"/>
              </a:rPr>
              <a:t> (2023) </a:t>
            </a:r>
            <a:r>
              <a:rPr lang="zh-CN" altLang="en-US" sz="1600" b="0" i="0" dirty="0">
                <a:solidFill>
                  <a:srgbClr val="000000"/>
                </a:solidFill>
                <a:effectLst/>
                <a:latin typeface="等线" panose="02010600030101010101" pitchFamily="2" charset="-122"/>
                <a:ea typeface="等线" panose="02010600030101010101" pitchFamily="2" charset="-122"/>
              </a:rPr>
              <a:t>指出存在两种受众的困境，需要进一步探讨</a:t>
            </a:r>
            <a:r>
              <a:rPr lang="en-US" altLang="zh-CN" sz="1600" b="0" i="0" dirty="0">
                <a:solidFill>
                  <a:srgbClr val="000000"/>
                </a:solidFill>
                <a:effectLst/>
                <a:latin typeface="等线" panose="02010600030101010101" pitchFamily="2" charset="-122"/>
                <a:ea typeface="等线" panose="02010600030101010101" pitchFamily="2" charset="-122"/>
              </a:rPr>
              <a:t>[4] </a:t>
            </a:r>
            <a:r>
              <a:rPr lang="zh-CN" altLang="en-US" sz="1600" b="0" i="0" dirty="0">
                <a:solidFill>
                  <a:srgbClr val="000000"/>
                </a:solidFill>
                <a:effectLst/>
                <a:latin typeface="等线" panose="02010600030101010101" pitchFamily="2" charset="-122"/>
                <a:ea typeface="等线" panose="02010600030101010101" pitchFamily="2" charset="-122"/>
              </a:rPr>
              <a:t>。而</a:t>
            </a:r>
            <a:r>
              <a:rPr lang="en-US" altLang="zh-CN" sz="1600" b="0" i="0" dirty="0" err="1">
                <a:solidFill>
                  <a:srgbClr val="000000"/>
                </a:solidFill>
                <a:effectLst/>
                <a:latin typeface="等线" panose="02010600030101010101" pitchFamily="2" charset="-122"/>
                <a:ea typeface="等线" panose="02010600030101010101" pitchFamily="2" charset="-122"/>
              </a:rPr>
              <a:t>Pourjahanshahi</a:t>
            </a:r>
            <a:r>
              <a:rPr lang="zh-CN" altLang="en-US" sz="1600" b="0" i="0" dirty="0">
                <a:solidFill>
                  <a:srgbClr val="000000"/>
                </a:solidFill>
                <a:effectLst/>
                <a:latin typeface="等线" panose="02010600030101010101" pitchFamily="2" charset="-122"/>
                <a:ea typeface="等线" panose="02010600030101010101" pitchFamily="2" charset="-122"/>
              </a:rPr>
              <a:t>和</a:t>
            </a:r>
            <a:r>
              <a:rPr lang="en-US" altLang="zh-CN" sz="1600" b="0" i="0" dirty="0" err="1">
                <a:solidFill>
                  <a:srgbClr val="000000"/>
                </a:solidFill>
                <a:effectLst/>
                <a:latin typeface="等线" panose="02010600030101010101" pitchFamily="2" charset="-122"/>
                <a:ea typeface="等线" panose="02010600030101010101" pitchFamily="2" charset="-122"/>
              </a:rPr>
              <a:t>Dehyadegari</a:t>
            </a:r>
            <a:r>
              <a:rPr lang="en-US" altLang="zh-CN" sz="1600" b="0" i="0" dirty="0">
                <a:solidFill>
                  <a:srgbClr val="000000"/>
                </a:solidFill>
                <a:effectLst/>
                <a:latin typeface="等线" panose="02010600030101010101" pitchFamily="2" charset="-122"/>
                <a:ea typeface="等线" panose="02010600030101010101" pitchFamily="2" charset="-122"/>
              </a:rPr>
              <a:t> (2023)</a:t>
            </a:r>
            <a:r>
              <a:rPr lang="zh-CN" altLang="en-US" sz="1600" b="0" i="0" dirty="0">
                <a:solidFill>
                  <a:srgbClr val="000000"/>
                </a:solidFill>
                <a:effectLst/>
                <a:latin typeface="等线" panose="02010600030101010101" pitchFamily="2" charset="-122"/>
                <a:ea typeface="等线" panose="02010600030101010101" pitchFamily="2" charset="-122"/>
              </a:rPr>
              <a:t>研究了网站质量对用户使用数字图书馆意图的影响，强调了用户态度和在线协作经验等因素对数字图书馆使用的重要性</a:t>
            </a:r>
            <a:r>
              <a:rPr lang="en-US" altLang="zh-CN" sz="1600" b="0" i="0" dirty="0">
                <a:solidFill>
                  <a:srgbClr val="000000"/>
                </a:solidFill>
                <a:effectLst/>
                <a:latin typeface="等线" panose="02010600030101010101" pitchFamily="2" charset="-122"/>
                <a:ea typeface="等线" panose="02010600030101010101" pitchFamily="2" charset="-122"/>
              </a:rPr>
              <a:t>[5] </a:t>
            </a:r>
            <a:r>
              <a:rPr lang="zh-CN" altLang="en-US" sz="1600" b="0" i="0" dirty="0">
                <a:solidFill>
                  <a:srgbClr val="000000"/>
                </a:solidFill>
                <a:effectLst/>
                <a:latin typeface="等线" panose="02010600030101010101" pitchFamily="2" charset="-122"/>
                <a:ea typeface="等线" panose="02010600030101010101" pitchFamily="2" charset="-122"/>
              </a:rPr>
              <a:t>。此外，</a:t>
            </a:r>
            <a:r>
              <a:rPr lang="en-US" altLang="zh-CN" sz="1600" b="0" i="0" dirty="0">
                <a:solidFill>
                  <a:srgbClr val="000000"/>
                </a:solidFill>
                <a:effectLst/>
                <a:latin typeface="等线" panose="02010600030101010101" pitchFamily="2" charset="-122"/>
                <a:ea typeface="等线" panose="02010600030101010101" pitchFamily="2" charset="-122"/>
              </a:rPr>
              <a:t>Syn</a:t>
            </a:r>
            <a:r>
              <a:rPr lang="zh-CN" altLang="en-US" sz="1600" b="0" i="0" dirty="0">
                <a:solidFill>
                  <a:srgbClr val="000000"/>
                </a:solidFill>
                <a:effectLst/>
                <a:latin typeface="等线" panose="02010600030101010101" pitchFamily="2" charset="-122"/>
                <a:ea typeface="等线" panose="02010600030101010101" pitchFamily="2" charset="-122"/>
              </a:rPr>
              <a:t>和</a:t>
            </a:r>
            <a:r>
              <a:rPr lang="en-US" altLang="zh-CN" sz="1600" b="0" i="0" dirty="0">
                <a:solidFill>
                  <a:srgbClr val="000000"/>
                </a:solidFill>
                <a:effectLst/>
                <a:latin typeface="等线" panose="02010600030101010101" pitchFamily="2" charset="-122"/>
                <a:ea typeface="等线" panose="02010600030101010101" pitchFamily="2" charset="-122"/>
              </a:rPr>
              <a:t>Kim (2023)</a:t>
            </a:r>
            <a:r>
              <a:rPr lang="zh-CN" altLang="en-US" sz="1600" b="0" i="0" dirty="0">
                <a:solidFill>
                  <a:srgbClr val="000000"/>
                </a:solidFill>
                <a:effectLst/>
                <a:latin typeface="等线" panose="02010600030101010101" pitchFamily="2" charset="-122"/>
                <a:ea typeface="等线" panose="02010600030101010101" pitchFamily="2" charset="-122"/>
              </a:rPr>
              <a:t>研究了</a:t>
            </a:r>
            <a:r>
              <a:rPr lang="en-US" altLang="zh-CN" sz="1600" b="0" i="0" dirty="0">
                <a:solidFill>
                  <a:srgbClr val="000000"/>
                </a:solidFill>
                <a:effectLst/>
                <a:latin typeface="等线" panose="02010600030101010101" pitchFamily="2" charset="-122"/>
                <a:ea typeface="等线" panose="02010600030101010101" pitchFamily="2" charset="-122"/>
              </a:rPr>
              <a:t>COVID-19</a:t>
            </a:r>
            <a:r>
              <a:rPr lang="zh-CN" altLang="en-US" sz="1600" b="0" i="0" dirty="0">
                <a:solidFill>
                  <a:srgbClr val="000000"/>
                </a:solidFill>
                <a:effectLst/>
                <a:latin typeface="等线" panose="02010600030101010101" pitchFamily="2" charset="-122"/>
                <a:ea typeface="等线" panose="02010600030101010101" pitchFamily="2" charset="-122"/>
              </a:rPr>
              <a:t>大流行期间公共图书馆的创新服务，提出了社会创新理论在图书馆服务中的应用和修订</a:t>
            </a:r>
            <a:r>
              <a:rPr lang="en-US" altLang="zh-CN" sz="1600" b="0" i="0" dirty="0">
                <a:solidFill>
                  <a:srgbClr val="000000"/>
                </a:solidFill>
                <a:effectLst/>
                <a:latin typeface="等线" panose="02010600030101010101" pitchFamily="2" charset="-122"/>
                <a:ea typeface="等线" panose="02010600030101010101" pitchFamily="2" charset="-122"/>
              </a:rPr>
              <a:t>[6] </a:t>
            </a:r>
            <a:r>
              <a:rPr lang="zh-CN" altLang="en-US" sz="1600" b="0" i="0" dirty="0">
                <a:solidFill>
                  <a:srgbClr val="000000"/>
                </a:solidFill>
                <a:effectLst/>
                <a:latin typeface="等线" panose="02010600030101010101" pitchFamily="2" charset="-122"/>
                <a:ea typeface="等线" panose="02010600030101010101" pitchFamily="2" charset="-122"/>
              </a:rPr>
              <a:t>。</a:t>
            </a:r>
            <a:br>
              <a:rPr lang="zh-CN" altLang="en-US" sz="1600" dirty="0">
                <a:latin typeface="等线" panose="02010600030101010101" pitchFamily="2" charset="-122"/>
                <a:ea typeface="等线" panose="02010600030101010101" pitchFamily="2" charset="-122"/>
              </a:rPr>
            </a:br>
            <a:br>
              <a:rPr lang="zh-CN" altLang="en-US" sz="1600" dirty="0">
                <a:latin typeface="等线" panose="02010600030101010101" pitchFamily="2" charset="-122"/>
                <a:ea typeface="等线" panose="02010600030101010101" pitchFamily="2" charset="-122"/>
              </a:rPr>
            </a:br>
            <a:r>
              <a:rPr lang="zh-CN" altLang="en-US" sz="1600" b="1" i="0" dirty="0">
                <a:solidFill>
                  <a:srgbClr val="000000"/>
                </a:solidFill>
                <a:effectLst/>
                <a:latin typeface="等线" panose="02010600030101010101" pitchFamily="2" charset="-122"/>
                <a:ea typeface="等线" panose="02010600030101010101" pitchFamily="2" charset="-122"/>
              </a:rPr>
              <a:t>总结与展望</a:t>
            </a:r>
            <a:br>
              <a:rPr lang="zh-CN" altLang="en-US" sz="1600" dirty="0">
                <a:latin typeface="等线" panose="02010600030101010101" pitchFamily="2" charset="-122"/>
                <a:ea typeface="等线" panose="02010600030101010101" pitchFamily="2" charset="-122"/>
              </a:rPr>
            </a:br>
            <a:r>
              <a:rPr lang="zh-CN" altLang="en-US" sz="1600" b="0" i="0" dirty="0">
                <a:solidFill>
                  <a:srgbClr val="000000"/>
                </a:solidFill>
                <a:effectLst/>
                <a:latin typeface="等线" panose="02010600030101010101" pitchFamily="2" charset="-122"/>
                <a:ea typeface="等线" panose="02010600030101010101" pitchFamily="2" charset="-122"/>
              </a:rPr>
              <a:t>综上所述，社区学院图书馆、高校图书馆和公共图书馆等各类图书馆在数字化时代面临诸多挑战，但也有着许多创新的机遇。未来的研究可以进一步关注社区学院图书馆的评估、研究生信息素养培训、人工智能在图书馆中的应用，以及公共图书馆的创新服务和数字化发展等方面，以促进图书馆服务质量的不断提升。</a:t>
            </a:r>
            <a:br>
              <a:rPr lang="zh-CN" altLang="en-US" sz="1600" dirty="0">
                <a:latin typeface="等线" panose="02010600030101010101" pitchFamily="2" charset="-122"/>
                <a:ea typeface="等线" panose="02010600030101010101" pitchFamily="2" charset="-122"/>
              </a:rPr>
            </a:br>
            <a:endParaRPr lang="en-US" altLang="zh-CN" sz="1600" dirty="0">
              <a:latin typeface="等线" panose="02010600030101010101" pitchFamily="2" charset="-122"/>
              <a:ea typeface="等线" panose="02010600030101010101" pitchFamily="2" charset="-122"/>
            </a:endParaRPr>
          </a:p>
          <a:p>
            <a:r>
              <a:rPr lang="zh-CN" altLang="en-US" sz="1600" b="1" i="0" dirty="0">
                <a:solidFill>
                  <a:srgbClr val="000000"/>
                </a:solidFill>
                <a:effectLst/>
                <a:latin typeface="等线" panose="02010600030101010101" pitchFamily="2" charset="-122"/>
                <a:ea typeface="等线" panose="02010600030101010101" pitchFamily="2" charset="-122"/>
              </a:rPr>
              <a:t>参考文献：</a:t>
            </a:r>
            <a:br>
              <a:rPr lang="zh-CN" altLang="en-US" sz="1600" dirty="0">
                <a:latin typeface="等线" panose="02010600030101010101" pitchFamily="2" charset="-122"/>
                <a:ea typeface="等线" panose="02010600030101010101" pitchFamily="2" charset="-122"/>
              </a:rPr>
            </a:br>
            <a:r>
              <a:rPr lang="en-US" altLang="zh-CN" sz="1400" b="0" i="0" dirty="0">
                <a:solidFill>
                  <a:srgbClr val="000000"/>
                </a:solidFill>
                <a:effectLst/>
                <a:latin typeface="等线" panose="02010600030101010101" pitchFamily="2" charset="-122"/>
                <a:ea typeface="等线" panose="02010600030101010101" pitchFamily="2" charset="-122"/>
              </a:rPr>
              <a:t>1.Antobam-Ntekudzi,E. (2023) Janet </a:t>
            </a:r>
            <a:r>
              <a:rPr lang="en-US" altLang="zh-CN" sz="1400" b="0" i="0" dirty="0" err="1">
                <a:solidFill>
                  <a:srgbClr val="000000"/>
                </a:solidFill>
                <a:effectLst/>
                <a:latin typeface="等线" panose="02010600030101010101" pitchFamily="2" charset="-122"/>
                <a:ea typeface="等线" panose="02010600030101010101" pitchFamily="2" charset="-122"/>
              </a:rPr>
              <a:t>Pinkley</a:t>
            </a:r>
            <a:r>
              <a:rPr lang="en-US" altLang="zh-CN" sz="1400" b="0" i="0" dirty="0">
                <a:solidFill>
                  <a:srgbClr val="000000"/>
                </a:solidFill>
                <a:effectLst/>
                <a:latin typeface="等线" panose="02010600030101010101" pitchFamily="2" charset="-122"/>
                <a:ea typeface="等线" panose="02010600030101010101" pitchFamily="2" charset="-122"/>
              </a:rPr>
              <a:t> and Kaela Casey, eds. The Community College Library: Assessment. Chicago, IL: ACRL Press, 2022. 214p. Paper, $72 (ISBN: 978-0838939017). College &amp; Research Libraries84(1).</a:t>
            </a:r>
            <a:endParaRPr lang="zh-CN" altLang="en-US" sz="1400" dirty="0">
              <a:latin typeface="等线" panose="02010600030101010101" pitchFamily="2" charset="-122"/>
              <a:ea typeface="等线" panose="02010600030101010101" pitchFamily="2" charset="-122"/>
            </a:endParaRPr>
          </a:p>
        </p:txBody>
      </p:sp>
      <p:sp>
        <p:nvSpPr>
          <p:cNvPr id="10" name="圆角矩形 21"/>
          <p:cNvSpPr/>
          <p:nvPr/>
        </p:nvSpPr>
        <p:spPr>
          <a:xfrm>
            <a:off x="6744113" y="2968843"/>
            <a:ext cx="402168" cy="400562"/>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1" name="圆角矩形 21"/>
          <p:cNvSpPr/>
          <p:nvPr/>
        </p:nvSpPr>
        <p:spPr>
          <a:xfrm>
            <a:off x="9578227" y="2260499"/>
            <a:ext cx="402168" cy="400562"/>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3" name="圆角矩形 21"/>
          <p:cNvSpPr/>
          <p:nvPr/>
        </p:nvSpPr>
        <p:spPr>
          <a:xfrm>
            <a:off x="6341945" y="3488501"/>
            <a:ext cx="402168" cy="400562"/>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4" name="圆角矩形 21"/>
          <p:cNvSpPr/>
          <p:nvPr/>
        </p:nvSpPr>
        <p:spPr>
          <a:xfrm>
            <a:off x="687730" y="1780365"/>
            <a:ext cx="4421719" cy="4071936"/>
          </a:xfrm>
          <a:prstGeom prst="roundRect">
            <a:avLst>
              <a:gd name="adj" fmla="val 10786"/>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600"/>
              </a:spcBef>
              <a:spcAft>
                <a:spcPts val="600"/>
              </a:spcAft>
              <a:defRPr/>
            </a:pPr>
            <a:r>
              <a:rPr lang="zh-CN" altLang="en-US" b="1" dirty="0">
                <a:ln w="0"/>
                <a:solidFill>
                  <a:schemeClr val="tx1"/>
                </a:solidFill>
                <a:latin typeface="等线" panose="02010600030101010101" pitchFamily="2" charset="-122"/>
                <a:ea typeface="等线" panose="02010600030101010101" pitchFamily="2" charset="-122"/>
              </a:rPr>
              <a:t>特色与优势：</a:t>
            </a:r>
            <a:endParaRPr lang="en-US" altLang="zh-CN" b="1" dirty="0">
              <a:ln w="0"/>
              <a:solidFill>
                <a:schemeClr val="tx1"/>
              </a:solidFill>
              <a:latin typeface="等线" panose="02010600030101010101" pitchFamily="2" charset="-122"/>
              <a:ea typeface="等线" panose="02010600030101010101" pitchFamily="2" charset="-122"/>
            </a:endParaRPr>
          </a:p>
          <a:p>
            <a:pPr marL="342900" indent="-342900">
              <a:spcBef>
                <a:spcPts val="600"/>
              </a:spcBef>
              <a:spcAft>
                <a:spcPts val="600"/>
              </a:spcAft>
              <a:buFont typeface="+mj-ea"/>
              <a:buAutoNum type="circleNumDbPlain"/>
              <a:defRPr/>
            </a:pPr>
            <a:r>
              <a:rPr lang="zh-CN" altLang="en-US" dirty="0">
                <a:ln w="0"/>
                <a:solidFill>
                  <a:schemeClr val="tx1"/>
                </a:solidFill>
                <a:latin typeface="等线" panose="02010600030101010101" pitchFamily="2" charset="-122"/>
                <a:ea typeface="等线" panose="02010600030101010101" pitchFamily="2" charset="-122"/>
              </a:rPr>
              <a:t>综述内容是以用户自主勾选的论文为基础生成的，且更强调现有研究的局限性，方便用户在前人研究的空缺和不足的基础上，引出自己的研究及其意义和重要性，并为自己论文的研究框架提供理论基础，可以帮助撰写研究性论文的综述部分。</a:t>
            </a:r>
            <a:endParaRPr lang="en-US" altLang="zh-CN" dirty="0">
              <a:ln w="0"/>
              <a:solidFill>
                <a:schemeClr val="tx1"/>
              </a:solidFill>
              <a:latin typeface="等线" panose="02010600030101010101" pitchFamily="2" charset="-122"/>
              <a:ea typeface="等线" panose="02010600030101010101" pitchFamily="2" charset="-122"/>
            </a:endParaRPr>
          </a:p>
          <a:p>
            <a:pPr marL="342900" indent="-342900">
              <a:spcBef>
                <a:spcPts val="600"/>
              </a:spcBef>
              <a:spcAft>
                <a:spcPts val="600"/>
              </a:spcAft>
              <a:buFont typeface="+mj-ea"/>
              <a:buAutoNum type="circleNumDbPlain"/>
              <a:defRPr/>
            </a:pPr>
            <a:r>
              <a:rPr lang="zh-CN" altLang="en-US" dirty="0">
                <a:ln w="0"/>
                <a:solidFill>
                  <a:schemeClr val="tx1"/>
                </a:solidFill>
                <a:latin typeface="等线" panose="02010600030101010101" pitchFamily="2" charset="-122"/>
                <a:ea typeface="等线" panose="02010600030101010101" pitchFamily="2" charset="-122"/>
              </a:rPr>
              <a:t>清晰详细标注了所使用到的参考文献，方便用户准确溯源和追查具体文献。</a:t>
            </a:r>
            <a:endParaRPr lang="zh-CN" altLang="en-US" dirty="0">
              <a:ln w="0"/>
              <a:solidFill>
                <a:schemeClr val="tx1"/>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3" grpId="0" bldLvl="0" animBg="1"/>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我的课题</a:t>
            </a:r>
            <a:endParaRPr lang="zh-CN" altLang="en-US" sz="3200" b="1" dirty="0">
              <a:latin typeface="等线" panose="02010600030101010101" pitchFamily="2" charset="-122"/>
              <a:ea typeface="等线" panose="02010600030101010101" pitchFamily="2" charset="-122"/>
            </a:endParaRPr>
          </a:p>
        </p:txBody>
      </p:sp>
      <p:pic>
        <p:nvPicPr>
          <p:cNvPr id="5" name="图片 4"/>
          <p:cNvPicPr>
            <a:picLocks noChangeAspect="1"/>
          </p:cNvPicPr>
          <p:nvPr/>
        </p:nvPicPr>
        <p:blipFill>
          <a:blip r:embed="rId1"/>
          <a:stretch>
            <a:fillRect/>
          </a:stretch>
        </p:blipFill>
        <p:spPr>
          <a:xfrm>
            <a:off x="1540042" y="1774590"/>
            <a:ext cx="8415319" cy="4873130"/>
          </a:xfrm>
          <a:prstGeom prst="rect">
            <a:avLst/>
          </a:prstGeom>
        </p:spPr>
      </p:pic>
      <p:pic>
        <p:nvPicPr>
          <p:cNvPr id="7" name="图片 6"/>
          <p:cNvPicPr>
            <a:picLocks noChangeAspect="1"/>
          </p:cNvPicPr>
          <p:nvPr/>
        </p:nvPicPr>
        <p:blipFill>
          <a:blip r:embed="rId2"/>
          <a:stretch>
            <a:fillRect/>
          </a:stretch>
        </p:blipFill>
        <p:spPr>
          <a:xfrm>
            <a:off x="1674795" y="3535082"/>
            <a:ext cx="3538139" cy="3112638"/>
          </a:xfrm>
          <a:prstGeom prst="rect">
            <a:avLst/>
          </a:prstGeom>
        </p:spPr>
      </p:pic>
      <p:sp>
        <p:nvSpPr>
          <p:cNvPr id="8" name="圆角矩形 21"/>
          <p:cNvSpPr/>
          <p:nvPr/>
        </p:nvSpPr>
        <p:spPr>
          <a:xfrm>
            <a:off x="8673127" y="2011536"/>
            <a:ext cx="1202393" cy="42657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9" name="矩形 8"/>
          <p:cNvSpPr/>
          <p:nvPr/>
        </p:nvSpPr>
        <p:spPr>
          <a:xfrm>
            <a:off x="781050" y="1046232"/>
            <a:ext cx="10648950" cy="701154"/>
          </a:xfrm>
          <a:prstGeom prst="rect">
            <a:avLst/>
          </a:prstGeom>
        </p:spPr>
        <p:txBody>
          <a:bodyPr wrap="square">
            <a:spAutoFit/>
            <a:scene3d>
              <a:camera prst="orthographicFront"/>
              <a:lightRig rig="threePt" dir="t"/>
            </a:scene3d>
            <a:sp3d contourW="6350"/>
          </a:bodyPr>
          <a:lstStyle/>
          <a:p>
            <a:pPr>
              <a:lnSpc>
                <a:spcPct val="120000"/>
              </a:lnSpc>
            </a:pPr>
            <a:r>
              <a:rPr lang="en-US" altLang="zh-CN" b="1" dirty="0">
                <a:solidFill>
                  <a:schemeClr val="tx1">
                    <a:lumMod val="65000"/>
                    <a:lumOff val="35000"/>
                  </a:schemeClr>
                </a:solidFill>
                <a:latin typeface="等线" panose="02010600030101010101" pitchFamily="2" charset="-122"/>
                <a:ea typeface="等线" panose="02010600030101010101" pitchFamily="2" charset="-122"/>
              </a:rPr>
              <a:t>2. AI</a:t>
            </a:r>
            <a:r>
              <a:rPr lang="zh-CN" altLang="en-US" b="1" dirty="0">
                <a:solidFill>
                  <a:schemeClr val="tx1">
                    <a:lumMod val="65000"/>
                    <a:lumOff val="35000"/>
                  </a:schemeClr>
                </a:solidFill>
                <a:latin typeface="等线" panose="02010600030101010101" pitchFamily="2" charset="-122"/>
                <a:ea typeface="等线" panose="02010600030101010101" pitchFamily="2" charset="-122"/>
              </a:rPr>
              <a:t>撰写基金申请书</a:t>
            </a:r>
            <a:r>
              <a:rPr lang="zh-CN" altLang="en-US" dirty="0">
                <a:solidFill>
                  <a:schemeClr val="tx1">
                    <a:lumMod val="65000"/>
                    <a:lumOff val="35000"/>
                  </a:schemeClr>
                </a:solidFill>
                <a:latin typeface="等线" panose="02010600030101010101" pitchFamily="2" charset="-122"/>
                <a:ea typeface="等线" panose="02010600030101010101" pitchFamily="2" charset="-122"/>
              </a:rPr>
              <a:t>：</a:t>
            </a:r>
            <a:r>
              <a:rPr lang="zh-CN" altLang="en-US" sz="1600" dirty="0">
                <a:solidFill>
                  <a:schemeClr val="tx1">
                    <a:lumMod val="65000"/>
                    <a:lumOff val="35000"/>
                  </a:schemeClr>
                </a:solidFill>
                <a:latin typeface="等线" panose="02010600030101010101" pitchFamily="2" charset="-122"/>
                <a:ea typeface="等线" panose="02010600030101010101" pitchFamily="2" charset="-122"/>
              </a:rPr>
              <a:t>以用户勾选的文献为参考文献进行基金申请书的撰写，使用方法与“选题与综述”中的一样</a:t>
            </a: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a:p>
            <a:pPr>
              <a:lnSpc>
                <a:spcPct val="120000"/>
              </a:lnSpc>
            </a:pPr>
            <a:endParaRPr lang="zh-CN" altLang="en-US" sz="1600" dirty="0">
              <a:solidFill>
                <a:schemeClr val="tx1">
                  <a:lumMod val="65000"/>
                  <a:lumOff val="35000"/>
                </a:schemeClr>
              </a:solidFill>
              <a:latin typeface="等线" panose="02010600030101010101" pitchFamily="2" charset="-122"/>
              <a:ea typeface="等线" panose="02010600030101010101" pitchFamily="2" charset="-122"/>
            </a:endParaRPr>
          </a:p>
        </p:txBody>
      </p:sp>
      <p:sp>
        <p:nvSpPr>
          <p:cNvPr id="2" name="圆角矩形 21"/>
          <p:cNvSpPr/>
          <p:nvPr/>
        </p:nvSpPr>
        <p:spPr>
          <a:xfrm>
            <a:off x="9582404" y="2591658"/>
            <a:ext cx="2380807" cy="3889100"/>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lnSpc>
                <a:spcPct val="150000"/>
              </a:lnSpc>
            </a:pPr>
            <a:r>
              <a:rPr lang="zh-CN" altLang="en-US" dirty="0">
                <a:solidFill>
                  <a:srgbClr val="333333"/>
                </a:solidFill>
                <a:latin typeface="等线" panose="02010600030101010101" pitchFamily="2" charset="-122"/>
                <a:ea typeface="等线" panose="02010600030101010101" pitchFamily="2" charset="-122"/>
              </a:rPr>
              <a:t>使用方法：</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lnSpc>
                <a:spcPct val="150000"/>
              </a:lnSpc>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点击</a:t>
            </a:r>
            <a:r>
              <a:rPr lang="en-US" altLang="zh-CN" b="1" dirty="0">
                <a:solidFill>
                  <a:srgbClr val="333333"/>
                </a:solidFill>
                <a:latin typeface="等线" panose="02010600030101010101" pitchFamily="2" charset="-122"/>
                <a:ea typeface="等线" panose="02010600030101010101" pitchFamily="2" charset="-122"/>
              </a:rPr>
              <a:t>AI</a:t>
            </a:r>
            <a:r>
              <a:rPr lang="zh-CN" altLang="en-US" b="1" dirty="0">
                <a:solidFill>
                  <a:srgbClr val="333333"/>
                </a:solidFill>
                <a:latin typeface="等线" panose="02010600030101010101" pitchFamily="2" charset="-122"/>
                <a:ea typeface="等线" panose="02010600030101010101" pitchFamily="2" charset="-122"/>
              </a:rPr>
              <a:t>撰写基金申请书</a:t>
            </a:r>
            <a:r>
              <a:rPr lang="zh-CN" altLang="en-US" dirty="0">
                <a:solidFill>
                  <a:srgbClr val="333333"/>
                </a:solidFill>
                <a:latin typeface="等线" panose="02010600030101010101" pitchFamily="2" charset="-122"/>
                <a:ea typeface="等线" panose="02010600030101010101" pitchFamily="2" charset="-122"/>
              </a:rPr>
              <a:t>按钮</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lnSpc>
                <a:spcPct val="150000"/>
              </a:lnSpc>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填写信息（课题名称和邮箱）</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lnSpc>
                <a:spcPct val="150000"/>
              </a:lnSpc>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通过邮箱查看邮件</a:t>
            </a:r>
            <a:r>
              <a:rPr lang="en-US" altLang="zh-CN" dirty="0">
                <a:solidFill>
                  <a:srgbClr val="333333"/>
                </a:solidFill>
                <a:latin typeface="等线" panose="02010600030101010101" pitchFamily="2" charset="-122"/>
                <a:ea typeface="等线" panose="02010600030101010101" pitchFamily="2" charset="-122"/>
              </a:rPr>
              <a:t>(10</a:t>
            </a:r>
            <a:r>
              <a:rPr lang="zh-CN" altLang="en-US" dirty="0">
                <a:solidFill>
                  <a:srgbClr val="333333"/>
                </a:solidFill>
                <a:latin typeface="等线" panose="02010600030101010101" pitchFamily="2" charset="-122"/>
                <a:ea typeface="等线" panose="02010600030101010101" pitchFamily="2" charset="-122"/>
              </a:rPr>
              <a:t>分钟左右</a:t>
            </a:r>
            <a:r>
              <a:rPr lang="en-US" altLang="zh-CN" dirty="0">
                <a:solidFill>
                  <a:srgbClr val="333333"/>
                </a:solidFill>
                <a:latin typeface="等线" panose="02010600030101010101" pitchFamily="2" charset="-122"/>
                <a:ea typeface="等线" panose="02010600030101010101" pitchFamily="2" charset="-122"/>
              </a:rPr>
              <a:t>)</a:t>
            </a:r>
            <a:r>
              <a:rPr lang="zh-CN" altLang="en-US" dirty="0">
                <a:solidFill>
                  <a:srgbClr val="333333"/>
                </a:solidFill>
                <a:latin typeface="等线" panose="02010600030101010101" pitchFamily="2" charset="-122"/>
                <a:ea typeface="等线" panose="02010600030101010101" pitchFamily="2" charset="-122"/>
              </a:rPr>
              <a:t>，下载报告</a:t>
            </a:r>
            <a:endParaRPr lang="zh-CN" altLang="en-US" b="1" dirty="0">
              <a:solidFill>
                <a:srgbClr val="333333"/>
              </a:solidFill>
              <a:latin typeface="等线" panose="02010600030101010101" pitchFamily="2" charset="-122"/>
              <a:ea typeface="等线" panose="02010600030101010101" pitchFamily="2" charset="-122"/>
            </a:endParaRPr>
          </a:p>
        </p:txBody>
      </p:sp>
      <p:pic>
        <p:nvPicPr>
          <p:cNvPr id="10" name="图片 9"/>
          <p:cNvPicPr>
            <a:picLocks noChangeAspect="1"/>
          </p:cNvPicPr>
          <p:nvPr/>
        </p:nvPicPr>
        <p:blipFill>
          <a:blip r:embed="rId3"/>
          <a:stretch>
            <a:fillRect/>
          </a:stretch>
        </p:blipFill>
        <p:spPr>
          <a:xfrm>
            <a:off x="4267307" y="1592860"/>
            <a:ext cx="3975304" cy="50548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1"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1"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2" grpId="0" bldLvl="0" animBg="1"/>
      <p:bldP spid="2"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2D7DB"/>
        </a:solidFill>
        <a:effectLst/>
      </p:bgPr>
    </p:bg>
    <p:spTree>
      <p:nvGrpSpPr>
        <p:cNvPr id="1" name=""/>
        <p:cNvGrpSpPr/>
        <p:nvPr/>
      </p:nvGrpSpPr>
      <p:grpSpPr>
        <a:xfrm>
          <a:off x="0" y="0"/>
          <a:ext cx="0" cy="0"/>
          <a:chOff x="0" y="0"/>
          <a:chExt cx="0" cy="0"/>
        </a:xfrm>
      </p:grpSpPr>
      <p:sp>
        <p:nvSpPr>
          <p:cNvPr id="8" name="矩形: 圆角 7"/>
          <p:cNvSpPr/>
          <p:nvPr/>
        </p:nvSpPr>
        <p:spPr>
          <a:xfrm>
            <a:off x="3766457" y="899886"/>
            <a:ext cx="4659086" cy="4659086"/>
          </a:xfrm>
          <a:prstGeom prst="roundRect">
            <a:avLst>
              <a:gd name="adj" fmla="val 54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Arial" panose="020B0604020202020204"/>
            </a:endParaRPr>
          </a:p>
        </p:txBody>
      </p:sp>
      <p:grpSp>
        <p:nvGrpSpPr>
          <p:cNvPr id="7" name="组合 6"/>
          <p:cNvGrpSpPr/>
          <p:nvPr/>
        </p:nvGrpSpPr>
        <p:grpSpPr>
          <a:xfrm>
            <a:off x="4915535" y="1663700"/>
            <a:ext cx="2359660" cy="2641600"/>
            <a:chOff x="7741" y="2620"/>
            <a:chExt cx="3716" cy="4160"/>
          </a:xfrm>
        </p:grpSpPr>
        <p:sp>
          <p:nvSpPr>
            <p:cNvPr id="4" name="文本框 3"/>
            <p:cNvSpPr txBox="1"/>
            <p:nvPr/>
          </p:nvSpPr>
          <p:spPr>
            <a:xfrm>
              <a:off x="8162" y="2620"/>
              <a:ext cx="2876" cy="2932"/>
            </a:xfrm>
            <a:prstGeom prst="rect">
              <a:avLst/>
            </a:prstGeom>
            <a:noFill/>
          </p:spPr>
          <p:txBody>
            <a:bodyPr wrap="non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05</a:t>
              </a:r>
              <a:endParaRPr kumimoji="0" lang="zh-CN" altLang="en-US"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cxnSp>
          <p:nvCxnSpPr>
            <p:cNvPr id="5" name="直接连接符 4"/>
            <p:cNvCxnSpPr/>
            <p:nvPr/>
          </p:nvCxnSpPr>
          <p:spPr>
            <a:xfrm>
              <a:off x="8335" y="5552"/>
              <a:ext cx="2529" cy="0"/>
            </a:xfrm>
            <a:prstGeom prst="line">
              <a:avLst/>
            </a:prstGeom>
            <a:ln w="19050">
              <a:solidFill>
                <a:srgbClr val="19A3B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741" y="5859"/>
              <a:ext cx="3716" cy="9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3200" dirty="0">
                  <a:solidFill>
                    <a:prstClr val="black">
                      <a:lumMod val="75000"/>
                      <a:lumOff val="25000"/>
                    </a:prstClr>
                  </a:solidFill>
                  <a:latin typeface="等线" panose="02010600030101010101" pitchFamily="2" charset="-122"/>
                  <a:ea typeface="等线" panose="02010600030101010101" pitchFamily="2" charset="-122"/>
                  <a:cs typeface="Arial" panose="020B0604020202020204"/>
                  <a:sym typeface="Arial" panose="020B0604020202020204"/>
                </a:rPr>
                <a:t>期刊导航</a:t>
              </a:r>
              <a:endPar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grpSp>
      <p:sp>
        <p:nvSpPr>
          <p:cNvPr id="2" name="文本框 1"/>
          <p:cNvSpPr txBox="1"/>
          <p:nvPr/>
        </p:nvSpPr>
        <p:spPr>
          <a:xfrm>
            <a:off x="4915810" y="4304030"/>
            <a:ext cx="2359743" cy="784189"/>
          </a:xfrm>
          <a:prstGeom prst="rect">
            <a:avLst/>
          </a:prstGeom>
          <a:noFill/>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dirty="0">
                <a:solidFill>
                  <a:prstClr val="black">
                    <a:lumMod val="50000"/>
                    <a:lumOff val="50000"/>
                  </a:prstClr>
                </a:solidFill>
                <a:latin typeface="等线" panose="02010600030101010101" pitchFamily="2" charset="-122"/>
                <a:ea typeface="等线" panose="02010600030101010101" pitchFamily="2" charset="-122"/>
                <a:cs typeface="+mn-ea"/>
                <a:sym typeface="+mn-lt"/>
              </a:rPr>
              <a:t>期刊</a:t>
            </a:r>
            <a:r>
              <a:rPr kumimoji="0" lang="zh-CN" altLang="en-US"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rPr>
              <a:t>撤稿原因</a:t>
            </a:r>
            <a:endParaRPr kumimoji="0" lang="en-US" altLang="zh-CN"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defRPr/>
            </a:pPr>
            <a:r>
              <a:rPr lang="zh-CN" altLang="en-US" dirty="0">
                <a:solidFill>
                  <a:prstClr val="black">
                    <a:lumMod val="50000"/>
                    <a:lumOff val="50000"/>
                  </a:prstClr>
                </a:solidFill>
                <a:latin typeface="等线" panose="02010600030101010101" pitchFamily="2" charset="-122"/>
                <a:ea typeface="等线" panose="02010600030101010101" pitchFamily="2" charset="-122"/>
                <a:cs typeface="+mn-ea"/>
                <a:sym typeface="+mn-lt"/>
              </a:rPr>
              <a:t>期刊预警指数</a:t>
            </a:r>
            <a:endParaRPr lang="en-US" altLang="zh-CN" dirty="0">
              <a:solidFill>
                <a:prstClr val="black">
                  <a:lumMod val="50000"/>
                  <a:lumOff val="50000"/>
                </a:prstClr>
              </a:solidFill>
              <a:latin typeface="等线" panose="02010600030101010101" pitchFamily="2" charset="-122"/>
              <a:ea typeface="等线" panose="02010600030101010101" pitchFamily="2" charset="-122"/>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期刊导航</a:t>
            </a:r>
            <a:endParaRPr lang="zh-CN" altLang="en-US" sz="3200" b="1" dirty="0">
              <a:latin typeface="等线" panose="02010600030101010101" pitchFamily="2" charset="-122"/>
              <a:ea typeface="等线" panose="02010600030101010101" pitchFamily="2" charset="-122"/>
            </a:endParaRPr>
          </a:p>
        </p:txBody>
      </p:sp>
      <p:sp>
        <p:nvSpPr>
          <p:cNvPr id="4" name="文本框 3"/>
          <p:cNvSpPr txBox="1"/>
          <p:nvPr/>
        </p:nvSpPr>
        <p:spPr>
          <a:xfrm>
            <a:off x="709462" y="987287"/>
            <a:ext cx="10773076" cy="923330"/>
          </a:xfrm>
          <a:prstGeom prst="rect">
            <a:avLst/>
          </a:prstGeom>
          <a:noFill/>
        </p:spPr>
        <p:txBody>
          <a:bodyPr wrap="square">
            <a:spAutoFit/>
          </a:bodyPr>
          <a:lstStyle/>
          <a:p>
            <a:r>
              <a:rPr lang="zh-CN" altLang="en-US" b="0" i="0" dirty="0">
                <a:solidFill>
                  <a:srgbClr val="777777"/>
                </a:solidFill>
                <a:effectLst/>
                <a:latin typeface="等线" panose="02010600030101010101" pitchFamily="2" charset="-122"/>
                <a:ea typeface="等线" panose="02010600030101010101" pitchFamily="2" charset="-122"/>
              </a:rPr>
              <a:t>科研工作是一个全面而持续的过程，一项具体的科研工作，只有在文章发表后，才算告一段落。</a:t>
            </a:r>
            <a:r>
              <a:rPr lang="zh-CN" altLang="en-US" dirty="0">
                <a:solidFill>
                  <a:srgbClr val="777777"/>
                </a:solidFill>
                <a:latin typeface="等线" panose="02010600030101010101" pitchFamily="2" charset="-122"/>
                <a:ea typeface="等线" panose="02010600030101010101" pitchFamily="2" charset="-122"/>
              </a:rPr>
              <a:t>对于需要毕业、晋升职称的</a:t>
            </a:r>
            <a:r>
              <a:rPr lang="zh-CN" altLang="en-US" b="0" i="0" dirty="0">
                <a:solidFill>
                  <a:srgbClr val="777777"/>
                </a:solidFill>
                <a:effectLst/>
                <a:latin typeface="等线" panose="02010600030101010101" pitchFamily="2" charset="-122"/>
                <a:ea typeface="等线" panose="02010600030101010101" pitchFamily="2" charset="-122"/>
              </a:rPr>
              <a:t>科研人员来说，发论文都是必不可少的，因此，投稿选刊是无法避免的重要问题。研知可以在投稿选刊的过程中帮助科研人员甄别有风险的</a:t>
            </a:r>
            <a:r>
              <a:rPr lang="zh-CN" altLang="en-US" dirty="0">
                <a:solidFill>
                  <a:srgbClr val="777777"/>
                </a:solidFill>
                <a:latin typeface="等线" panose="02010600030101010101" pitchFamily="2" charset="-122"/>
                <a:ea typeface="等线" panose="02010600030101010101" pitchFamily="2" charset="-122"/>
              </a:rPr>
              <a:t>期刊，避免因将稿件投在高风险期刊上而造成损失。</a:t>
            </a:r>
            <a:endParaRPr lang="zh-CN" altLang="en-US" dirty="0">
              <a:latin typeface="等线" panose="02010600030101010101" pitchFamily="2" charset="-122"/>
              <a:ea typeface="等线" panose="02010600030101010101" pitchFamily="2" charset="-122"/>
            </a:endParaRPr>
          </a:p>
        </p:txBody>
      </p:sp>
      <p:grpSp>
        <p:nvGrpSpPr>
          <p:cNvPr id="5" name="组合 4"/>
          <p:cNvGrpSpPr/>
          <p:nvPr/>
        </p:nvGrpSpPr>
        <p:grpSpPr>
          <a:xfrm>
            <a:off x="935059" y="2470609"/>
            <a:ext cx="5450748" cy="3118400"/>
            <a:chOff x="1177135" y="2671747"/>
            <a:chExt cx="3741731" cy="2140231"/>
          </a:xfrm>
        </p:grpSpPr>
        <p:pic>
          <p:nvPicPr>
            <p:cNvPr id="6" name="Picture 6"/>
            <p:cNvPicPr>
              <a:picLocks noChangeAspect="1"/>
            </p:cNvPicPr>
            <p:nvPr/>
          </p:nvPicPr>
          <p:blipFill>
            <a:blip r:embed="rId1"/>
            <a:stretch>
              <a:fillRect/>
            </a:stretch>
          </p:blipFill>
          <p:spPr>
            <a:xfrm>
              <a:off x="1177135" y="2671747"/>
              <a:ext cx="3741731" cy="2140231"/>
            </a:xfrm>
            <a:prstGeom prst="rect">
              <a:avLst/>
            </a:prstGeom>
            <a:effectLst>
              <a:reflection blurRad="6350" stA="65000" endPos="11000" dir="5400000" sy="-100000" algn="bl" rotWithShape="0"/>
            </a:effectLst>
          </p:spPr>
        </p:pic>
        <p:sp>
          <p:nvSpPr>
            <p:cNvPr id="7" name="Rectangle 39"/>
            <p:cNvSpPr/>
            <p:nvPr/>
          </p:nvSpPr>
          <p:spPr>
            <a:xfrm>
              <a:off x="1753520" y="2851575"/>
              <a:ext cx="2576698" cy="162526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dirty="0">
                <a:solidFill>
                  <a:prstClr val="white"/>
                </a:solidFill>
                <a:latin typeface="等线" panose="02010600030101010101" pitchFamily="2" charset="-122"/>
                <a:ea typeface="等线" panose="02010600030101010101" pitchFamily="2" charset="-122"/>
                <a:cs typeface="+mn-ea"/>
                <a:sym typeface="Arial" panose="020B0604020202020204"/>
              </a:endParaRPr>
            </a:p>
          </p:txBody>
        </p:sp>
        <p:sp>
          <p:nvSpPr>
            <p:cNvPr id="9" name="Freeform 38"/>
            <p:cNvSpPr/>
            <p:nvPr/>
          </p:nvSpPr>
          <p:spPr bwMode="auto">
            <a:xfrm>
              <a:off x="2646030" y="2712617"/>
              <a:ext cx="1820449" cy="1919532"/>
            </a:xfrm>
            <a:custGeom>
              <a:avLst/>
              <a:gdLst>
                <a:gd name="T0" fmla="*/ 2943 w 4782"/>
                <a:gd name="T1" fmla="*/ 0 h 5353"/>
                <a:gd name="T2" fmla="*/ 4508 w 4782"/>
                <a:gd name="T3" fmla="*/ 0 h 5353"/>
                <a:gd name="T4" fmla="*/ 4556 w 4782"/>
                <a:gd name="T5" fmla="*/ 5 h 5353"/>
                <a:gd name="T6" fmla="*/ 4603 w 4782"/>
                <a:gd name="T7" fmla="*/ 18 h 5353"/>
                <a:gd name="T8" fmla="*/ 4646 w 4782"/>
                <a:gd name="T9" fmla="*/ 38 h 5353"/>
                <a:gd name="T10" fmla="*/ 4685 w 4782"/>
                <a:gd name="T11" fmla="*/ 65 h 5353"/>
                <a:gd name="T12" fmla="*/ 4717 w 4782"/>
                <a:gd name="T13" fmla="*/ 98 h 5353"/>
                <a:gd name="T14" fmla="*/ 4745 w 4782"/>
                <a:gd name="T15" fmla="*/ 135 h 5353"/>
                <a:gd name="T16" fmla="*/ 4764 w 4782"/>
                <a:gd name="T17" fmla="*/ 179 h 5353"/>
                <a:gd name="T18" fmla="*/ 4777 w 4782"/>
                <a:gd name="T19" fmla="*/ 224 h 5353"/>
                <a:gd name="T20" fmla="*/ 4782 w 4782"/>
                <a:gd name="T21" fmla="*/ 273 h 5353"/>
                <a:gd name="T22" fmla="*/ 4782 w 4782"/>
                <a:gd name="T23" fmla="*/ 5353 h 5353"/>
                <a:gd name="T24" fmla="*/ 0 w 4782"/>
                <a:gd name="T25" fmla="*/ 5353 h 5353"/>
                <a:gd name="T26" fmla="*/ 2943 w 4782"/>
                <a:gd name="T27" fmla="*/ 0 h 5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82" h="5353">
                  <a:moveTo>
                    <a:pt x="2943" y="0"/>
                  </a:moveTo>
                  <a:lnTo>
                    <a:pt x="4508" y="0"/>
                  </a:lnTo>
                  <a:lnTo>
                    <a:pt x="4556" y="5"/>
                  </a:lnTo>
                  <a:lnTo>
                    <a:pt x="4603" y="18"/>
                  </a:lnTo>
                  <a:lnTo>
                    <a:pt x="4646" y="38"/>
                  </a:lnTo>
                  <a:lnTo>
                    <a:pt x="4685" y="65"/>
                  </a:lnTo>
                  <a:lnTo>
                    <a:pt x="4717" y="98"/>
                  </a:lnTo>
                  <a:lnTo>
                    <a:pt x="4745" y="135"/>
                  </a:lnTo>
                  <a:lnTo>
                    <a:pt x="4764" y="179"/>
                  </a:lnTo>
                  <a:lnTo>
                    <a:pt x="4777" y="224"/>
                  </a:lnTo>
                  <a:lnTo>
                    <a:pt x="4782" y="273"/>
                  </a:lnTo>
                  <a:lnTo>
                    <a:pt x="4782" y="5353"/>
                  </a:lnTo>
                  <a:lnTo>
                    <a:pt x="0" y="5353"/>
                  </a:lnTo>
                  <a:lnTo>
                    <a:pt x="2943" y="0"/>
                  </a:lnTo>
                  <a:close/>
                </a:path>
              </a:pathLst>
            </a:custGeom>
            <a:solidFill>
              <a:schemeClr val="bg1">
                <a:alpha val="15000"/>
              </a:schemeClr>
            </a:solidFill>
            <a:ln w="0">
              <a:noFill/>
              <a:prstDash val="solid"/>
              <a:round/>
            </a:ln>
          </p:spPr>
          <p:txBody>
            <a:bodyPr/>
            <a:lstStyle/>
            <a:p>
              <a:pPr eaLnBrk="1" fontAlgn="auto" hangingPunct="1">
                <a:spcBef>
                  <a:spcPct val="0"/>
                </a:spcBef>
                <a:spcAft>
                  <a:spcPct val="0"/>
                </a:spcAft>
                <a:defRPr/>
              </a:pPr>
              <a:endParaRPr lang="en-US" dirty="0">
                <a:solidFill>
                  <a:prstClr val="black"/>
                </a:solidFill>
                <a:latin typeface="等线" panose="02010600030101010101" pitchFamily="2" charset="-122"/>
                <a:ea typeface="等线" panose="02010600030101010101" pitchFamily="2" charset="-122"/>
                <a:cs typeface="+mn-ea"/>
                <a:sym typeface="Arial" panose="020B0604020202020204"/>
              </a:endParaRPr>
            </a:p>
          </p:txBody>
        </p:sp>
      </p:grpSp>
      <p:sp>
        <p:nvSpPr>
          <p:cNvPr id="10" name="Rectangle 12"/>
          <p:cNvSpPr/>
          <p:nvPr/>
        </p:nvSpPr>
        <p:spPr>
          <a:xfrm>
            <a:off x="6657749" y="2732285"/>
            <a:ext cx="4599192" cy="1133423"/>
          </a:xfrm>
          <a:prstGeom prst="rect">
            <a:avLst/>
          </a:prstGeom>
          <a:solidFill>
            <a:srgbClr val="19A3BD"/>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dirty="0">
              <a:solidFill>
                <a:prstClr val="white"/>
              </a:solidFill>
              <a:latin typeface="等线" panose="02010600030101010101" pitchFamily="2" charset="-122"/>
              <a:ea typeface="等线" panose="02010600030101010101" pitchFamily="2" charset="-122"/>
              <a:cs typeface="+mn-ea"/>
              <a:sym typeface="Arial" panose="020B0604020202020204"/>
            </a:endParaRPr>
          </a:p>
        </p:txBody>
      </p:sp>
      <p:sp>
        <p:nvSpPr>
          <p:cNvPr id="11" name="Oval 13"/>
          <p:cNvSpPr/>
          <p:nvPr/>
        </p:nvSpPr>
        <p:spPr>
          <a:xfrm>
            <a:off x="7026954" y="2960558"/>
            <a:ext cx="734442" cy="730472"/>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dirty="0">
              <a:solidFill>
                <a:prstClr val="white"/>
              </a:solidFill>
              <a:latin typeface="等线" panose="02010600030101010101" pitchFamily="2" charset="-122"/>
              <a:ea typeface="等线" panose="02010600030101010101" pitchFamily="2" charset="-122"/>
              <a:cs typeface="+mn-ea"/>
              <a:sym typeface="Arial" panose="020B0604020202020204"/>
            </a:endParaRPr>
          </a:p>
        </p:txBody>
      </p:sp>
      <p:sp>
        <p:nvSpPr>
          <p:cNvPr id="12" name="TextBox 14"/>
          <p:cNvSpPr txBox="1"/>
          <p:nvPr/>
        </p:nvSpPr>
        <p:spPr>
          <a:xfrm>
            <a:off x="6953510" y="3112201"/>
            <a:ext cx="881330" cy="398780"/>
          </a:xfrm>
          <a:prstGeom prst="rect">
            <a:avLst/>
          </a:prstGeom>
          <a:noFill/>
        </p:spPr>
        <p:txBody>
          <a:bodyPr>
            <a:spAutoFit/>
          </a:bodyPr>
          <a:lstStyle/>
          <a:p>
            <a:pPr algn="ctr" eaLnBrk="1" fontAlgn="auto" hangingPunct="1">
              <a:spcBef>
                <a:spcPct val="0"/>
              </a:spcBef>
              <a:spcAft>
                <a:spcPct val="0"/>
              </a:spcAft>
              <a:defRPr/>
            </a:pPr>
            <a:r>
              <a:rPr lang="en-US" sz="2000" b="1" dirty="0">
                <a:solidFill>
                  <a:schemeClr val="tx1">
                    <a:lumMod val="75000"/>
                    <a:lumOff val="25000"/>
                  </a:schemeClr>
                </a:solidFill>
                <a:latin typeface="等线" panose="02010600030101010101" pitchFamily="2" charset="-122"/>
                <a:ea typeface="等线" panose="02010600030101010101" pitchFamily="2" charset="-122"/>
                <a:cs typeface="+mn-ea"/>
                <a:sym typeface="Arial" panose="020B0604020202020204"/>
              </a:rPr>
              <a:t>01</a:t>
            </a:r>
            <a:endParaRPr lang="en-US" sz="2000" b="1" dirty="0">
              <a:solidFill>
                <a:schemeClr val="tx1">
                  <a:lumMod val="75000"/>
                  <a:lumOff val="25000"/>
                </a:schemeClr>
              </a:solidFill>
              <a:latin typeface="等线" panose="02010600030101010101" pitchFamily="2" charset="-122"/>
              <a:ea typeface="等线" panose="02010600030101010101" pitchFamily="2" charset="-122"/>
              <a:cs typeface="+mn-ea"/>
              <a:sym typeface="Arial" panose="020B0604020202020204"/>
            </a:endParaRPr>
          </a:p>
        </p:txBody>
      </p:sp>
      <p:sp>
        <p:nvSpPr>
          <p:cNvPr id="13" name="Rectangle 23"/>
          <p:cNvSpPr/>
          <p:nvPr/>
        </p:nvSpPr>
        <p:spPr>
          <a:xfrm>
            <a:off x="6657749" y="4006642"/>
            <a:ext cx="4599192" cy="1131437"/>
          </a:xfrm>
          <a:prstGeom prst="rect">
            <a:avLst/>
          </a:prstGeom>
          <a:solidFill>
            <a:srgbClr val="A2D7DB"/>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dirty="0">
              <a:solidFill>
                <a:prstClr val="white"/>
              </a:solidFill>
              <a:latin typeface="等线" panose="02010600030101010101" pitchFamily="2" charset="-122"/>
              <a:ea typeface="等线" panose="02010600030101010101" pitchFamily="2" charset="-122"/>
              <a:cs typeface="+mn-ea"/>
              <a:sym typeface="Arial" panose="020B0604020202020204"/>
            </a:endParaRPr>
          </a:p>
        </p:txBody>
      </p:sp>
      <p:sp>
        <p:nvSpPr>
          <p:cNvPr id="14" name="Oval 24"/>
          <p:cNvSpPr/>
          <p:nvPr/>
        </p:nvSpPr>
        <p:spPr>
          <a:xfrm>
            <a:off x="7032909" y="4234914"/>
            <a:ext cx="734442" cy="732456"/>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US" dirty="0">
              <a:solidFill>
                <a:prstClr val="white"/>
              </a:solidFill>
              <a:latin typeface="等线" panose="02010600030101010101" pitchFamily="2" charset="-122"/>
              <a:ea typeface="等线" panose="02010600030101010101" pitchFamily="2" charset="-122"/>
              <a:cs typeface="+mn-ea"/>
              <a:sym typeface="Arial" panose="020B0604020202020204"/>
            </a:endParaRPr>
          </a:p>
        </p:txBody>
      </p:sp>
      <p:sp>
        <p:nvSpPr>
          <p:cNvPr id="15" name="TextBox 25"/>
          <p:cNvSpPr txBox="1"/>
          <p:nvPr/>
        </p:nvSpPr>
        <p:spPr>
          <a:xfrm>
            <a:off x="6953510" y="4386557"/>
            <a:ext cx="881330" cy="398780"/>
          </a:xfrm>
          <a:prstGeom prst="rect">
            <a:avLst/>
          </a:prstGeom>
          <a:noFill/>
        </p:spPr>
        <p:txBody>
          <a:bodyPr>
            <a:spAutoFit/>
          </a:bodyPr>
          <a:lstStyle/>
          <a:p>
            <a:pPr algn="ctr" eaLnBrk="1" fontAlgn="auto" hangingPunct="1">
              <a:spcBef>
                <a:spcPct val="0"/>
              </a:spcBef>
              <a:spcAft>
                <a:spcPct val="0"/>
              </a:spcAft>
              <a:defRPr/>
            </a:pPr>
            <a:r>
              <a:rPr lang="en-US" sz="2000" b="1" dirty="0">
                <a:solidFill>
                  <a:schemeClr val="tx1">
                    <a:lumMod val="75000"/>
                    <a:lumOff val="25000"/>
                  </a:schemeClr>
                </a:solidFill>
                <a:latin typeface="等线" panose="02010600030101010101" pitchFamily="2" charset="-122"/>
                <a:ea typeface="等线" panose="02010600030101010101" pitchFamily="2" charset="-122"/>
                <a:cs typeface="+mn-ea"/>
                <a:sym typeface="Arial" panose="020B0604020202020204"/>
              </a:rPr>
              <a:t>02</a:t>
            </a:r>
            <a:endParaRPr lang="en-US" sz="2000" b="1" dirty="0">
              <a:solidFill>
                <a:schemeClr val="tx1">
                  <a:lumMod val="75000"/>
                  <a:lumOff val="25000"/>
                </a:schemeClr>
              </a:solidFill>
              <a:latin typeface="等线" panose="02010600030101010101" pitchFamily="2" charset="-122"/>
              <a:ea typeface="等线" panose="02010600030101010101" pitchFamily="2" charset="-122"/>
              <a:cs typeface="+mn-ea"/>
              <a:sym typeface="Arial" panose="020B0604020202020204"/>
            </a:endParaRPr>
          </a:p>
        </p:txBody>
      </p:sp>
      <p:sp>
        <p:nvSpPr>
          <p:cNvPr id="19" name="TextBox 13"/>
          <p:cNvSpPr txBox="1">
            <a:spLocks noChangeArrowheads="1"/>
          </p:cNvSpPr>
          <p:nvPr/>
        </p:nvSpPr>
        <p:spPr bwMode="auto">
          <a:xfrm>
            <a:off x="8035323" y="4386557"/>
            <a:ext cx="2451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等线" panose="02010600030101010101" pitchFamily="2" charset="-122"/>
                <a:ea typeface="等线" panose="02010600030101010101" pitchFamily="2" charset="-122"/>
              </a:defRPr>
            </a:lvl1pPr>
            <a:lvl2pPr marL="742950" indent="-285750" defTabSz="911225">
              <a:defRPr>
                <a:solidFill>
                  <a:schemeClr val="tx1"/>
                </a:solidFill>
                <a:latin typeface="等线" panose="02010600030101010101" pitchFamily="2" charset="-122"/>
                <a:ea typeface="等线" panose="02010600030101010101" pitchFamily="2" charset="-122"/>
              </a:defRPr>
            </a:lvl2pPr>
            <a:lvl3pPr marL="1143000" indent="-228600" defTabSz="911225">
              <a:defRPr>
                <a:solidFill>
                  <a:schemeClr val="tx1"/>
                </a:solidFill>
                <a:latin typeface="等线" panose="02010600030101010101" pitchFamily="2" charset="-122"/>
                <a:ea typeface="等线" panose="02010600030101010101" pitchFamily="2" charset="-122"/>
              </a:defRPr>
            </a:lvl3pPr>
            <a:lvl4pPr marL="1600200" indent="-228600" defTabSz="911225">
              <a:defRPr>
                <a:solidFill>
                  <a:schemeClr val="tx1"/>
                </a:solidFill>
                <a:latin typeface="等线" panose="02010600030101010101" pitchFamily="2" charset="-122"/>
                <a:ea typeface="等线" panose="02010600030101010101" pitchFamily="2" charset="-122"/>
              </a:defRPr>
            </a:lvl4pPr>
            <a:lvl5pPr marL="2057400" indent="-228600" defTabSz="911225">
              <a:defRPr>
                <a:solidFill>
                  <a:schemeClr val="tx1"/>
                </a:solidFill>
                <a:latin typeface="等线" panose="02010600030101010101" pitchFamily="2" charset="-122"/>
                <a:ea typeface="等线" panose="02010600030101010101" pitchFamily="2" charset="-122"/>
              </a:defRPr>
            </a:lvl5pPr>
            <a:lvl6pPr marL="25146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spcBef>
                <a:spcPct val="20000"/>
              </a:spcBef>
            </a:pPr>
            <a:r>
              <a:rPr lang="zh-CN" altLang="en-US" sz="2400" b="1" dirty="0">
                <a:solidFill>
                  <a:schemeClr val="bg1"/>
                </a:solidFill>
                <a:sym typeface="Arial" panose="020B0604020202020204"/>
              </a:rPr>
              <a:t>期刊预警指数</a:t>
            </a:r>
            <a:endParaRPr lang="zh-CN" altLang="en-US" sz="2400" b="1" dirty="0">
              <a:solidFill>
                <a:schemeClr val="bg1"/>
              </a:solidFill>
              <a:sym typeface="Arial" panose="020B0604020202020204"/>
            </a:endParaRPr>
          </a:p>
        </p:txBody>
      </p:sp>
      <p:sp>
        <p:nvSpPr>
          <p:cNvPr id="21" name="TextBox 13"/>
          <p:cNvSpPr txBox="1">
            <a:spLocks noChangeArrowheads="1"/>
          </p:cNvSpPr>
          <p:nvPr/>
        </p:nvSpPr>
        <p:spPr bwMode="auto">
          <a:xfrm>
            <a:off x="8033338" y="3171905"/>
            <a:ext cx="2451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等线" panose="02010600030101010101" pitchFamily="2" charset="-122"/>
                <a:ea typeface="等线" panose="02010600030101010101" pitchFamily="2" charset="-122"/>
              </a:defRPr>
            </a:lvl1pPr>
            <a:lvl2pPr marL="742950" indent="-285750" defTabSz="911225">
              <a:defRPr>
                <a:solidFill>
                  <a:schemeClr val="tx1"/>
                </a:solidFill>
                <a:latin typeface="等线" panose="02010600030101010101" pitchFamily="2" charset="-122"/>
                <a:ea typeface="等线" panose="02010600030101010101" pitchFamily="2" charset="-122"/>
              </a:defRPr>
            </a:lvl2pPr>
            <a:lvl3pPr marL="1143000" indent="-228600" defTabSz="911225">
              <a:defRPr>
                <a:solidFill>
                  <a:schemeClr val="tx1"/>
                </a:solidFill>
                <a:latin typeface="等线" panose="02010600030101010101" pitchFamily="2" charset="-122"/>
                <a:ea typeface="等线" panose="02010600030101010101" pitchFamily="2" charset="-122"/>
              </a:defRPr>
            </a:lvl3pPr>
            <a:lvl4pPr marL="1600200" indent="-228600" defTabSz="911225">
              <a:defRPr>
                <a:solidFill>
                  <a:schemeClr val="tx1"/>
                </a:solidFill>
                <a:latin typeface="等线" panose="02010600030101010101" pitchFamily="2" charset="-122"/>
                <a:ea typeface="等线" panose="02010600030101010101" pitchFamily="2" charset="-122"/>
              </a:defRPr>
            </a:lvl4pPr>
            <a:lvl5pPr marL="2057400" indent="-228600" defTabSz="911225">
              <a:defRPr>
                <a:solidFill>
                  <a:schemeClr val="tx1"/>
                </a:solidFill>
                <a:latin typeface="等线" panose="02010600030101010101" pitchFamily="2" charset="-122"/>
                <a:ea typeface="等线" panose="02010600030101010101" pitchFamily="2" charset="-122"/>
              </a:defRPr>
            </a:lvl5pPr>
            <a:lvl6pPr marL="25146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911225"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spcBef>
                <a:spcPct val="20000"/>
              </a:spcBef>
            </a:pPr>
            <a:r>
              <a:rPr lang="zh-CN" altLang="en-US" sz="2400" b="1" dirty="0">
                <a:solidFill>
                  <a:schemeClr val="bg1"/>
                </a:solidFill>
                <a:sym typeface="Arial" panose="020B0604020202020204"/>
              </a:rPr>
              <a:t>撤稿原因</a:t>
            </a:r>
            <a:endParaRPr lang="en-US" sz="2400" b="1" dirty="0">
              <a:solidFill>
                <a:schemeClr val="bg1"/>
              </a:solidFill>
              <a:sym typeface="Arial" panose="020B0604020202020204"/>
            </a:endParaRPr>
          </a:p>
        </p:txBody>
      </p:sp>
      <p:pic>
        <p:nvPicPr>
          <p:cNvPr id="25" name="图片 24"/>
          <p:cNvPicPr>
            <a:picLocks noChangeAspect="1"/>
          </p:cNvPicPr>
          <p:nvPr/>
        </p:nvPicPr>
        <p:blipFill>
          <a:blip r:embed="rId2" cstate="screen"/>
          <a:srcRect/>
          <a:stretch>
            <a:fillRect/>
          </a:stretch>
        </p:blipFill>
        <p:spPr>
          <a:xfrm>
            <a:off x="1774705" y="2732285"/>
            <a:ext cx="3753592" cy="235545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stretch>
            <a:fillRect/>
          </a:stretch>
        </p:blipFill>
        <p:spPr>
          <a:xfrm>
            <a:off x="529869" y="1169325"/>
            <a:ext cx="11132261" cy="5200339"/>
          </a:xfrm>
          <a:prstGeom prst="rect">
            <a:avLst/>
          </a:prstGeom>
        </p:spPr>
      </p:pic>
      <p:sp>
        <p:nvSpPr>
          <p:cNvPr id="8" name="文本框 7"/>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期刊导航</a:t>
            </a:r>
            <a:endParaRPr lang="zh-CN" altLang="en-US" sz="3200" b="1" dirty="0">
              <a:latin typeface="等线" panose="02010600030101010101" pitchFamily="2" charset="-122"/>
              <a:ea typeface="等线" panose="02010600030101010101" pitchFamily="2" charset="-122"/>
            </a:endParaRPr>
          </a:p>
        </p:txBody>
      </p:sp>
      <p:sp>
        <p:nvSpPr>
          <p:cNvPr id="6" name="圆角矩形 21"/>
          <p:cNvSpPr/>
          <p:nvPr/>
        </p:nvSpPr>
        <p:spPr>
          <a:xfrm>
            <a:off x="5780907" y="4470756"/>
            <a:ext cx="800101"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10" name="圆角矩形 21"/>
          <p:cNvSpPr/>
          <p:nvPr/>
        </p:nvSpPr>
        <p:spPr>
          <a:xfrm>
            <a:off x="6784839" y="4479671"/>
            <a:ext cx="587512"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grpSp>
        <p:nvGrpSpPr>
          <p:cNvPr id="15" name="组合 14"/>
          <p:cNvGrpSpPr/>
          <p:nvPr/>
        </p:nvGrpSpPr>
        <p:grpSpPr>
          <a:xfrm>
            <a:off x="7456937" y="3596500"/>
            <a:ext cx="4662499" cy="2773164"/>
            <a:chOff x="7597715" y="6743291"/>
            <a:chExt cx="4242018" cy="2381372"/>
          </a:xfrm>
        </p:grpSpPr>
        <p:pic>
          <p:nvPicPr>
            <p:cNvPr id="12" name="图片 11"/>
            <p:cNvPicPr>
              <a:picLocks noChangeAspect="1"/>
            </p:cNvPicPr>
            <p:nvPr/>
          </p:nvPicPr>
          <p:blipFill>
            <a:blip r:embed="rId2"/>
            <a:stretch>
              <a:fillRect/>
            </a:stretch>
          </p:blipFill>
          <p:spPr>
            <a:xfrm>
              <a:off x="7597715" y="6743291"/>
              <a:ext cx="4242018" cy="2381372"/>
            </a:xfrm>
            <a:prstGeom prst="rect">
              <a:avLst/>
            </a:prstGeom>
            <a:ln w="19050">
              <a:solidFill>
                <a:srgbClr val="E6E6E6"/>
              </a:solidFill>
              <a:prstDash val="dashDot"/>
            </a:ln>
          </p:spPr>
        </p:pic>
        <p:sp>
          <p:nvSpPr>
            <p:cNvPr id="14" name="文本框 13"/>
            <p:cNvSpPr txBox="1"/>
            <p:nvPr/>
          </p:nvSpPr>
          <p:spPr>
            <a:xfrm>
              <a:off x="9162302" y="7478581"/>
              <a:ext cx="1952556" cy="1015663"/>
            </a:xfrm>
            <a:prstGeom prst="rect">
              <a:avLst/>
            </a:prstGeom>
            <a:noFill/>
          </p:spPr>
          <p:txBody>
            <a:bodyPr wrap="square">
              <a:spAutoFit/>
            </a:bodyPr>
            <a:lstStyle/>
            <a:p>
              <a:r>
                <a:rPr lang="en-US" altLang="zh-CN" sz="1200" dirty="0">
                  <a:solidFill>
                    <a:schemeClr val="dk1">
                      <a:lumMod val="100000"/>
                    </a:schemeClr>
                  </a:solidFill>
                  <a:latin typeface="等线" panose="02010600030101010101" pitchFamily="2" charset="-122"/>
                  <a:ea typeface="等线" panose="02010600030101010101" pitchFamily="2" charset="-122"/>
                  <a:sym typeface="+mn-ea"/>
                </a:rPr>
                <a:t>1.</a:t>
              </a:r>
              <a:r>
                <a:rPr lang="zh-CN" altLang="en-US" sz="1200" dirty="0">
                  <a:solidFill>
                    <a:schemeClr val="dk1">
                      <a:lumMod val="100000"/>
                    </a:schemeClr>
                  </a:solidFill>
                  <a:latin typeface="等线" panose="02010600030101010101" pitchFamily="2" charset="-122"/>
                  <a:ea typeface="等线" panose="02010600030101010101" pitchFamily="2" charset="-122"/>
                  <a:sym typeface="+mn-ea"/>
                </a:rPr>
                <a:t>数据错误</a:t>
              </a:r>
              <a:endParaRPr lang="en-US" altLang="zh-CN" sz="1200" dirty="0">
                <a:solidFill>
                  <a:schemeClr val="dk1">
                    <a:lumMod val="100000"/>
                  </a:schemeClr>
                </a:solidFill>
                <a:latin typeface="等线" panose="02010600030101010101" pitchFamily="2" charset="-122"/>
                <a:ea typeface="等线" panose="02010600030101010101" pitchFamily="2" charset="-122"/>
                <a:sym typeface="+mn-ea"/>
              </a:endParaRPr>
            </a:p>
            <a:p>
              <a:r>
                <a:rPr lang="en-US" altLang="zh-CN" sz="1200" dirty="0">
                  <a:solidFill>
                    <a:schemeClr val="dk1">
                      <a:lumMod val="100000"/>
                    </a:schemeClr>
                  </a:solidFill>
                  <a:latin typeface="等线" panose="02010600030101010101" pitchFamily="2" charset="-122"/>
                  <a:ea typeface="等线" panose="02010600030101010101" pitchFamily="2" charset="-122"/>
                  <a:sym typeface="+mn-ea"/>
                </a:rPr>
                <a:t>2.</a:t>
              </a:r>
              <a:r>
                <a:rPr lang="zh-CN" altLang="en-US" sz="1200" dirty="0">
                  <a:solidFill>
                    <a:schemeClr val="dk1">
                      <a:lumMod val="100000"/>
                    </a:schemeClr>
                  </a:solidFill>
                  <a:latin typeface="等线" panose="02010600030101010101" pitchFamily="2" charset="-122"/>
                  <a:ea typeface="等线" panose="02010600030101010101" pitchFamily="2" charset="-122"/>
                  <a:sym typeface="+mn-ea"/>
                </a:rPr>
                <a:t>方法错误</a:t>
              </a:r>
              <a:endParaRPr lang="en-US" altLang="zh-CN" sz="1200" dirty="0">
                <a:solidFill>
                  <a:schemeClr val="dk1">
                    <a:lumMod val="100000"/>
                  </a:schemeClr>
                </a:solidFill>
                <a:latin typeface="等线" panose="02010600030101010101" pitchFamily="2" charset="-122"/>
                <a:ea typeface="等线" panose="02010600030101010101" pitchFamily="2" charset="-122"/>
                <a:sym typeface="+mn-ea"/>
              </a:endParaRPr>
            </a:p>
            <a:p>
              <a:r>
                <a:rPr lang="en-US" altLang="zh-CN" sz="1200" dirty="0">
                  <a:solidFill>
                    <a:schemeClr val="dk1">
                      <a:lumMod val="100000"/>
                    </a:schemeClr>
                  </a:solidFill>
                  <a:latin typeface="等线" panose="02010600030101010101" pitchFamily="2" charset="-122"/>
                  <a:ea typeface="等线" panose="02010600030101010101" pitchFamily="2" charset="-122"/>
                  <a:sym typeface="+mn-ea"/>
                </a:rPr>
                <a:t>3.</a:t>
              </a:r>
              <a:r>
                <a:rPr lang="zh-CN" altLang="en-US" sz="1200" dirty="0">
                  <a:solidFill>
                    <a:schemeClr val="dk1">
                      <a:lumMod val="100000"/>
                    </a:schemeClr>
                  </a:solidFill>
                  <a:latin typeface="等线" panose="02010600030101010101" pitchFamily="2" charset="-122"/>
                  <a:ea typeface="等线" panose="02010600030101010101" pitchFamily="2" charset="-122"/>
                  <a:sym typeface="+mn-ea"/>
                </a:rPr>
                <a:t>文章重复</a:t>
              </a:r>
              <a:endParaRPr lang="en-US" altLang="zh-CN" sz="1200" dirty="0">
                <a:solidFill>
                  <a:schemeClr val="dk1">
                    <a:lumMod val="100000"/>
                  </a:schemeClr>
                </a:solidFill>
                <a:latin typeface="等线" panose="02010600030101010101" pitchFamily="2" charset="-122"/>
                <a:ea typeface="等线" panose="02010600030101010101" pitchFamily="2" charset="-122"/>
                <a:sym typeface="+mn-ea"/>
              </a:endParaRPr>
            </a:p>
            <a:p>
              <a:r>
                <a:rPr lang="en-US" altLang="zh-CN" sz="1200" dirty="0">
                  <a:solidFill>
                    <a:schemeClr val="dk1">
                      <a:lumMod val="100000"/>
                    </a:schemeClr>
                  </a:solidFill>
                  <a:latin typeface="等线" panose="02010600030101010101" pitchFamily="2" charset="-122"/>
                  <a:ea typeface="等线" panose="02010600030101010101" pitchFamily="2" charset="-122"/>
                  <a:sym typeface="+mn-ea"/>
                </a:rPr>
                <a:t>4.</a:t>
              </a:r>
              <a:r>
                <a:rPr lang="zh-CN" altLang="en-US" sz="1200" dirty="0">
                  <a:solidFill>
                    <a:schemeClr val="dk1">
                      <a:lumMod val="100000"/>
                    </a:schemeClr>
                  </a:solidFill>
                  <a:latin typeface="等线" panose="02010600030101010101" pitchFamily="2" charset="-122"/>
                  <a:ea typeface="等线" panose="02010600030101010101" pitchFamily="2" charset="-122"/>
                  <a:sym typeface="+mn-ea"/>
                </a:rPr>
                <a:t>分析错误</a:t>
              </a:r>
              <a:endParaRPr lang="en-US" altLang="zh-CN" sz="1200" dirty="0">
                <a:solidFill>
                  <a:schemeClr val="dk1">
                    <a:lumMod val="100000"/>
                  </a:schemeClr>
                </a:solidFill>
                <a:latin typeface="等线" panose="02010600030101010101" pitchFamily="2" charset="-122"/>
                <a:ea typeface="等线" panose="02010600030101010101" pitchFamily="2" charset="-122"/>
                <a:sym typeface="+mn-ea"/>
              </a:endParaRPr>
            </a:p>
            <a:p>
              <a:r>
                <a:rPr lang="en-US" altLang="zh-CN" sz="1200" dirty="0">
                  <a:solidFill>
                    <a:schemeClr val="dk1">
                      <a:lumMod val="100000"/>
                    </a:schemeClr>
                  </a:solidFill>
                  <a:latin typeface="等线" panose="02010600030101010101" pitchFamily="2" charset="-122"/>
                  <a:ea typeface="等线" panose="02010600030101010101" pitchFamily="2" charset="-122"/>
                  <a:sym typeface="+mn-ea"/>
                </a:rPr>
                <a:t>5.</a:t>
              </a:r>
              <a:r>
                <a:rPr lang="zh-CN" altLang="en-US" sz="1200" dirty="0">
                  <a:solidFill>
                    <a:schemeClr val="dk1">
                      <a:lumMod val="100000"/>
                    </a:schemeClr>
                  </a:solidFill>
                  <a:latin typeface="等线" panose="02010600030101010101" pitchFamily="2" charset="-122"/>
                  <a:ea typeface="等线" panose="02010600030101010101" pitchFamily="2" charset="-122"/>
                  <a:sym typeface="+mn-ea"/>
                </a:rPr>
                <a:t>文章抄袭</a:t>
              </a:r>
              <a:endParaRPr lang="zh-CN" altLang="en-US" sz="1200" dirty="0"/>
            </a:p>
          </p:txBody>
        </p:sp>
      </p:grpSp>
      <p:sp>
        <p:nvSpPr>
          <p:cNvPr id="3" name="圆角矩形 21"/>
          <p:cNvSpPr/>
          <p:nvPr/>
        </p:nvSpPr>
        <p:spPr>
          <a:xfrm>
            <a:off x="3095625" y="3868952"/>
            <a:ext cx="2588908" cy="1218980"/>
          </a:xfrm>
          <a:prstGeom prst="roundRect">
            <a:avLst/>
          </a:prstGeom>
          <a:solidFill>
            <a:srgbClr val="FFFFFF"/>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zh-CN" sz="1400" dirty="0">
                <a:ln w="0"/>
                <a:solidFill>
                  <a:schemeClr val="tx1"/>
                </a:solidFill>
                <a:latin typeface="等线" panose="02010600030101010101" pitchFamily="2" charset="-122"/>
                <a:ea typeface="等线" panose="02010600030101010101" pitchFamily="2" charset="-122"/>
              </a:rPr>
              <a:t>Retraction</a:t>
            </a:r>
            <a:r>
              <a:rPr lang="zh-CN" altLang="en-US" sz="1400" dirty="0">
                <a:ln w="0"/>
                <a:solidFill>
                  <a:schemeClr val="tx1"/>
                </a:solidFill>
                <a:latin typeface="等线" panose="02010600030101010101" pitchFamily="2" charset="-122"/>
                <a:ea typeface="等线" panose="02010600030101010101" pitchFamily="2" charset="-122"/>
              </a:rPr>
              <a:t>（撤回）</a:t>
            </a:r>
            <a:endParaRPr lang="en-US" altLang="zh-CN" sz="1400" dirty="0">
              <a:ln w="0"/>
              <a:solidFill>
                <a:schemeClr val="tx1"/>
              </a:solidFill>
              <a:latin typeface="等线" panose="02010600030101010101" pitchFamily="2" charset="-122"/>
              <a:ea typeface="等线" panose="02010600030101010101" pitchFamily="2" charset="-122"/>
            </a:endParaRPr>
          </a:p>
          <a:p>
            <a:pPr>
              <a:defRPr/>
            </a:pPr>
            <a:r>
              <a:rPr lang="en-US" altLang="zh-CN" sz="1400" dirty="0">
                <a:ln w="0"/>
                <a:solidFill>
                  <a:schemeClr val="tx1"/>
                </a:solidFill>
                <a:latin typeface="等线" panose="02010600030101010101" pitchFamily="2" charset="-122"/>
                <a:ea typeface="等线" panose="02010600030101010101" pitchFamily="2" charset="-122"/>
              </a:rPr>
              <a:t>Correction</a:t>
            </a:r>
            <a:r>
              <a:rPr lang="zh-CN" altLang="en-US" sz="1400" dirty="0">
                <a:ln w="0"/>
                <a:solidFill>
                  <a:schemeClr val="tx1"/>
                </a:solidFill>
                <a:latin typeface="等线" panose="02010600030101010101" pitchFamily="2" charset="-122"/>
                <a:ea typeface="等线" panose="02010600030101010101" pitchFamily="2" charset="-122"/>
              </a:rPr>
              <a:t>（勘误</a:t>
            </a:r>
            <a:r>
              <a:rPr lang="en-US" altLang="zh-CN" sz="1400" dirty="0">
                <a:ln w="0"/>
                <a:solidFill>
                  <a:schemeClr val="tx1"/>
                </a:solidFill>
                <a:latin typeface="等线" panose="02010600030101010101" pitchFamily="2" charset="-122"/>
                <a:ea typeface="等线" panose="02010600030101010101" pitchFamily="2" charset="-122"/>
              </a:rPr>
              <a:t>/</a:t>
            </a:r>
            <a:r>
              <a:rPr lang="zh-CN" altLang="en-US" sz="1400" dirty="0">
                <a:ln w="0"/>
                <a:solidFill>
                  <a:schemeClr val="tx1"/>
                </a:solidFill>
                <a:latin typeface="等线" panose="02010600030101010101" pitchFamily="2" charset="-122"/>
                <a:ea typeface="等线" panose="02010600030101010101" pitchFamily="2" charset="-122"/>
              </a:rPr>
              <a:t>订正）</a:t>
            </a:r>
            <a:endParaRPr lang="en-US" altLang="zh-CN" sz="1400" dirty="0">
              <a:ln w="0"/>
              <a:solidFill>
                <a:schemeClr val="tx1"/>
              </a:solidFill>
              <a:latin typeface="等线" panose="02010600030101010101" pitchFamily="2" charset="-122"/>
              <a:ea typeface="等线" panose="02010600030101010101" pitchFamily="2" charset="-122"/>
            </a:endParaRPr>
          </a:p>
          <a:p>
            <a:pPr>
              <a:defRPr/>
            </a:pPr>
            <a:r>
              <a:rPr lang="en-US" altLang="zh-CN" sz="1400" dirty="0">
                <a:ln w="0"/>
                <a:solidFill>
                  <a:schemeClr val="tx1"/>
                </a:solidFill>
                <a:latin typeface="等线" panose="02010600030101010101" pitchFamily="2" charset="-122"/>
                <a:ea typeface="等线" panose="02010600030101010101" pitchFamily="2" charset="-122"/>
              </a:rPr>
              <a:t>Expression of concern</a:t>
            </a:r>
            <a:r>
              <a:rPr lang="zh-CN" altLang="en-US" sz="1400" dirty="0">
                <a:ln w="0"/>
                <a:solidFill>
                  <a:schemeClr val="tx1"/>
                </a:solidFill>
                <a:latin typeface="等线" panose="02010600030101010101" pitchFamily="2" charset="-122"/>
                <a:ea typeface="等线" panose="02010600030101010101" pitchFamily="2" charset="-122"/>
              </a:rPr>
              <a:t>（关注）</a:t>
            </a:r>
            <a:endParaRPr lang="en-US" altLang="zh-CN" sz="1400" dirty="0">
              <a:ln w="0"/>
              <a:solidFill>
                <a:schemeClr val="tx1"/>
              </a:solidFill>
              <a:latin typeface="等线" panose="02010600030101010101" pitchFamily="2" charset="-122"/>
              <a:ea typeface="等线" panose="02010600030101010101" pitchFamily="2" charset="-122"/>
            </a:endParaRPr>
          </a:p>
          <a:p>
            <a:pPr>
              <a:defRPr/>
            </a:pPr>
            <a:r>
              <a:rPr lang="en-US" altLang="zh-CN" sz="1400" dirty="0">
                <a:ln w="0"/>
                <a:solidFill>
                  <a:schemeClr val="tx1"/>
                </a:solidFill>
                <a:latin typeface="等线" panose="02010600030101010101" pitchFamily="2" charset="-122"/>
                <a:ea typeface="等线" panose="02010600030101010101" pitchFamily="2" charset="-122"/>
              </a:rPr>
              <a:t>Reinstatement</a:t>
            </a:r>
            <a:r>
              <a:rPr lang="zh-CN" altLang="en-US" sz="1400" dirty="0">
                <a:ln w="0"/>
                <a:solidFill>
                  <a:schemeClr val="tx1"/>
                </a:solidFill>
                <a:latin typeface="等线" panose="02010600030101010101" pitchFamily="2" charset="-122"/>
                <a:ea typeface="等线" panose="02010600030101010101" pitchFamily="2" charset="-122"/>
              </a:rPr>
              <a:t>（恢复）</a:t>
            </a:r>
            <a:endParaRPr lang="zh-CN" altLang="en-US" sz="1400" dirty="0">
              <a:ln w="0"/>
              <a:solidFill>
                <a:schemeClr val="tx1"/>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par>
                                <p:cTn id="14" presetID="2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bldLvl="0" animBg="1"/>
      <p:bldP spid="3"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期刊导航</a:t>
            </a:r>
            <a:endParaRPr lang="zh-CN" altLang="en-US" sz="3200" b="1" dirty="0">
              <a:latin typeface="等线" panose="02010600030101010101" pitchFamily="2" charset="-122"/>
              <a:ea typeface="等线" panose="02010600030101010101" pitchFamily="2" charset="-122"/>
            </a:endParaRPr>
          </a:p>
        </p:txBody>
      </p:sp>
      <p:sp>
        <p:nvSpPr>
          <p:cNvPr id="4" name="文本框 3"/>
          <p:cNvSpPr txBox="1"/>
          <p:nvPr/>
        </p:nvSpPr>
        <p:spPr>
          <a:xfrm>
            <a:off x="809625" y="1200835"/>
            <a:ext cx="9124950" cy="369332"/>
          </a:xfrm>
          <a:prstGeom prst="rect">
            <a:avLst/>
          </a:prstGeom>
          <a:noFill/>
        </p:spPr>
        <p:txBody>
          <a:bodyPr wrap="square">
            <a:spAutoFit/>
          </a:bodyPr>
          <a:lstStyle/>
          <a:p>
            <a:r>
              <a:rPr lang="zh-CN" altLang="en-US" dirty="0">
                <a:latin typeface="等线" panose="02010600030101010101" pitchFamily="2" charset="-122"/>
                <a:ea typeface="等线" panose="02010600030101010101" pitchFamily="2" charset="-122"/>
              </a:rPr>
              <a:t>了解某个期刊的撤稿论文并分析其撤稿原因，对投稿选刊的作用</a:t>
            </a:r>
            <a:endParaRPr lang="zh-CN" altLang="en-US" dirty="0">
              <a:latin typeface="等线" panose="02010600030101010101" pitchFamily="2" charset="-122"/>
              <a:ea typeface="等线" panose="02010600030101010101" pitchFamily="2" charset="-122"/>
            </a:endParaRPr>
          </a:p>
        </p:txBody>
      </p:sp>
      <p:grpSp>
        <p:nvGrpSpPr>
          <p:cNvPr id="6" name="Group 26"/>
          <p:cNvGrpSpPr/>
          <p:nvPr/>
        </p:nvGrpSpPr>
        <p:grpSpPr>
          <a:xfrm rot="16200000">
            <a:off x="810367" y="2711285"/>
            <a:ext cx="3792534" cy="2630150"/>
            <a:chOff x="4107988" y="2586038"/>
            <a:chExt cx="3971264" cy="2748586"/>
          </a:xfrm>
        </p:grpSpPr>
        <p:sp>
          <p:nvSpPr>
            <p:cNvPr id="15" name="Freeform 6"/>
            <p:cNvSpPr/>
            <p:nvPr/>
          </p:nvSpPr>
          <p:spPr>
            <a:xfrm rot="5400000">
              <a:off x="3903401" y="3088971"/>
              <a:ext cx="1796419" cy="1380895"/>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1" fmla="*/ 1795462 w 1795462"/>
                <a:gd name="connsiteY0-2" fmla="*/ 1381125 h 1381125"/>
                <a:gd name="connsiteX1-3" fmla="*/ 0 w 1795462"/>
                <a:gd name="connsiteY1-4" fmla="*/ 514350 h 1381125"/>
                <a:gd name="connsiteX2-5" fmla="*/ 0 w 1795462"/>
                <a:gd name="connsiteY2-6" fmla="*/ 0 h 1381125"/>
                <a:gd name="connsiteX3-7" fmla="*/ 1790700 w 1795462"/>
                <a:gd name="connsiteY3-8" fmla="*/ 866776 h 1381125"/>
                <a:gd name="connsiteX4-9" fmla="*/ 1795462 w 1795462"/>
                <a:gd name="connsiteY4-10" fmla="*/ 1381125 h 1381125"/>
                <a:gd name="connsiteX0-11" fmla="*/ 1795462 w 1795462"/>
                <a:gd name="connsiteY0-12" fmla="*/ 1381125 h 1381125"/>
                <a:gd name="connsiteX1-13" fmla="*/ 3 w 1795462"/>
                <a:gd name="connsiteY1-14" fmla="*/ 519113 h 1381125"/>
                <a:gd name="connsiteX2-15" fmla="*/ 0 w 1795462"/>
                <a:gd name="connsiteY2-16" fmla="*/ 0 h 1381125"/>
                <a:gd name="connsiteX3-17" fmla="*/ 1790700 w 1795462"/>
                <a:gd name="connsiteY3-18" fmla="*/ 866776 h 1381125"/>
                <a:gd name="connsiteX4-19" fmla="*/ 1795462 w 1795462"/>
                <a:gd name="connsiteY4-20" fmla="*/ 1381125 h 13811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95461" h="1381125">
                  <a:moveTo>
                    <a:pt x="1795462" y="1381125"/>
                  </a:moveTo>
                  <a:lnTo>
                    <a:pt x="3" y="519113"/>
                  </a:lnTo>
                  <a:cubicBezTo>
                    <a:pt x="2" y="346075"/>
                    <a:pt x="1" y="173038"/>
                    <a:pt x="0" y="0"/>
                  </a:cubicBezTo>
                  <a:lnTo>
                    <a:pt x="1790700" y="866776"/>
                  </a:lnTo>
                  <a:cubicBezTo>
                    <a:pt x="1792287" y="1039813"/>
                    <a:pt x="1793875" y="1208088"/>
                    <a:pt x="1795462" y="1381125"/>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等线" panose="02010600030101010101" pitchFamily="2" charset="-122"/>
                <a:ea typeface="等线" panose="02010600030101010101" pitchFamily="2" charset="-122"/>
                <a:sym typeface="微软雅黑" panose="020B0503020204020204" charset="-122"/>
              </a:endParaRPr>
            </a:p>
          </p:txBody>
        </p:sp>
        <p:sp>
          <p:nvSpPr>
            <p:cNvPr id="16" name="Freeform 7"/>
            <p:cNvSpPr/>
            <p:nvPr/>
          </p:nvSpPr>
          <p:spPr>
            <a:xfrm rot="5400000">
              <a:off x="4439152" y="3119917"/>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1" fmla="*/ 2452687 w 2452687"/>
                <a:gd name="connsiteY0-2" fmla="*/ 1385888 h 1385888"/>
                <a:gd name="connsiteX1-3" fmla="*/ 2384 w 2452687"/>
                <a:gd name="connsiteY1-4" fmla="*/ 528637 h 1385888"/>
                <a:gd name="connsiteX2-5" fmla="*/ 0 w 2452687"/>
                <a:gd name="connsiteY2-6" fmla="*/ 0 h 1385888"/>
                <a:gd name="connsiteX3-7" fmla="*/ 2447925 w 2452687"/>
                <a:gd name="connsiteY3-8" fmla="*/ 866775 h 1385888"/>
                <a:gd name="connsiteX4-9" fmla="*/ 2452687 w 2452687"/>
                <a:gd name="connsiteY4-10" fmla="*/ 1385888 h 13858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52687" h="1385888">
                  <a:moveTo>
                    <a:pt x="2452687" y="1385888"/>
                  </a:moveTo>
                  <a:lnTo>
                    <a:pt x="2384" y="528637"/>
                  </a:lnTo>
                  <a:cubicBezTo>
                    <a:pt x="1589" y="352425"/>
                    <a:pt x="795" y="176212"/>
                    <a:pt x="0" y="0"/>
                  </a:cubicBezTo>
                  <a:lnTo>
                    <a:pt x="2447925" y="866775"/>
                  </a:lnTo>
                  <a:cubicBezTo>
                    <a:pt x="2449512" y="1038225"/>
                    <a:pt x="2451100" y="1209675"/>
                    <a:pt x="2452687" y="138588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等线" panose="02010600030101010101" pitchFamily="2" charset="-122"/>
                <a:ea typeface="等线" panose="02010600030101010101" pitchFamily="2" charset="-122"/>
                <a:sym typeface="微软雅黑" panose="020B0503020204020204" charset="-122"/>
              </a:endParaRPr>
            </a:p>
          </p:txBody>
        </p:sp>
        <p:sp>
          <p:nvSpPr>
            <p:cNvPr id="17" name="Freeform 8"/>
            <p:cNvSpPr/>
            <p:nvPr/>
          </p:nvSpPr>
          <p:spPr>
            <a:xfrm rot="5400000">
              <a:off x="6480277" y="3456350"/>
              <a:ext cx="1799593" cy="1382482"/>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1" fmla="*/ 1795462 w 1795462"/>
                <a:gd name="connsiteY0-2" fmla="*/ 1381125 h 1381125"/>
                <a:gd name="connsiteX1-3" fmla="*/ 0 w 1795462"/>
                <a:gd name="connsiteY1-4" fmla="*/ 514350 h 1381125"/>
                <a:gd name="connsiteX2-5" fmla="*/ 0 w 1795462"/>
                <a:gd name="connsiteY2-6" fmla="*/ 0 h 1381125"/>
                <a:gd name="connsiteX3-7" fmla="*/ 1790700 w 1795462"/>
                <a:gd name="connsiteY3-8" fmla="*/ 866776 h 1381125"/>
                <a:gd name="connsiteX4-9" fmla="*/ 1795462 w 1795462"/>
                <a:gd name="connsiteY4-10" fmla="*/ 1381125 h 1381125"/>
                <a:gd name="connsiteX0-11" fmla="*/ 1800223 w 1800223"/>
                <a:gd name="connsiteY0-12" fmla="*/ 1381125 h 1381125"/>
                <a:gd name="connsiteX1-13" fmla="*/ 0 w 1800223"/>
                <a:gd name="connsiteY1-14" fmla="*/ 514350 h 1381125"/>
                <a:gd name="connsiteX2-15" fmla="*/ 4761 w 1800223"/>
                <a:gd name="connsiteY2-16" fmla="*/ 0 h 1381125"/>
                <a:gd name="connsiteX3-17" fmla="*/ 1795461 w 1800223"/>
                <a:gd name="connsiteY3-18" fmla="*/ 866776 h 1381125"/>
                <a:gd name="connsiteX4-19" fmla="*/ 1800223 w 1800223"/>
                <a:gd name="connsiteY4-20" fmla="*/ 1381125 h 1381125"/>
                <a:gd name="connsiteX0-21" fmla="*/ 1800223 w 1800223"/>
                <a:gd name="connsiteY0-22" fmla="*/ 1381125 h 1381125"/>
                <a:gd name="connsiteX1-23" fmla="*/ 0 w 1800223"/>
                <a:gd name="connsiteY1-24" fmla="*/ 514350 h 1381125"/>
                <a:gd name="connsiteX2-25" fmla="*/ 2380 w 1800223"/>
                <a:gd name="connsiteY2-26" fmla="*/ 0 h 1381125"/>
                <a:gd name="connsiteX3-27" fmla="*/ 1795461 w 1800223"/>
                <a:gd name="connsiteY3-28" fmla="*/ 866776 h 1381125"/>
                <a:gd name="connsiteX4-29" fmla="*/ 1800223 w 1800223"/>
                <a:gd name="connsiteY4-30" fmla="*/ 1381125 h 13811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00223" h="1381125">
                  <a:moveTo>
                    <a:pt x="1800223" y="1381125"/>
                  </a:moveTo>
                  <a:lnTo>
                    <a:pt x="0" y="514350"/>
                  </a:lnTo>
                  <a:cubicBezTo>
                    <a:pt x="793" y="342900"/>
                    <a:pt x="1587" y="171450"/>
                    <a:pt x="2380" y="0"/>
                  </a:cubicBezTo>
                  <a:lnTo>
                    <a:pt x="1795461" y="866776"/>
                  </a:lnTo>
                  <a:cubicBezTo>
                    <a:pt x="1797048" y="1039813"/>
                    <a:pt x="1798636" y="1208088"/>
                    <a:pt x="1800223" y="1381125"/>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等线" panose="02010600030101010101" pitchFamily="2" charset="-122"/>
                <a:ea typeface="等线" panose="02010600030101010101" pitchFamily="2" charset="-122"/>
                <a:sym typeface="微软雅黑" panose="020B0503020204020204" charset="-122"/>
              </a:endParaRPr>
            </a:p>
          </p:txBody>
        </p:sp>
        <p:sp>
          <p:nvSpPr>
            <p:cNvPr id="18" name="Freeform 9"/>
            <p:cNvSpPr/>
            <p:nvPr/>
          </p:nvSpPr>
          <p:spPr>
            <a:xfrm rot="5400000">
              <a:off x="5296260" y="3415088"/>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1" fmla="*/ 2452687 w 2452687"/>
                <a:gd name="connsiteY0-2" fmla="*/ 1385888 h 1385888"/>
                <a:gd name="connsiteX1-3" fmla="*/ 3 w 2452687"/>
                <a:gd name="connsiteY1-4" fmla="*/ 521494 h 1385888"/>
                <a:gd name="connsiteX2-5" fmla="*/ 0 w 2452687"/>
                <a:gd name="connsiteY2-6" fmla="*/ 0 h 1385888"/>
                <a:gd name="connsiteX3-7" fmla="*/ 2447925 w 2452687"/>
                <a:gd name="connsiteY3-8" fmla="*/ 866775 h 1385888"/>
                <a:gd name="connsiteX4-9" fmla="*/ 2452687 w 2452687"/>
                <a:gd name="connsiteY4-10" fmla="*/ 1385888 h 1385888"/>
                <a:gd name="connsiteX0-11" fmla="*/ 2452687 w 2452687"/>
                <a:gd name="connsiteY0-12" fmla="*/ 1385888 h 1385888"/>
                <a:gd name="connsiteX1-13" fmla="*/ 6 w 2452687"/>
                <a:gd name="connsiteY1-14" fmla="*/ 523875 h 1385888"/>
                <a:gd name="connsiteX2-15" fmla="*/ 0 w 2452687"/>
                <a:gd name="connsiteY2-16" fmla="*/ 0 h 1385888"/>
                <a:gd name="connsiteX3-17" fmla="*/ 2447925 w 2452687"/>
                <a:gd name="connsiteY3-18" fmla="*/ 866775 h 1385888"/>
                <a:gd name="connsiteX4-19" fmla="*/ 2452687 w 2452687"/>
                <a:gd name="connsiteY4-20" fmla="*/ 1385888 h 13858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52687" h="1385888">
                  <a:moveTo>
                    <a:pt x="2452687" y="1385888"/>
                  </a:moveTo>
                  <a:lnTo>
                    <a:pt x="6" y="523875"/>
                  </a:lnTo>
                  <a:cubicBezTo>
                    <a:pt x="5" y="350044"/>
                    <a:pt x="1" y="173831"/>
                    <a:pt x="0" y="0"/>
                  </a:cubicBezTo>
                  <a:lnTo>
                    <a:pt x="2447925" y="866775"/>
                  </a:lnTo>
                  <a:cubicBezTo>
                    <a:pt x="2449512" y="1038225"/>
                    <a:pt x="2451100" y="1209675"/>
                    <a:pt x="2452687" y="138588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等线" panose="02010600030101010101" pitchFamily="2" charset="-122"/>
                <a:ea typeface="等线" panose="02010600030101010101" pitchFamily="2" charset="-122"/>
                <a:sym typeface="微软雅黑" panose="020B0503020204020204" charset="-122"/>
              </a:endParaRPr>
            </a:p>
          </p:txBody>
        </p:sp>
        <p:sp>
          <p:nvSpPr>
            <p:cNvPr id="19" name="Rectangle 10"/>
            <p:cNvSpPr/>
            <p:nvPr/>
          </p:nvSpPr>
          <p:spPr>
            <a:xfrm rot="5400000">
              <a:off x="4719327" y="3696849"/>
              <a:ext cx="2748585" cy="526962"/>
            </a:xfrm>
            <a:prstGeom prst="rect">
              <a:avLst/>
            </a:prstGeom>
            <a:solidFill>
              <a:srgbClr val="19A3BD"/>
            </a:solidFill>
            <a:ln>
              <a:noFill/>
            </a:ln>
          </p:spPr>
          <p:txBody>
            <a:bodyPr vert="horz" wrap="square" lIns="91440" tIns="45720" rIns="91440" bIns="45720" numCol="1" anchor="t" anchorCtr="0" compatLnSpc="1"/>
            <a:lstStyle/>
            <a:p>
              <a:pPr algn="ctr"/>
              <a:r>
                <a:rPr lang="en-US" dirty="0">
                  <a:solidFill>
                    <a:schemeClr val="bg1"/>
                  </a:solidFill>
                  <a:latin typeface="等线" panose="02010600030101010101" pitchFamily="2" charset="-122"/>
                  <a:ea typeface="等线" panose="02010600030101010101" pitchFamily="2" charset="-122"/>
                  <a:sym typeface="微软雅黑" panose="020B0503020204020204" charset="-122"/>
                </a:rPr>
                <a:t> </a:t>
              </a:r>
              <a:endParaRPr lang="en-US"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sp>
          <p:nvSpPr>
            <p:cNvPr id="20" name="Rectangle 11"/>
            <p:cNvSpPr/>
            <p:nvPr/>
          </p:nvSpPr>
          <p:spPr>
            <a:xfrm rot="5400000">
              <a:off x="5870019" y="3700024"/>
              <a:ext cx="2169351" cy="525375"/>
            </a:xfrm>
            <a:prstGeom prst="rect">
              <a:avLst/>
            </a:prstGeom>
            <a:solidFill>
              <a:srgbClr val="A2D7DB"/>
            </a:solidFill>
            <a:ln>
              <a:noFill/>
            </a:ln>
          </p:spPr>
          <p:txBody>
            <a:bodyPr vert="horz" wrap="square" lIns="91440" tIns="45720" rIns="91440" bIns="45720" numCol="1" anchor="t" anchorCtr="0" compatLnSpc="1"/>
            <a:lstStyle/>
            <a:p>
              <a:pPr algn="ctr"/>
              <a:r>
                <a:rPr lang="en-US" dirty="0">
                  <a:solidFill>
                    <a:schemeClr val="bg1"/>
                  </a:solidFill>
                  <a:latin typeface="等线" panose="02010600030101010101" pitchFamily="2" charset="-122"/>
                  <a:ea typeface="等线" panose="02010600030101010101" pitchFamily="2" charset="-122"/>
                  <a:sym typeface="微软雅黑" panose="020B0503020204020204" charset="-122"/>
                </a:rPr>
                <a:t> </a:t>
              </a:r>
              <a:endParaRPr lang="en-US"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sp>
          <p:nvSpPr>
            <p:cNvPr id="21" name="Rectangle 12"/>
            <p:cNvSpPr/>
            <p:nvPr/>
          </p:nvSpPr>
          <p:spPr>
            <a:xfrm rot="5400000">
              <a:off x="4147869" y="3700023"/>
              <a:ext cx="2169351" cy="525376"/>
            </a:xfrm>
            <a:prstGeom prst="rect">
              <a:avLst/>
            </a:prstGeom>
            <a:solidFill>
              <a:srgbClr val="A2D7DB"/>
            </a:solidFill>
            <a:ln>
              <a:noFill/>
            </a:ln>
          </p:spPr>
          <p:txBody>
            <a:bodyPr vert="horz" wrap="square" lIns="91440" tIns="45720" rIns="91440" bIns="45720" numCol="1" anchor="t" anchorCtr="0" compatLnSpc="1"/>
            <a:lstStyle/>
            <a:p>
              <a:pPr algn="ctr"/>
              <a:r>
                <a:rPr lang="en-US" dirty="0">
                  <a:solidFill>
                    <a:schemeClr val="bg1"/>
                  </a:solidFill>
                  <a:latin typeface="等线" panose="02010600030101010101" pitchFamily="2" charset="-122"/>
                  <a:ea typeface="等线" panose="02010600030101010101" pitchFamily="2" charset="-122"/>
                  <a:sym typeface="微软雅黑" panose="020B0503020204020204" charset="-122"/>
                </a:rPr>
                <a:t> </a:t>
              </a:r>
              <a:endParaRPr lang="en-US"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sp>
          <p:nvSpPr>
            <p:cNvPr id="22" name="Rectangle 13"/>
            <p:cNvSpPr/>
            <p:nvPr/>
          </p:nvSpPr>
          <p:spPr>
            <a:xfrm rot="5400000">
              <a:off x="7097679" y="3699231"/>
              <a:ext cx="1436183" cy="526962"/>
            </a:xfrm>
            <a:prstGeom prst="rect">
              <a:avLst/>
            </a:prstGeom>
            <a:solidFill>
              <a:srgbClr val="19A3BD"/>
            </a:solidFill>
            <a:ln>
              <a:noFill/>
            </a:ln>
          </p:spPr>
          <p:txBody>
            <a:bodyPr vert="horz" wrap="square" lIns="91440" tIns="45720" rIns="91440" bIns="45720" numCol="1" anchor="t" anchorCtr="0" compatLnSpc="1"/>
            <a:lstStyle/>
            <a:p>
              <a:pPr algn="ctr"/>
              <a:r>
                <a:rPr lang="en-US" dirty="0">
                  <a:solidFill>
                    <a:schemeClr val="bg1"/>
                  </a:solidFill>
                  <a:latin typeface="等线" panose="02010600030101010101" pitchFamily="2" charset="-122"/>
                  <a:ea typeface="等线" panose="02010600030101010101" pitchFamily="2" charset="-122"/>
                  <a:sym typeface="微软雅黑" panose="020B0503020204020204" charset="-122"/>
                </a:rPr>
                <a:t> </a:t>
              </a:r>
              <a:endParaRPr lang="en-US"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sp>
          <p:nvSpPr>
            <p:cNvPr id="23" name="Rectangle 14"/>
            <p:cNvSpPr/>
            <p:nvPr/>
          </p:nvSpPr>
          <p:spPr>
            <a:xfrm rot="5400000">
              <a:off x="3653377" y="3699231"/>
              <a:ext cx="1436183" cy="526962"/>
            </a:xfrm>
            <a:prstGeom prst="rect">
              <a:avLst/>
            </a:prstGeom>
            <a:solidFill>
              <a:srgbClr val="19A3BD"/>
            </a:solidFill>
            <a:ln>
              <a:noFill/>
            </a:ln>
          </p:spPr>
          <p:txBody>
            <a:bodyPr vert="horz" wrap="square" lIns="91440" tIns="45720" rIns="91440" bIns="45720" numCol="1" anchor="t" anchorCtr="0" compatLnSpc="1"/>
            <a:lstStyle/>
            <a:p>
              <a:pPr algn="ctr"/>
              <a:r>
                <a:rPr lang="en-US" dirty="0">
                  <a:solidFill>
                    <a:schemeClr val="bg1"/>
                  </a:solidFill>
                  <a:latin typeface="等线" panose="02010600030101010101" pitchFamily="2" charset="-122"/>
                  <a:ea typeface="等线" panose="02010600030101010101" pitchFamily="2" charset="-122"/>
                  <a:sym typeface="微软雅黑" panose="020B0503020204020204" charset="-122"/>
                </a:rPr>
                <a:t> </a:t>
              </a:r>
              <a:endParaRPr lang="en-US"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grpSp>
      <p:grpSp>
        <p:nvGrpSpPr>
          <p:cNvPr id="24" name="组合 23"/>
          <p:cNvGrpSpPr/>
          <p:nvPr/>
        </p:nvGrpSpPr>
        <p:grpSpPr>
          <a:xfrm>
            <a:off x="4841933" y="1949789"/>
            <a:ext cx="5540314" cy="1423792"/>
            <a:chOff x="8289986" y="2083150"/>
            <a:chExt cx="5540314" cy="1423792"/>
          </a:xfrm>
        </p:grpSpPr>
        <p:sp>
          <p:nvSpPr>
            <p:cNvPr id="25" name="圆角矩形 34"/>
            <p:cNvSpPr/>
            <p:nvPr/>
          </p:nvSpPr>
          <p:spPr>
            <a:xfrm rot="10800000" flipV="1">
              <a:off x="8289986" y="2195434"/>
              <a:ext cx="272237" cy="276076"/>
            </a:xfrm>
            <a:prstGeom prst="roundRect">
              <a:avLst>
                <a:gd name="adj" fmla="val 5039"/>
              </a:avLst>
            </a:prstGeom>
            <a:solidFill>
              <a:srgbClr val="19A3BD"/>
            </a:solidFill>
            <a:ln w="12700" cap="flat" cmpd="sng" algn="ctr">
              <a:noFill/>
              <a:prstDash val="solid"/>
              <a:miter lim="800000"/>
            </a:ln>
            <a:effectLst>
              <a:outerShdw blurRad="50800" dist="38100" dir="5400000" algn="t" rotWithShape="0">
                <a:prstClr val="black">
                  <a:alpha val="40000"/>
                </a:prstClr>
              </a:outerShdw>
            </a:effectLst>
          </p:spPr>
          <p:txBody>
            <a:bodyPr lIns="91438" tIns="45719" rIns="91438" bIns="45719" rtlCol="0" anchor="ctr"/>
            <a:lstStyle/>
            <a:p>
              <a:pPr marL="0" marR="0" lvl="0" indent="0" algn="ctr" defTabSz="913765" eaLnBrk="1" fontAlgn="auto" latinLnBrk="0" hangingPunct="1">
                <a:lnSpc>
                  <a:spcPct val="130000"/>
                </a:lnSpc>
                <a:spcBef>
                  <a:spcPct val="0"/>
                </a:spcBef>
                <a:spcAft>
                  <a:spcPct val="0"/>
                </a:spcAft>
                <a:buClrTx/>
                <a:buSzTx/>
                <a:buFontTx/>
                <a:buNone/>
                <a:defRPr/>
              </a:pPr>
              <a:endParaRPr kumimoji="0" lang="zh-CN" altLang="en-US" sz="3600" b="0" i="0" u="none" strike="noStrike" kern="0" cap="none" spc="0" normalizeH="0" baseline="0" noProof="0" dirty="0">
                <a:ln>
                  <a:noFill/>
                </a:ln>
                <a:solidFill>
                  <a:schemeClr val="tx1">
                    <a:lumMod val="95000"/>
                    <a:lumOff val="5000"/>
                  </a:schemeClr>
                </a:solidFill>
                <a:effectLst/>
                <a:uLnTx/>
                <a:uFillTx/>
                <a:latin typeface="等线" panose="02010600030101010101" pitchFamily="2" charset="-122"/>
                <a:ea typeface="等线" panose="02010600030101010101" pitchFamily="2" charset="-122"/>
              </a:endParaRPr>
            </a:p>
          </p:txBody>
        </p:sp>
        <p:sp>
          <p:nvSpPr>
            <p:cNvPr id="26" name="文本框 25"/>
            <p:cNvSpPr txBox="1"/>
            <p:nvPr/>
          </p:nvSpPr>
          <p:spPr>
            <a:xfrm>
              <a:off x="8714351" y="2083150"/>
              <a:ext cx="1646601" cy="442491"/>
            </a:xfrm>
            <a:prstGeom prst="rect">
              <a:avLst/>
            </a:prstGeom>
            <a:noFill/>
          </p:spPr>
          <p:txBody>
            <a:bodyPr wrap="none" lIns="91438" tIns="45719" rIns="91438" bIns="45719" rtlCol="0">
              <a:spAutoFit/>
            </a:bodyPr>
            <a:lstStyle/>
            <a:p>
              <a:pPr defTabSz="913765">
                <a:lnSpc>
                  <a:spcPct val="130000"/>
                </a:lnSpc>
                <a:defRPr/>
              </a:pPr>
              <a:r>
                <a:rPr lang="zh-CN" altLang="en-US" sz="1900" dirty="0">
                  <a:solidFill>
                    <a:schemeClr val="tx1">
                      <a:lumMod val="95000"/>
                      <a:lumOff val="5000"/>
                    </a:schemeClr>
                  </a:solidFill>
                  <a:latin typeface="等线" panose="02010600030101010101" pitchFamily="2" charset="-122"/>
                  <a:ea typeface="等线" panose="02010600030101010101" pitchFamily="2" charset="-122"/>
                </a:rPr>
                <a:t>了解期刊政策</a:t>
              </a:r>
              <a:endParaRPr lang="zh-CN" altLang="en-US" sz="1900" dirty="0">
                <a:solidFill>
                  <a:schemeClr val="tx1">
                    <a:lumMod val="95000"/>
                    <a:lumOff val="5000"/>
                  </a:schemeClr>
                </a:solidFill>
                <a:latin typeface="等线" panose="02010600030101010101" pitchFamily="2" charset="-122"/>
                <a:ea typeface="等线" panose="02010600030101010101" pitchFamily="2" charset="-122"/>
              </a:endParaRPr>
            </a:p>
          </p:txBody>
        </p:sp>
        <p:cxnSp>
          <p:nvCxnSpPr>
            <p:cNvPr id="27" name="直接连接符 26"/>
            <p:cNvCxnSpPr/>
            <p:nvPr/>
          </p:nvCxnSpPr>
          <p:spPr>
            <a:xfrm>
              <a:off x="8802721" y="2518551"/>
              <a:ext cx="2229467" cy="14627"/>
            </a:xfrm>
            <a:prstGeom prst="line">
              <a:avLst/>
            </a:prstGeom>
            <a:noFill/>
            <a:ln w="3175" cap="flat" cmpd="sng" algn="ctr">
              <a:solidFill>
                <a:sysClr val="windowText" lastClr="000000">
                  <a:lumMod val="50000"/>
                  <a:lumOff val="50000"/>
                  <a:alpha val="33000"/>
                </a:sysClr>
              </a:solidFill>
              <a:prstDash val="solid"/>
              <a:miter lim="800000"/>
              <a:headEnd type="diamond"/>
              <a:tailEnd type="diamond"/>
            </a:ln>
            <a:effectLst/>
          </p:spPr>
        </p:cxnSp>
        <p:sp>
          <p:nvSpPr>
            <p:cNvPr id="28" name="矩形 27"/>
            <p:cNvSpPr/>
            <p:nvPr/>
          </p:nvSpPr>
          <p:spPr>
            <a:xfrm>
              <a:off x="8718845" y="2596438"/>
              <a:ext cx="5111455" cy="910504"/>
            </a:xfrm>
            <a:prstGeom prst="rect">
              <a:avLst/>
            </a:prstGeom>
          </p:spPr>
          <p:txBody>
            <a:bodyPr wrap="square" lIns="91438" tIns="45719" rIns="91438" bIns="45719">
              <a:spAutoFit/>
            </a:bodyPr>
            <a:lstStyle/>
            <a:p>
              <a:pPr defTabSz="913765">
                <a:lnSpc>
                  <a:spcPct val="130000"/>
                </a:lnSpc>
                <a:defRPr/>
              </a:pP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通过了解某个期刊的撤稿论文的原因，可以了解该期刊对有问题论文的处理方式，更好地理解该期刊的出版政策、伦理标准以及对科研诚信的要求。</a:t>
              </a:r>
              <a:endParaRPr lang="zh-CN" altLang="en-US" sz="1400" dirty="0">
                <a:solidFill>
                  <a:schemeClr val="tx1">
                    <a:lumMod val="95000"/>
                    <a:lumOff val="5000"/>
                  </a:schemeClr>
                </a:solidFill>
                <a:latin typeface="等线" panose="02010600030101010101" pitchFamily="2" charset="-122"/>
                <a:ea typeface="等线" panose="02010600030101010101" pitchFamily="2" charset="-122"/>
              </a:endParaRPr>
            </a:p>
          </p:txBody>
        </p:sp>
      </p:grpSp>
      <p:grpSp>
        <p:nvGrpSpPr>
          <p:cNvPr id="29" name="组合 28"/>
          <p:cNvGrpSpPr/>
          <p:nvPr/>
        </p:nvGrpSpPr>
        <p:grpSpPr>
          <a:xfrm>
            <a:off x="4841933" y="3462798"/>
            <a:ext cx="5540314" cy="1395218"/>
            <a:chOff x="8289983" y="4195556"/>
            <a:chExt cx="5540314" cy="1395218"/>
          </a:xfrm>
        </p:grpSpPr>
        <p:sp>
          <p:nvSpPr>
            <p:cNvPr id="30" name="圆角矩形 44"/>
            <p:cNvSpPr/>
            <p:nvPr/>
          </p:nvSpPr>
          <p:spPr>
            <a:xfrm rot="10800000" flipV="1">
              <a:off x="8289983" y="4280285"/>
              <a:ext cx="272237" cy="276076"/>
            </a:xfrm>
            <a:prstGeom prst="roundRect">
              <a:avLst>
                <a:gd name="adj" fmla="val 5039"/>
              </a:avLst>
            </a:prstGeom>
            <a:solidFill>
              <a:srgbClr val="A2D7DB"/>
            </a:solidFill>
            <a:ln w="12700" cap="flat" cmpd="sng" algn="ctr">
              <a:noFill/>
              <a:prstDash val="solid"/>
              <a:miter lim="800000"/>
            </a:ln>
            <a:effectLst>
              <a:outerShdw blurRad="50800" dist="38100" dir="5400000" algn="t" rotWithShape="0">
                <a:prstClr val="black">
                  <a:alpha val="40000"/>
                </a:prstClr>
              </a:outerShdw>
            </a:effectLst>
          </p:spPr>
          <p:txBody>
            <a:bodyPr lIns="91438" tIns="45719" rIns="91438" bIns="45719" rtlCol="0" anchor="ctr"/>
            <a:lstStyle/>
            <a:p>
              <a:pPr marL="0" marR="0" lvl="0" indent="0" algn="ctr" defTabSz="913765" eaLnBrk="1" fontAlgn="auto" latinLnBrk="0" hangingPunct="1">
                <a:lnSpc>
                  <a:spcPct val="130000"/>
                </a:lnSpc>
                <a:spcBef>
                  <a:spcPct val="0"/>
                </a:spcBef>
                <a:spcAft>
                  <a:spcPct val="0"/>
                </a:spcAft>
                <a:buClrTx/>
                <a:buSzTx/>
                <a:buFontTx/>
                <a:buNone/>
                <a:defRPr/>
              </a:pPr>
              <a:endParaRPr kumimoji="0" lang="zh-CN" altLang="en-US" sz="3600" b="0" i="0" u="none" strike="noStrike" kern="0" cap="none" spc="0" normalizeH="0" baseline="0" noProof="0" dirty="0">
                <a:ln>
                  <a:noFill/>
                </a:ln>
                <a:solidFill>
                  <a:schemeClr val="tx1">
                    <a:lumMod val="95000"/>
                    <a:lumOff val="5000"/>
                  </a:schemeClr>
                </a:solidFill>
                <a:effectLst/>
                <a:uLnTx/>
                <a:uFillTx/>
                <a:latin typeface="等线" panose="02010600030101010101" pitchFamily="2" charset="-122"/>
                <a:ea typeface="等线" panose="02010600030101010101" pitchFamily="2" charset="-122"/>
              </a:endParaRPr>
            </a:p>
          </p:txBody>
        </p:sp>
        <p:sp>
          <p:nvSpPr>
            <p:cNvPr id="31" name="文本框 30"/>
            <p:cNvSpPr txBox="1"/>
            <p:nvPr/>
          </p:nvSpPr>
          <p:spPr>
            <a:xfrm>
              <a:off x="8714347" y="4195556"/>
              <a:ext cx="2133913" cy="442491"/>
            </a:xfrm>
            <a:prstGeom prst="rect">
              <a:avLst/>
            </a:prstGeom>
            <a:noFill/>
          </p:spPr>
          <p:txBody>
            <a:bodyPr wrap="none" lIns="91438" tIns="45719" rIns="91438" bIns="45719" rtlCol="0">
              <a:spAutoFit/>
            </a:bodyPr>
            <a:lstStyle/>
            <a:p>
              <a:pPr defTabSz="913765">
                <a:lnSpc>
                  <a:spcPct val="130000"/>
                </a:lnSpc>
                <a:defRPr/>
              </a:pPr>
              <a:r>
                <a:rPr lang="zh-CN" altLang="en-US" sz="1900" dirty="0">
                  <a:solidFill>
                    <a:schemeClr val="tx1">
                      <a:lumMod val="95000"/>
                      <a:lumOff val="5000"/>
                    </a:schemeClr>
                  </a:solidFill>
                  <a:latin typeface="等线" panose="02010600030101010101" pitchFamily="2" charset="-122"/>
                  <a:ea typeface="等线" panose="02010600030101010101" pitchFamily="2" charset="-122"/>
                </a:rPr>
                <a:t>提前规避常见问题</a:t>
              </a:r>
              <a:endParaRPr lang="zh-CN" altLang="en-US" sz="1900" dirty="0">
                <a:solidFill>
                  <a:schemeClr val="tx1">
                    <a:lumMod val="95000"/>
                    <a:lumOff val="5000"/>
                  </a:schemeClr>
                </a:solidFill>
                <a:latin typeface="等线" panose="02010600030101010101" pitchFamily="2" charset="-122"/>
                <a:ea typeface="等线" panose="02010600030101010101" pitchFamily="2" charset="-122"/>
              </a:endParaRPr>
            </a:p>
          </p:txBody>
        </p:sp>
        <p:cxnSp>
          <p:nvCxnSpPr>
            <p:cNvPr id="32" name="直接连接符 31"/>
            <p:cNvCxnSpPr/>
            <p:nvPr/>
          </p:nvCxnSpPr>
          <p:spPr>
            <a:xfrm>
              <a:off x="8802720" y="4602381"/>
              <a:ext cx="2229467" cy="14627"/>
            </a:xfrm>
            <a:prstGeom prst="line">
              <a:avLst/>
            </a:prstGeom>
            <a:noFill/>
            <a:ln w="3175" cap="flat" cmpd="sng" algn="ctr">
              <a:solidFill>
                <a:sysClr val="windowText" lastClr="000000">
                  <a:lumMod val="50000"/>
                  <a:lumOff val="50000"/>
                  <a:alpha val="33000"/>
                </a:sysClr>
              </a:solidFill>
              <a:prstDash val="solid"/>
              <a:miter lim="800000"/>
              <a:headEnd type="diamond"/>
              <a:tailEnd type="diamond"/>
            </a:ln>
            <a:effectLst/>
          </p:spPr>
        </p:cxnSp>
        <p:sp>
          <p:nvSpPr>
            <p:cNvPr id="33" name="矩形 32"/>
            <p:cNvSpPr/>
            <p:nvPr/>
          </p:nvSpPr>
          <p:spPr>
            <a:xfrm>
              <a:off x="8718842" y="4680270"/>
              <a:ext cx="5111455" cy="910504"/>
            </a:xfrm>
            <a:prstGeom prst="rect">
              <a:avLst/>
            </a:prstGeom>
          </p:spPr>
          <p:txBody>
            <a:bodyPr wrap="square" lIns="91438" tIns="45719" rIns="91438" bIns="45719">
              <a:spAutoFit/>
            </a:bodyPr>
            <a:lstStyle/>
            <a:p>
              <a:pPr defTabSz="913765">
                <a:lnSpc>
                  <a:spcPct val="130000"/>
                </a:lnSpc>
                <a:defRPr/>
              </a:pP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通过了解某个期刊的撤稿论文及其原因，了解该期刊在编辑审核过程中可能存在的问题和疏漏，避免自己的稿件因为类似原因被撤稿，提高论文发表的成功率。</a:t>
              </a:r>
              <a:endParaRPr lang="zh-CN" altLang="en-US" sz="1400" dirty="0">
                <a:solidFill>
                  <a:schemeClr val="tx1">
                    <a:lumMod val="95000"/>
                    <a:lumOff val="5000"/>
                  </a:schemeClr>
                </a:solidFill>
                <a:latin typeface="等线" panose="02010600030101010101" pitchFamily="2" charset="-122"/>
                <a:ea typeface="等线" panose="02010600030101010101" pitchFamily="2" charset="-122"/>
              </a:endParaRPr>
            </a:p>
          </p:txBody>
        </p:sp>
      </p:grpSp>
      <p:grpSp>
        <p:nvGrpSpPr>
          <p:cNvPr id="34" name="组合 33"/>
          <p:cNvGrpSpPr/>
          <p:nvPr/>
        </p:nvGrpSpPr>
        <p:grpSpPr>
          <a:xfrm>
            <a:off x="4841933" y="4937708"/>
            <a:ext cx="5540314" cy="1404742"/>
            <a:chOff x="8289986" y="2102200"/>
            <a:chExt cx="5540314" cy="1404742"/>
          </a:xfrm>
        </p:grpSpPr>
        <p:sp>
          <p:nvSpPr>
            <p:cNvPr id="35" name="圆角矩形 34"/>
            <p:cNvSpPr/>
            <p:nvPr/>
          </p:nvSpPr>
          <p:spPr>
            <a:xfrm rot="10800000" flipV="1">
              <a:off x="8289986" y="2195434"/>
              <a:ext cx="272237" cy="276076"/>
            </a:xfrm>
            <a:prstGeom prst="roundRect">
              <a:avLst>
                <a:gd name="adj" fmla="val 5039"/>
              </a:avLst>
            </a:prstGeom>
            <a:solidFill>
              <a:srgbClr val="19A3BD"/>
            </a:solidFill>
            <a:ln w="12700" cap="flat" cmpd="sng" algn="ctr">
              <a:noFill/>
              <a:prstDash val="solid"/>
              <a:miter lim="800000"/>
            </a:ln>
            <a:effectLst>
              <a:outerShdw blurRad="50800" dist="38100" dir="5400000" algn="t" rotWithShape="0">
                <a:prstClr val="black">
                  <a:alpha val="40000"/>
                </a:prstClr>
              </a:outerShdw>
            </a:effectLst>
          </p:spPr>
          <p:txBody>
            <a:bodyPr lIns="91438" tIns="45719" rIns="91438" bIns="45719" rtlCol="0" anchor="ctr"/>
            <a:lstStyle/>
            <a:p>
              <a:pPr marL="0" marR="0" lvl="0" indent="0" algn="ctr" defTabSz="913765" eaLnBrk="1" fontAlgn="auto" latinLnBrk="0" hangingPunct="1">
                <a:lnSpc>
                  <a:spcPct val="130000"/>
                </a:lnSpc>
                <a:spcBef>
                  <a:spcPct val="0"/>
                </a:spcBef>
                <a:spcAft>
                  <a:spcPct val="0"/>
                </a:spcAft>
                <a:buClrTx/>
                <a:buSzTx/>
                <a:buFontTx/>
                <a:buNone/>
                <a:defRPr/>
              </a:pPr>
              <a:endParaRPr kumimoji="0" lang="zh-CN" altLang="en-US" sz="3600" b="0" i="0" u="none" strike="noStrike" kern="0" cap="none" spc="0" normalizeH="0" baseline="0" noProof="0" dirty="0">
                <a:ln>
                  <a:noFill/>
                </a:ln>
                <a:solidFill>
                  <a:schemeClr val="tx1">
                    <a:lumMod val="95000"/>
                    <a:lumOff val="5000"/>
                  </a:schemeClr>
                </a:solidFill>
                <a:effectLst/>
                <a:uLnTx/>
                <a:uFillTx/>
                <a:latin typeface="等线" panose="02010600030101010101" pitchFamily="2" charset="-122"/>
                <a:ea typeface="等线" panose="02010600030101010101" pitchFamily="2" charset="-122"/>
              </a:endParaRPr>
            </a:p>
          </p:txBody>
        </p:sp>
        <p:sp>
          <p:nvSpPr>
            <p:cNvPr id="36" name="文本框 35"/>
            <p:cNvSpPr txBox="1"/>
            <p:nvPr/>
          </p:nvSpPr>
          <p:spPr>
            <a:xfrm>
              <a:off x="8714351" y="2102200"/>
              <a:ext cx="2377570" cy="442491"/>
            </a:xfrm>
            <a:prstGeom prst="rect">
              <a:avLst/>
            </a:prstGeom>
            <a:noFill/>
          </p:spPr>
          <p:txBody>
            <a:bodyPr wrap="none" lIns="91438" tIns="45719" rIns="91438" bIns="45719" rtlCol="0">
              <a:spAutoFit/>
            </a:bodyPr>
            <a:lstStyle/>
            <a:p>
              <a:pPr defTabSz="913765">
                <a:lnSpc>
                  <a:spcPct val="130000"/>
                </a:lnSpc>
                <a:defRPr/>
              </a:pPr>
              <a:r>
                <a:rPr lang="zh-CN" altLang="en-US" sz="1900" dirty="0">
                  <a:solidFill>
                    <a:schemeClr val="tx1">
                      <a:lumMod val="95000"/>
                      <a:lumOff val="5000"/>
                    </a:schemeClr>
                  </a:solidFill>
                  <a:latin typeface="等线" panose="02010600030101010101" pitchFamily="2" charset="-122"/>
                  <a:ea typeface="等线" panose="02010600030101010101" pitchFamily="2" charset="-122"/>
                </a:rPr>
                <a:t>评估期刊的学术声誉</a:t>
              </a:r>
              <a:endParaRPr lang="zh-CN" altLang="en-US" sz="1900" dirty="0">
                <a:solidFill>
                  <a:schemeClr val="tx1">
                    <a:lumMod val="95000"/>
                    <a:lumOff val="5000"/>
                  </a:schemeClr>
                </a:solidFill>
                <a:latin typeface="等线" panose="02010600030101010101" pitchFamily="2" charset="-122"/>
                <a:ea typeface="等线" panose="02010600030101010101" pitchFamily="2" charset="-122"/>
              </a:endParaRPr>
            </a:p>
          </p:txBody>
        </p:sp>
        <p:cxnSp>
          <p:nvCxnSpPr>
            <p:cNvPr id="37" name="直接连接符 36"/>
            <p:cNvCxnSpPr/>
            <p:nvPr/>
          </p:nvCxnSpPr>
          <p:spPr>
            <a:xfrm>
              <a:off x="8802721" y="2518551"/>
              <a:ext cx="2229467" cy="14627"/>
            </a:xfrm>
            <a:prstGeom prst="line">
              <a:avLst/>
            </a:prstGeom>
            <a:noFill/>
            <a:ln w="3175" cap="flat" cmpd="sng" algn="ctr">
              <a:solidFill>
                <a:sysClr val="windowText" lastClr="000000">
                  <a:lumMod val="50000"/>
                  <a:lumOff val="50000"/>
                  <a:alpha val="33000"/>
                </a:sysClr>
              </a:solidFill>
              <a:prstDash val="solid"/>
              <a:miter lim="800000"/>
              <a:headEnd type="diamond"/>
              <a:tailEnd type="diamond"/>
            </a:ln>
            <a:effectLst/>
          </p:spPr>
        </p:cxnSp>
        <p:sp>
          <p:nvSpPr>
            <p:cNvPr id="38" name="矩形 37"/>
            <p:cNvSpPr/>
            <p:nvPr/>
          </p:nvSpPr>
          <p:spPr>
            <a:xfrm>
              <a:off x="8718845" y="2596438"/>
              <a:ext cx="5111455" cy="910504"/>
            </a:xfrm>
            <a:prstGeom prst="rect">
              <a:avLst/>
            </a:prstGeom>
          </p:spPr>
          <p:txBody>
            <a:bodyPr wrap="square" lIns="91438" tIns="45719" rIns="91438" bIns="45719">
              <a:spAutoFit/>
            </a:bodyPr>
            <a:lstStyle/>
            <a:p>
              <a:pPr defTabSz="913765">
                <a:lnSpc>
                  <a:spcPct val="130000"/>
                </a:lnSpc>
                <a:defRPr/>
              </a:pP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期刊的撤稿率和撤稿原因可以反映出该期刊的编辑策略和质量控制水平。积极处理不端行为、维护学术诚信的期刊通常更值得信赖。</a:t>
              </a:r>
              <a:endParaRPr lang="zh-CN" altLang="en-US" sz="1400" dirty="0">
                <a:solidFill>
                  <a:schemeClr val="tx1">
                    <a:lumMod val="95000"/>
                    <a:lumOff val="5000"/>
                  </a:schemeClr>
                </a:solidFill>
                <a:latin typeface="等线" panose="02010600030101010101" pitchFamily="2" charset="-122"/>
                <a:ea typeface="等线"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14" presetClass="entr" presetSubtype="10" fill="hold" nodeType="afterEffect">
                                  <p:childTnLst>
                                    <p:set>
                                      <p:cBhvr>
                                        <p:cTn id="10" dur="1" fill="hold">
                                          <p:stCondLst>
                                            <p:cond delay="0"/>
                                          </p:stCondLst>
                                        </p:cTn>
                                        <p:tgtEl>
                                          <p:spTgt spid="29"/>
                                        </p:tgtEl>
                                        <p:attrNameLst>
                                          <p:attrName>style.visibility</p:attrName>
                                        </p:attrNameLst>
                                      </p:cBhvr>
                                      <p:to>
                                        <p:strVal val="visible"/>
                                      </p:to>
                                    </p:set>
                                    <p:animEffect transition="in" filter="randombar(horizontal)">
                                      <p:cBhvr>
                                        <p:cTn id="11" dur="500"/>
                                        <p:tgtEl>
                                          <p:spTgt spid="29"/>
                                        </p:tgtEl>
                                      </p:cBhvr>
                                    </p:animEffect>
                                  </p:childTnLst>
                                </p:cTn>
                              </p:par>
                            </p:childTnLst>
                          </p:cTn>
                        </p:par>
                        <p:par>
                          <p:cTn id="12" fill="hold">
                            <p:stCondLst>
                              <p:cond delay="1000"/>
                            </p:stCondLst>
                            <p:childTnLst>
                              <p:par>
                                <p:cTn id="13" presetID="14" presetClass="entr" presetSubtype="10" fill="hold" nodeType="afterEffect">
                                  <p:childTnLst>
                                    <p:set>
                                      <p:cBhvr>
                                        <p:cTn id="14" dur="1" fill="hold">
                                          <p:stCondLst>
                                            <p:cond delay="0"/>
                                          </p:stCondLst>
                                        </p:cTn>
                                        <p:tgtEl>
                                          <p:spTgt spid="34"/>
                                        </p:tgtEl>
                                        <p:attrNameLst>
                                          <p:attrName>style.visibility</p:attrName>
                                        </p:attrNameLst>
                                      </p:cBhvr>
                                      <p:to>
                                        <p:strVal val="visible"/>
                                      </p:to>
                                    </p:set>
                                    <p:animEffect transition="in" filter="randombar(horizontal)">
                                      <p:cBhvr>
                                        <p:cTn id="1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529869" y="1169325"/>
            <a:ext cx="11132261" cy="5200339"/>
          </a:xfrm>
          <a:prstGeom prst="rect">
            <a:avLst/>
          </a:prstGeom>
        </p:spPr>
      </p:pic>
      <p:sp>
        <p:nvSpPr>
          <p:cNvPr id="8" name="文本框 7"/>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期刊导航</a:t>
            </a:r>
            <a:endParaRPr lang="zh-CN" altLang="en-US" sz="3200" b="1" dirty="0">
              <a:latin typeface="等线" panose="02010600030101010101" pitchFamily="2" charset="-122"/>
              <a:ea typeface="等线" panose="02010600030101010101" pitchFamily="2" charset="-122"/>
            </a:endParaRPr>
          </a:p>
        </p:txBody>
      </p:sp>
      <p:sp>
        <p:nvSpPr>
          <p:cNvPr id="6" name="圆角矩形 21"/>
          <p:cNvSpPr/>
          <p:nvPr/>
        </p:nvSpPr>
        <p:spPr>
          <a:xfrm>
            <a:off x="7354125" y="4481741"/>
            <a:ext cx="1488459"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10" name="圆角矩形 21"/>
          <p:cNvSpPr/>
          <p:nvPr/>
        </p:nvSpPr>
        <p:spPr>
          <a:xfrm>
            <a:off x="10589013" y="4500792"/>
            <a:ext cx="800101"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pic>
        <p:nvPicPr>
          <p:cNvPr id="4" name="图片 3"/>
          <p:cNvPicPr>
            <a:picLocks noChangeAspect="1"/>
          </p:cNvPicPr>
          <p:nvPr/>
        </p:nvPicPr>
        <p:blipFill>
          <a:blip r:embed="rId2"/>
          <a:stretch>
            <a:fillRect/>
          </a:stretch>
        </p:blipFill>
        <p:spPr>
          <a:xfrm>
            <a:off x="6216540" y="3176573"/>
            <a:ext cx="4254719" cy="3035456"/>
          </a:xfrm>
          <a:prstGeom prst="rect">
            <a:avLst/>
          </a:prstGeom>
        </p:spPr>
      </p:pic>
      <p:grpSp>
        <p:nvGrpSpPr>
          <p:cNvPr id="2" name="组合 1"/>
          <p:cNvGrpSpPr/>
          <p:nvPr/>
        </p:nvGrpSpPr>
        <p:grpSpPr>
          <a:xfrm>
            <a:off x="1079333" y="3191616"/>
            <a:ext cx="4854892" cy="2901175"/>
            <a:chOff x="1631633" y="2035016"/>
            <a:chExt cx="4076051" cy="2470245"/>
          </a:xfrm>
        </p:grpSpPr>
        <p:sp>
          <p:nvSpPr>
            <p:cNvPr id="3" name="Rectangle: Rounded Corners 3"/>
            <p:cNvSpPr/>
            <p:nvPr/>
          </p:nvSpPr>
          <p:spPr>
            <a:xfrm>
              <a:off x="1631634" y="2035016"/>
              <a:ext cx="4076050" cy="2470245"/>
            </a:xfrm>
            <a:prstGeom prst="roundRect">
              <a:avLst>
                <a:gd name="adj" fmla="val 6385"/>
              </a:avLst>
            </a:prstGeom>
            <a:solidFill>
              <a:sysClr val="window" lastClr="FFFFFF"/>
            </a:solidFill>
            <a:ln w="19050" cap="flat" cmpd="sng" algn="ctr">
              <a:gradFill>
                <a:gsLst>
                  <a:gs pos="0">
                    <a:srgbClr val="E8EAED"/>
                  </a:gs>
                  <a:gs pos="100000">
                    <a:srgbClr val="B7BDC7"/>
                  </a:gs>
                </a:gsLst>
                <a:lin ang="5400000" scaled="1"/>
              </a:gra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prstClr val="white"/>
                </a:solidFill>
                <a:effectLst/>
                <a:uLnTx/>
                <a:uFillTx/>
                <a:latin typeface="等线" panose="02010600030101010101" pitchFamily="2" charset="-122"/>
                <a:ea typeface="微软雅黑" panose="020B0503020204020204" charset="-122"/>
              </a:endParaRPr>
            </a:p>
          </p:txBody>
        </p:sp>
        <p:sp>
          <p:nvSpPr>
            <p:cNvPr id="9" name="Freeform: Shape 13"/>
            <p:cNvSpPr/>
            <p:nvPr/>
          </p:nvSpPr>
          <p:spPr>
            <a:xfrm>
              <a:off x="1631633" y="2234664"/>
              <a:ext cx="2443539" cy="412797"/>
            </a:xfrm>
            <a:custGeom>
              <a:avLst/>
              <a:gdLst>
                <a:gd name="connsiteX0" fmla="*/ 12386 w 3852419"/>
                <a:gd name="connsiteY0" fmla="*/ 0 h 425302"/>
                <a:gd name="connsiteX1" fmla="*/ 3639768 w 3852419"/>
                <a:gd name="connsiteY1" fmla="*/ 0 h 425302"/>
                <a:gd name="connsiteX2" fmla="*/ 3852419 w 3852419"/>
                <a:gd name="connsiteY2" fmla="*/ 212651 h 425302"/>
                <a:gd name="connsiteX3" fmla="*/ 3639768 w 3852419"/>
                <a:gd name="connsiteY3" fmla="*/ 425302 h 425302"/>
                <a:gd name="connsiteX4" fmla="*/ 12386 w 3852419"/>
                <a:gd name="connsiteY4" fmla="*/ 425302 h 425302"/>
                <a:gd name="connsiteX5" fmla="*/ 0 w 3852419"/>
                <a:gd name="connsiteY5" fmla="*/ 424054 h 425302"/>
                <a:gd name="connsiteX6" fmla="*/ 0 w 3852419"/>
                <a:gd name="connsiteY6" fmla="*/ 1249 h 42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2419" h="425302">
                  <a:moveTo>
                    <a:pt x="12386" y="0"/>
                  </a:moveTo>
                  <a:lnTo>
                    <a:pt x="3639768" y="0"/>
                  </a:lnTo>
                  <a:cubicBezTo>
                    <a:pt x="3757212" y="0"/>
                    <a:pt x="3852419" y="95207"/>
                    <a:pt x="3852419" y="212651"/>
                  </a:cubicBezTo>
                  <a:cubicBezTo>
                    <a:pt x="3852419" y="330095"/>
                    <a:pt x="3757212" y="425302"/>
                    <a:pt x="3639768" y="425302"/>
                  </a:cubicBezTo>
                  <a:lnTo>
                    <a:pt x="12386" y="425302"/>
                  </a:lnTo>
                  <a:lnTo>
                    <a:pt x="0" y="424054"/>
                  </a:lnTo>
                  <a:lnTo>
                    <a:pt x="0" y="1249"/>
                  </a:lnTo>
                  <a:close/>
                </a:path>
              </a:pathLst>
            </a:custGeom>
            <a:solidFill>
              <a:srgbClr val="01ACBE"/>
            </a:solidFill>
            <a:ln w="5715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prstClr val="white"/>
                </a:solidFill>
                <a:effectLst/>
                <a:uLnTx/>
                <a:uFillTx/>
                <a:latin typeface="等线" panose="02010600030101010101" pitchFamily="2" charset="-122"/>
                <a:ea typeface="微软雅黑" panose="020B0503020204020204" charset="-122"/>
              </a:endParaRPr>
            </a:p>
          </p:txBody>
        </p:sp>
        <p:sp>
          <p:nvSpPr>
            <p:cNvPr id="12" name="矩形 11"/>
            <p:cNvSpPr/>
            <p:nvPr/>
          </p:nvSpPr>
          <p:spPr>
            <a:xfrm>
              <a:off x="1676937" y="2754662"/>
              <a:ext cx="4030747" cy="1530270"/>
            </a:xfrm>
            <a:prstGeom prst="rect">
              <a:avLst/>
            </a:prstGeom>
          </p:spPr>
          <p:txBody>
            <a:bodyPr wrap="square">
              <a:spAutoFit/>
              <a:scene3d>
                <a:camera prst="orthographicFront"/>
                <a:lightRig rig="threePt" dir="t"/>
              </a:scene3d>
              <a:sp3d contourW="12700"/>
            </a:bodyPr>
            <a:lstStyle/>
            <a:p>
              <a:pPr lvl="0">
                <a:lnSpc>
                  <a:spcPct val="125000"/>
                </a:lnSpc>
                <a:defRPr/>
              </a:pPr>
              <a:r>
                <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包括中科院在内的很多机构，比如上交大、吉林大学等的附属医院，中信所等，都公布了自己的预警</a:t>
              </a:r>
              <a:r>
                <a:rPr lang="zh-CN" altLang="en-US" sz="1500" kern="0" dirty="0">
                  <a:solidFill>
                    <a:prstClr val="black">
                      <a:lumMod val="75000"/>
                      <a:lumOff val="25000"/>
                    </a:prstClr>
                  </a:solidFill>
                  <a:latin typeface="微软雅黑" panose="020B0503020204020204" charset="-122"/>
                  <a:ea typeface="微软雅黑" panose="020B0503020204020204" charset="-122"/>
                </a:rPr>
                <a:t>期刊，甚至直接说明不建议投稿，</a:t>
              </a:r>
              <a:r>
                <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且有明确的政策</a:t>
              </a:r>
              <a:r>
                <a:rPr lang="zh-CN" altLang="en-US" sz="1500" kern="0" dirty="0">
                  <a:solidFill>
                    <a:prstClr val="black">
                      <a:lumMod val="75000"/>
                      <a:lumOff val="25000"/>
                    </a:prstClr>
                  </a:solidFill>
                  <a:latin typeface="微软雅黑" panose="020B0503020204020204" charset="-122"/>
                  <a:ea typeface="微软雅黑" panose="020B0503020204020204" charset="-122"/>
                </a:rPr>
                <a:t>，比如</a:t>
              </a:r>
              <a:r>
                <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发表文章在预警期刊名单之内，版面费报销或者奖励会受限制，或者不予经费支持等，会对作者发表文章投稿选刊产生实实在在的影响。</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14" name="矩形 13"/>
            <p:cNvSpPr/>
            <p:nvPr/>
          </p:nvSpPr>
          <p:spPr>
            <a:xfrm>
              <a:off x="1676937" y="2259666"/>
              <a:ext cx="2301986" cy="308904"/>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defRPr/>
              </a:pPr>
              <a:r>
                <a:rPr lang="zh-CN" altLang="en-US" sz="1600" b="1" kern="0" dirty="0">
                  <a:solidFill>
                    <a:prstClr val="white"/>
                  </a:solidFill>
                  <a:latin typeface="微软雅黑" panose="020B0503020204020204" charset="-122"/>
                  <a:ea typeface="微软雅黑" panose="020B0503020204020204" charset="-122"/>
                </a:rPr>
                <a:t>预警期刊有什么影响？</a:t>
              </a:r>
              <a:endParaRPr kumimoji="0" lang="zh-CN" altLang="en-US" sz="16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900" decel="100000" fill="hold"/>
                                        <p:tgtEl>
                                          <p:spTgt spid="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29869" y="1169325"/>
            <a:ext cx="11132261" cy="5200339"/>
          </a:xfrm>
          <a:prstGeom prst="rect">
            <a:avLst/>
          </a:prstGeom>
        </p:spPr>
      </p:pic>
      <p:sp>
        <p:nvSpPr>
          <p:cNvPr id="8" name="文本框 7"/>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期刊导航</a:t>
            </a:r>
            <a:endParaRPr lang="zh-CN" altLang="en-US" sz="3200" b="1" dirty="0">
              <a:latin typeface="等线" panose="02010600030101010101" pitchFamily="2" charset="-122"/>
              <a:ea typeface="等线" panose="02010600030101010101" pitchFamily="2" charset="-122"/>
            </a:endParaRPr>
          </a:p>
        </p:txBody>
      </p:sp>
      <p:sp>
        <p:nvSpPr>
          <p:cNvPr id="6" name="圆角矩形 21"/>
          <p:cNvSpPr/>
          <p:nvPr/>
        </p:nvSpPr>
        <p:spPr>
          <a:xfrm>
            <a:off x="7354125" y="4481741"/>
            <a:ext cx="1488459" cy="387019"/>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3" name="圆角矩形 21"/>
          <p:cNvSpPr/>
          <p:nvPr/>
        </p:nvSpPr>
        <p:spPr>
          <a:xfrm>
            <a:off x="3945403" y="4953341"/>
            <a:ext cx="3408722" cy="1310659"/>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lnSpc>
                <a:spcPct val="150000"/>
              </a:lnSpc>
            </a:pPr>
            <a:r>
              <a:rPr lang="zh-CN" altLang="en-US" dirty="0">
                <a:solidFill>
                  <a:srgbClr val="333333"/>
                </a:solidFill>
                <a:latin typeface="等线" panose="02010600030101010101" pitchFamily="2" charset="-122"/>
                <a:ea typeface="等线" panose="02010600030101010101" pitchFamily="2" charset="-122"/>
              </a:rPr>
              <a:t>投稿选刊时，在同等条件下，建议选择风险较低的期刊。</a:t>
            </a:r>
            <a:endParaRPr lang="en-US" altLang="zh-CN" dirty="0">
              <a:solidFill>
                <a:srgbClr val="333333"/>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 presetClass="entr" presetSubtype="4" fill="hold" grpId="1"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 grpId="0" bldLvl="0" animBg="1"/>
      <p:bldP spid="3"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2D7DB"/>
        </a:solidFill>
        <a:effectLst/>
      </p:bgPr>
    </p:bg>
    <p:spTree>
      <p:nvGrpSpPr>
        <p:cNvPr id="1" name=""/>
        <p:cNvGrpSpPr/>
        <p:nvPr/>
      </p:nvGrpSpPr>
      <p:grpSpPr>
        <a:xfrm>
          <a:off x="0" y="0"/>
          <a:ext cx="0" cy="0"/>
          <a:chOff x="0" y="0"/>
          <a:chExt cx="0" cy="0"/>
        </a:xfrm>
      </p:grpSpPr>
      <p:sp>
        <p:nvSpPr>
          <p:cNvPr id="8" name="矩形: 圆角 7"/>
          <p:cNvSpPr/>
          <p:nvPr/>
        </p:nvSpPr>
        <p:spPr>
          <a:xfrm>
            <a:off x="3766457" y="899886"/>
            <a:ext cx="4659086" cy="4659086"/>
          </a:xfrm>
          <a:prstGeom prst="roundRect">
            <a:avLst>
              <a:gd name="adj" fmla="val 54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Arial" panose="020B0604020202020204"/>
            </a:endParaRPr>
          </a:p>
        </p:txBody>
      </p:sp>
      <p:grpSp>
        <p:nvGrpSpPr>
          <p:cNvPr id="7" name="组合 6"/>
          <p:cNvGrpSpPr/>
          <p:nvPr/>
        </p:nvGrpSpPr>
        <p:grpSpPr>
          <a:xfrm>
            <a:off x="4819650" y="1663700"/>
            <a:ext cx="2456180" cy="2641600"/>
            <a:chOff x="7590" y="2620"/>
            <a:chExt cx="3868" cy="4160"/>
          </a:xfrm>
        </p:grpSpPr>
        <p:sp>
          <p:nvSpPr>
            <p:cNvPr id="4" name="文本框 3"/>
            <p:cNvSpPr txBox="1"/>
            <p:nvPr/>
          </p:nvSpPr>
          <p:spPr>
            <a:xfrm>
              <a:off x="8162" y="2620"/>
              <a:ext cx="2876" cy="2932"/>
            </a:xfrm>
            <a:prstGeom prst="rect">
              <a:avLst/>
            </a:prstGeom>
            <a:noFill/>
          </p:spPr>
          <p:txBody>
            <a:bodyPr wrap="non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06</a:t>
              </a:r>
              <a:endParaRPr kumimoji="0" lang="zh-CN" altLang="en-US"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cxnSp>
          <p:nvCxnSpPr>
            <p:cNvPr id="5" name="直接连接符 4"/>
            <p:cNvCxnSpPr/>
            <p:nvPr/>
          </p:nvCxnSpPr>
          <p:spPr>
            <a:xfrm>
              <a:off x="8335" y="5552"/>
              <a:ext cx="2529" cy="0"/>
            </a:xfrm>
            <a:prstGeom prst="line">
              <a:avLst/>
            </a:prstGeom>
            <a:ln w="19050">
              <a:solidFill>
                <a:srgbClr val="19A3B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590" y="5859"/>
              <a:ext cx="3868" cy="9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3200" dirty="0">
                  <a:solidFill>
                    <a:prstClr val="black">
                      <a:lumMod val="75000"/>
                      <a:lumOff val="25000"/>
                    </a:prstClr>
                  </a:solidFill>
                  <a:latin typeface="等线" panose="02010600030101010101" pitchFamily="2" charset="-122"/>
                  <a:ea typeface="等线" panose="02010600030101010101" pitchFamily="2" charset="-122"/>
                  <a:cs typeface="Arial" panose="020B0604020202020204"/>
                  <a:sym typeface="Arial" panose="020B0604020202020204"/>
                </a:rPr>
                <a:t>资源情况</a:t>
              </a:r>
              <a:endPar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grpSp>
      <p:sp>
        <p:nvSpPr>
          <p:cNvPr id="2" name="文本框 1"/>
          <p:cNvSpPr txBox="1"/>
          <p:nvPr/>
        </p:nvSpPr>
        <p:spPr>
          <a:xfrm>
            <a:off x="4915810" y="4304030"/>
            <a:ext cx="2359743" cy="1144288"/>
          </a:xfrm>
          <a:prstGeom prst="rect">
            <a:avLst/>
          </a:prstGeom>
          <a:noFill/>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rPr>
              <a:t>期刊</a:t>
            </a:r>
            <a:endParaRPr kumimoji="0" lang="en-US" altLang="zh-CN"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defRPr/>
            </a:pPr>
            <a:r>
              <a:rPr lang="zh-CN" altLang="en-US" dirty="0">
                <a:solidFill>
                  <a:prstClr val="black">
                    <a:lumMod val="50000"/>
                    <a:lumOff val="50000"/>
                  </a:prstClr>
                </a:solidFill>
                <a:latin typeface="等线" panose="02010600030101010101" pitchFamily="2" charset="-122"/>
                <a:ea typeface="等线" panose="02010600030101010101" pitchFamily="2" charset="-122"/>
                <a:cs typeface="+mn-ea"/>
                <a:sym typeface="+mn-lt"/>
              </a:rPr>
              <a:t>基金</a:t>
            </a:r>
            <a:endParaRPr lang="en-US" altLang="zh-CN" dirty="0">
              <a:solidFill>
                <a:prstClr val="black">
                  <a:lumMod val="50000"/>
                  <a:lumOff val="50000"/>
                </a:prstClr>
              </a:solidFill>
              <a:latin typeface="等线" panose="02010600030101010101" pitchFamily="2" charset="-122"/>
              <a:ea typeface="等线" panose="02010600030101010101" pitchFamily="2" charset="-122"/>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rPr>
              <a:t>专利</a:t>
            </a:r>
            <a:r>
              <a:rPr kumimoji="0" lang="en-US" altLang="zh-CN"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rPr>
              <a:t> </a:t>
            </a:r>
            <a:endParaRPr kumimoji="0" lang="zh-CN" altLang="en-US" sz="1800"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ea"/>
              <a:sym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资源情况：期刊</a:t>
            </a:r>
            <a:endParaRPr lang="zh-CN" altLang="en-US" sz="3200" b="1" dirty="0">
              <a:latin typeface="等线" panose="02010600030101010101" pitchFamily="2" charset="-122"/>
              <a:ea typeface="等线" panose="02010600030101010101" pitchFamily="2" charset="-122"/>
            </a:endParaRPr>
          </a:p>
        </p:txBody>
      </p:sp>
      <p:graphicFrame>
        <p:nvGraphicFramePr>
          <p:cNvPr id="22" name="表格 21"/>
          <p:cNvGraphicFramePr/>
          <p:nvPr>
            <p:custDataLst>
              <p:tags r:id="rId1"/>
            </p:custDataLst>
          </p:nvPr>
        </p:nvGraphicFramePr>
        <p:xfrm>
          <a:off x="981107" y="2251812"/>
          <a:ext cx="10229785" cy="3590725"/>
        </p:xfrm>
        <a:graphic>
          <a:graphicData uri="http://schemas.openxmlformats.org/drawingml/2006/table">
            <a:tbl>
              <a:tblPr firstRow="1" bandRow="1">
                <a:tableStyleId>{21E4AEA4-8DFA-4A89-87EB-49C32662AFE0}</a:tableStyleId>
              </a:tblPr>
              <a:tblGrid>
                <a:gridCol w="2045957"/>
                <a:gridCol w="2045957"/>
                <a:gridCol w="2557272"/>
                <a:gridCol w="1534642"/>
                <a:gridCol w="2045957"/>
              </a:tblGrid>
              <a:tr h="718145">
                <a:tc>
                  <a:txBody>
                    <a:bodyPr/>
                    <a:lstStyle/>
                    <a:p>
                      <a:pPr algn="ctr">
                        <a:buNone/>
                      </a:pPr>
                      <a:r>
                        <a:rPr lang="zh-CN" altLang="en-US" sz="2000" dirty="0">
                          <a:latin typeface="等线" panose="02010600030101010101" pitchFamily="2" charset="-122"/>
                          <a:ea typeface="等线" panose="02010600030101010101" pitchFamily="2" charset="-122"/>
                        </a:rPr>
                        <a:t>数据库</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sz="2000" dirty="0">
                          <a:latin typeface="等线" panose="02010600030101010101" pitchFamily="2" charset="-122"/>
                          <a:ea typeface="等线" panose="02010600030101010101" pitchFamily="2" charset="-122"/>
                        </a:rPr>
                        <a:t>数据库期刊数</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altLang="en-US" sz="2000" dirty="0">
                          <a:latin typeface="等线" panose="02010600030101010101" pitchFamily="2" charset="-122"/>
                          <a:ea typeface="等线" panose="02010600030101010101" pitchFamily="2" charset="-122"/>
                        </a:rPr>
                        <a:t>研知</a:t>
                      </a:r>
                      <a:r>
                        <a:rPr lang="zh-CN" sz="2000" dirty="0">
                          <a:latin typeface="等线" panose="02010600030101010101" pitchFamily="2" charset="-122"/>
                          <a:ea typeface="等线" panose="02010600030101010101" pitchFamily="2" charset="-122"/>
                        </a:rPr>
                        <a:t>可检索期刊数</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sz="2000" dirty="0">
                          <a:latin typeface="等线" panose="02010600030101010101" pitchFamily="2" charset="-122"/>
                          <a:ea typeface="等线" panose="02010600030101010101" pitchFamily="2" charset="-122"/>
                        </a:rPr>
                        <a:t>比例</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sz="2000" dirty="0">
                          <a:latin typeface="等线" panose="02010600030101010101" pitchFamily="2" charset="-122"/>
                          <a:ea typeface="等线" panose="02010600030101010101" pitchFamily="2" charset="-122"/>
                        </a:rPr>
                        <a:t>学科/领域</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r>
              <a:tr h="7181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latin typeface="等线" panose="02010600030101010101" pitchFamily="2" charset="-122"/>
                          <a:ea typeface="等线" panose="02010600030101010101" pitchFamily="2" charset="-122"/>
                        </a:rPr>
                        <a:t>中科院期刊分区表</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c>
                  <a:txBody>
                    <a:bodyPr/>
                    <a:lstStyle/>
                    <a:p>
                      <a:pPr algn="ctr" fontAlgn="ctr"/>
                      <a:r>
                        <a:rPr lang="zh-CN" altLang="en-US" sz="1800" dirty="0">
                          <a:latin typeface="等线" panose="02010600030101010101" pitchFamily="2" charset="-122"/>
                          <a:ea typeface="等线" panose="02010600030101010101" pitchFamily="2" charset="-122"/>
                        </a:rPr>
                        <a:t>13811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algn="ctr" fontAlgn="ctr"/>
                      <a:r>
                        <a:rPr lang="zh-CN" altLang="en-US" sz="1800" dirty="0">
                          <a:latin typeface="等线" panose="02010600030101010101" pitchFamily="2" charset="-122"/>
                          <a:ea typeface="等线" panose="02010600030101010101" pitchFamily="2" charset="-122"/>
                        </a:rPr>
                        <a:t>13765</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altLang="zh-CN" sz="1800" b="0" i="0" u="none" strike="noStrike" dirty="0">
                          <a:solidFill>
                            <a:srgbClr val="000000"/>
                          </a:solidFill>
                          <a:effectLst/>
                          <a:latin typeface="等线" panose="02010600030101010101" pitchFamily="2" charset="-122"/>
                          <a:ea typeface="等线" panose="02010600030101010101" pitchFamily="2" charset="-122"/>
                        </a:rPr>
                        <a:t>99.67%</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800" dirty="0">
                          <a:latin typeface="等线" panose="02010600030101010101" pitchFamily="2" charset="-122"/>
                          <a:ea typeface="等线" panose="02010600030101010101" pitchFamily="2" charset="-122"/>
                        </a:rPr>
                        <a:t>自然科学</a:t>
                      </a:r>
                      <a:r>
                        <a:rPr lang="en-US" altLang="zh-CN" sz="1800" dirty="0">
                          <a:latin typeface="等线" panose="02010600030101010101" pitchFamily="2" charset="-122"/>
                          <a:ea typeface="等线" panose="02010600030101010101" pitchFamily="2" charset="-122"/>
                        </a:rPr>
                        <a:t>/</a:t>
                      </a:r>
                      <a:r>
                        <a:rPr lang="zh-CN" altLang="en-US" sz="1800" dirty="0">
                          <a:latin typeface="等线" panose="02010600030101010101" pitchFamily="2" charset="-122"/>
                          <a:ea typeface="等线" panose="02010600030101010101" pitchFamily="2" charset="-122"/>
                        </a:rPr>
                        <a:t>社会科学</a:t>
                      </a:r>
                      <a:r>
                        <a:rPr lang="en-US" altLang="zh-CN" sz="1800" dirty="0">
                          <a:latin typeface="等线" panose="02010600030101010101" pitchFamily="2" charset="-122"/>
                          <a:ea typeface="等线" panose="02010600030101010101" pitchFamily="2" charset="-122"/>
                        </a:rPr>
                        <a:t>/</a:t>
                      </a:r>
                      <a:r>
                        <a:rPr lang="zh-CN" altLang="en-US" sz="1800" dirty="0">
                          <a:latin typeface="等线" panose="02010600030101010101" pitchFamily="2" charset="-122"/>
                          <a:ea typeface="等线" panose="02010600030101010101" pitchFamily="2" charset="-122"/>
                        </a:rPr>
                        <a:t>艺术</a:t>
                      </a:r>
                      <a:r>
                        <a:rPr lang="zh-CN" altLang="zh-CN" sz="1800" dirty="0">
                          <a:latin typeface="等线" panose="02010600030101010101" pitchFamily="2" charset="-122"/>
                          <a:ea typeface="等线" panose="02010600030101010101" pitchFamily="2" charset="-122"/>
                        </a:rPr>
                        <a:t>人文</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r>
              <a:tr h="718145">
                <a:tc>
                  <a:txBody>
                    <a:bodyPr/>
                    <a:lstStyle/>
                    <a:p>
                      <a:pPr indent="0" algn="ctr">
                        <a:buNone/>
                      </a:pPr>
                      <a:r>
                        <a:rPr lang="zh-CN" sz="1800" dirty="0">
                          <a:latin typeface="等线" panose="02010600030101010101" pitchFamily="2" charset="-122"/>
                          <a:ea typeface="等线" panose="02010600030101010101" pitchFamily="2" charset="-122"/>
                        </a:rPr>
                        <a:t>SCIE期刊</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9498</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algn="ctr" fontAlgn="ctr"/>
                      <a:r>
                        <a:rPr lang="zh-CN" altLang="en-US" sz="1800" dirty="0">
                          <a:latin typeface="等线" panose="02010600030101010101" pitchFamily="2" charset="-122"/>
                          <a:ea typeface="等线" panose="02010600030101010101" pitchFamily="2" charset="-122"/>
                        </a:rPr>
                        <a:t>9476</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99.77%</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indent="0" algn="ctr">
                        <a:buNone/>
                      </a:pPr>
                      <a:r>
                        <a:rPr lang="zh-CN" sz="1800" dirty="0">
                          <a:latin typeface="等线" panose="02010600030101010101" pitchFamily="2" charset="-122"/>
                          <a:ea typeface="等线" panose="02010600030101010101" pitchFamily="2" charset="-122"/>
                        </a:rPr>
                        <a:t>自然科学</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r>
              <a:tr h="718145">
                <a:tc>
                  <a:txBody>
                    <a:bodyPr/>
                    <a:lstStyle/>
                    <a:p>
                      <a:pPr indent="0" algn="ctr">
                        <a:buNone/>
                      </a:pPr>
                      <a:r>
                        <a:rPr lang="zh-CN" sz="1800" dirty="0">
                          <a:latin typeface="等线" panose="02010600030101010101" pitchFamily="2" charset="-122"/>
                          <a:ea typeface="等线" panose="02010600030101010101" pitchFamily="2" charset="-122"/>
                        </a:rPr>
                        <a:t>SSCI期刊</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3557</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algn="ctr" fontAlgn="ctr"/>
                      <a:r>
                        <a:rPr lang="zh-CN" altLang="en-US" sz="1800" dirty="0">
                          <a:latin typeface="等线" panose="02010600030101010101" pitchFamily="2" charset="-122"/>
                          <a:ea typeface="等线" panose="02010600030101010101" pitchFamily="2" charset="-122"/>
                        </a:rPr>
                        <a:t>3539</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99.49%</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indent="0" algn="ctr">
                        <a:buNone/>
                      </a:pPr>
                      <a:r>
                        <a:rPr lang="zh-CN" altLang="en-US" sz="1800" dirty="0">
                          <a:latin typeface="等线" panose="02010600030101010101" pitchFamily="2" charset="-122"/>
                          <a:ea typeface="等线" panose="02010600030101010101" pitchFamily="2" charset="-122"/>
                        </a:rPr>
                        <a:t>社会科学</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r>
              <a:tr h="7181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800" dirty="0">
                          <a:latin typeface="等线" panose="02010600030101010101" pitchFamily="2" charset="-122"/>
                          <a:ea typeface="等线" panose="02010600030101010101" pitchFamily="2" charset="-122"/>
                        </a:rPr>
                        <a:t>AHCI期刊</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1825</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1750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altLang="zh-CN" sz="1800" b="0" i="0" u="none" strike="noStrike" dirty="0">
                          <a:solidFill>
                            <a:srgbClr val="000000"/>
                          </a:solidFill>
                          <a:effectLst/>
                          <a:latin typeface="等线" panose="02010600030101010101" pitchFamily="2" charset="-122"/>
                          <a:ea typeface="等线" panose="02010600030101010101" pitchFamily="2" charset="-122"/>
                        </a:rPr>
                        <a:t>95.89%</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latin typeface="等线" panose="02010600030101010101" pitchFamily="2" charset="-122"/>
                          <a:ea typeface="等线" panose="02010600030101010101" pitchFamily="2" charset="-122"/>
                        </a:rPr>
                        <a:t>艺术</a:t>
                      </a:r>
                      <a:r>
                        <a:rPr lang="zh-CN" altLang="zh-CN" sz="1800" dirty="0">
                          <a:latin typeface="等线" panose="02010600030101010101" pitchFamily="2" charset="-122"/>
                          <a:ea typeface="等线" panose="02010600030101010101" pitchFamily="2" charset="-122"/>
                        </a:rPr>
                        <a:t>人文</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r>
            </a:tbl>
          </a:graphicData>
        </a:graphic>
      </p:graphicFrame>
      <p:sp>
        <p:nvSpPr>
          <p:cNvPr id="27" name="文本框 26"/>
          <p:cNvSpPr txBox="1"/>
          <p:nvPr/>
        </p:nvSpPr>
        <p:spPr>
          <a:xfrm>
            <a:off x="800768" y="1293780"/>
            <a:ext cx="6097604" cy="369332"/>
          </a:xfrm>
          <a:prstGeom prst="rect">
            <a:avLst/>
          </a:prstGeom>
          <a:noFill/>
        </p:spPr>
        <p:txBody>
          <a:bodyPr wrap="square">
            <a:spAutoFit/>
          </a:bodyPr>
          <a:lstStyle/>
          <a:p>
            <a:pPr algn="l"/>
            <a:r>
              <a:rPr lang="zh-CN" altLang="en-US" b="1" dirty="0">
                <a:solidFill>
                  <a:srgbClr val="595959"/>
                </a:solidFill>
                <a:latin typeface="等线" panose="02010600030101010101" pitchFamily="2" charset="-122"/>
                <a:ea typeface="等线" panose="02010600030101010101" pitchFamily="2" charset="-122"/>
                <a:cs typeface="等线" panose="02010600030101010101" pitchFamily="2" charset="-122"/>
              </a:rPr>
              <a:t>期刊：</a:t>
            </a:r>
            <a:endParaRPr lang="zh-CN" altLang="en-US" sz="1800" b="1" dirty="0">
              <a:solidFill>
                <a:srgbClr val="595959"/>
              </a:solidFill>
              <a:latin typeface="等线" panose="02010600030101010101" pitchFamily="2" charset="-122"/>
              <a:ea typeface="等线" panose="02010600030101010101" pitchFamily="2" charset="-122"/>
              <a:cs typeface="等线" panose="02010600030101010101" pitchFamily="2" charset="-122"/>
            </a:endParaRPr>
          </a:p>
        </p:txBody>
      </p:sp>
      <p:sp>
        <p:nvSpPr>
          <p:cNvPr id="3" name="圆角矩形 21"/>
          <p:cNvSpPr/>
          <p:nvPr/>
        </p:nvSpPr>
        <p:spPr>
          <a:xfrm>
            <a:off x="4391636" y="2771776"/>
            <a:ext cx="4161813" cy="1986934"/>
          </a:xfrm>
          <a:prstGeom prst="cloudCallout">
            <a:avLst>
              <a:gd name="adj1" fmla="val -90846"/>
              <a:gd name="adj2" fmla="val 81826"/>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lnSpc>
                <a:spcPct val="150000"/>
              </a:lnSpc>
            </a:pPr>
            <a:r>
              <a:rPr lang="zh-CN" altLang="en-US" dirty="0">
                <a:solidFill>
                  <a:srgbClr val="333333"/>
                </a:solidFill>
                <a:latin typeface="等线" panose="02010600030101010101" pitchFamily="2" charset="-122"/>
                <a:ea typeface="等线" panose="02010600030101010101" pitchFamily="2" charset="-122"/>
              </a:rPr>
              <a:t>新增人文艺术类期刊，研知的学科覆盖范围更广更全，适用院校类型更多</a:t>
            </a:r>
            <a:endParaRPr lang="en-US" altLang="zh-CN" dirty="0">
              <a:solidFill>
                <a:srgbClr val="333333"/>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资源情况：基金</a:t>
            </a:r>
            <a:endParaRPr lang="zh-CN" altLang="en-US" sz="3200" b="1" dirty="0">
              <a:latin typeface="等线" panose="02010600030101010101" pitchFamily="2" charset="-122"/>
              <a:ea typeface="等线" panose="02010600030101010101" pitchFamily="2" charset="-122"/>
            </a:endParaRPr>
          </a:p>
        </p:txBody>
      </p:sp>
      <p:sp>
        <p:nvSpPr>
          <p:cNvPr id="27" name="文本框 26"/>
          <p:cNvSpPr txBox="1"/>
          <p:nvPr/>
        </p:nvSpPr>
        <p:spPr>
          <a:xfrm>
            <a:off x="800768" y="1293780"/>
            <a:ext cx="6097604" cy="369332"/>
          </a:xfrm>
          <a:prstGeom prst="rect">
            <a:avLst/>
          </a:prstGeom>
          <a:noFill/>
        </p:spPr>
        <p:txBody>
          <a:bodyPr wrap="square">
            <a:spAutoFit/>
          </a:bodyPr>
          <a:lstStyle/>
          <a:p>
            <a:pPr algn="l"/>
            <a:r>
              <a:rPr lang="zh-CN" altLang="en-US" b="1" dirty="0">
                <a:solidFill>
                  <a:srgbClr val="595959"/>
                </a:solidFill>
                <a:latin typeface="等线" panose="02010600030101010101" pitchFamily="2" charset="-122"/>
                <a:ea typeface="等线" panose="02010600030101010101" pitchFamily="2" charset="-122"/>
                <a:cs typeface="等线" panose="02010600030101010101" pitchFamily="2" charset="-122"/>
              </a:rPr>
              <a:t>基金：</a:t>
            </a:r>
            <a:endParaRPr lang="zh-CN" altLang="en-US" sz="1800" b="1" dirty="0">
              <a:solidFill>
                <a:srgbClr val="595959"/>
              </a:solidFill>
              <a:latin typeface="等线" panose="02010600030101010101" pitchFamily="2" charset="-122"/>
              <a:ea typeface="等线" panose="02010600030101010101" pitchFamily="2" charset="-122"/>
              <a:cs typeface="等线" panose="02010600030101010101" pitchFamily="2" charset="-122"/>
            </a:endParaRPr>
          </a:p>
        </p:txBody>
      </p:sp>
      <p:graphicFrame>
        <p:nvGraphicFramePr>
          <p:cNvPr id="3" name="表格 2"/>
          <p:cNvGraphicFramePr/>
          <p:nvPr>
            <p:custDataLst>
              <p:tags r:id="rId1"/>
            </p:custDataLst>
          </p:nvPr>
        </p:nvGraphicFramePr>
        <p:xfrm>
          <a:off x="981106" y="2251812"/>
          <a:ext cx="10144093" cy="3590725"/>
        </p:xfrm>
        <a:graphic>
          <a:graphicData uri="http://schemas.openxmlformats.org/drawingml/2006/table">
            <a:tbl>
              <a:tblPr firstRow="1" bandRow="1">
                <a:tableStyleId>{21E4AEA4-8DFA-4A89-87EB-49C32662AFE0}</a:tableStyleId>
              </a:tblPr>
              <a:tblGrid>
                <a:gridCol w="3121341"/>
                <a:gridCol w="3121341"/>
                <a:gridCol w="3901411"/>
              </a:tblGrid>
              <a:tr h="718145">
                <a:tc>
                  <a:txBody>
                    <a:bodyPr/>
                    <a:lstStyle/>
                    <a:p>
                      <a:pPr algn="ctr">
                        <a:buNone/>
                      </a:pP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altLang="en-US" sz="2000" dirty="0">
                          <a:latin typeface="等线" panose="02010600030101010101" pitchFamily="2" charset="-122"/>
                          <a:ea typeface="等线" panose="02010600030101010101" pitchFamily="2" charset="-122"/>
                        </a:rPr>
                        <a:t>国家自然科学基金</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altLang="en-US" sz="2000" dirty="0">
                          <a:latin typeface="等线" panose="02010600030101010101" pitchFamily="2" charset="-122"/>
                          <a:ea typeface="等线" panose="02010600030101010101" pitchFamily="2" charset="-122"/>
                        </a:rPr>
                        <a:t>国家社会科学基金</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r>
              <a:tr h="7181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latin typeface="等线" panose="02010600030101010101" pitchFamily="2" charset="-122"/>
                          <a:ea typeface="等线" panose="02010600030101010101" pitchFamily="2" charset="-122"/>
                        </a:rPr>
                        <a:t>项目数量</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c>
                  <a:txBody>
                    <a:bodyPr/>
                    <a:lstStyle/>
                    <a:p>
                      <a:pPr algn="ctr" fontAlgn="ctr"/>
                      <a:r>
                        <a:rPr lang="en-US" altLang="zh-CN" sz="1800" b="0" i="0" kern="1200" dirty="0">
                          <a:solidFill>
                            <a:schemeClr val="dk1"/>
                          </a:solidFill>
                          <a:effectLst/>
                          <a:latin typeface="等线" panose="02010600030101010101" pitchFamily="2" charset="-122"/>
                          <a:ea typeface="等线" panose="02010600030101010101" pitchFamily="2" charset="-122"/>
                          <a:cs typeface="+mn-cs"/>
                        </a:rPr>
                        <a:t>699050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algn="ctr" fontAlgn="ctr"/>
                      <a:r>
                        <a:rPr lang="en-US" altLang="zh-CN" sz="1800" dirty="0">
                          <a:latin typeface="等线" panose="02010600030101010101" pitchFamily="2" charset="-122"/>
                          <a:ea typeface="等线" panose="02010600030101010101" pitchFamily="2" charset="-122"/>
                        </a:rPr>
                        <a:t>97495</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r>
              <a:tr h="718145">
                <a:tc>
                  <a:txBody>
                    <a:bodyPr/>
                    <a:lstStyle/>
                    <a:p>
                      <a:pPr indent="0" algn="ctr">
                        <a:buNone/>
                      </a:pPr>
                      <a:r>
                        <a:rPr lang="zh-CN" altLang="en-US" sz="1800" dirty="0">
                          <a:latin typeface="等线" panose="02010600030101010101" pitchFamily="2" charset="-122"/>
                          <a:ea typeface="等线" panose="02010600030101010101" pitchFamily="2" charset="-122"/>
                        </a:rPr>
                        <a:t>年限范围</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1986-2023</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algn="ctr" fontAlgn="ctr"/>
                      <a:r>
                        <a:rPr lang="en-US" altLang="zh-CN" sz="1800" dirty="0">
                          <a:latin typeface="等线" panose="02010600030101010101" pitchFamily="2" charset="-122"/>
                          <a:ea typeface="等线" panose="02010600030101010101" pitchFamily="2" charset="-122"/>
                        </a:rPr>
                        <a:t>1991-2023</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r>
              <a:tr h="718145">
                <a:tc>
                  <a:txBody>
                    <a:bodyPr/>
                    <a:lstStyle/>
                    <a:p>
                      <a:pPr indent="0" algn="ctr">
                        <a:buNone/>
                      </a:pPr>
                      <a:r>
                        <a:rPr lang="zh-CN" altLang="en-US" sz="1800" dirty="0">
                          <a:latin typeface="等线" panose="02010600030101010101" pitchFamily="2" charset="-122"/>
                          <a:ea typeface="等线" panose="02010600030101010101" pitchFamily="2" charset="-122"/>
                        </a:rPr>
                        <a:t>项目状态</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结题、未结题</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结题、未结题</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r>
              <a:tr h="7181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latin typeface="等线" panose="02010600030101010101" pitchFamily="2" charset="-122"/>
                          <a:ea typeface="等线" panose="02010600030101010101" pitchFamily="2" charset="-122"/>
                        </a:rPr>
                        <a:t>特色功能</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基金解析、课题线索分析</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项目解析</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r>
            </a:tbl>
          </a:graphicData>
        </a:graphic>
      </p:graphicFrame>
      <p:sp>
        <p:nvSpPr>
          <p:cNvPr id="6" name="圆角矩形 21"/>
          <p:cNvSpPr/>
          <p:nvPr/>
        </p:nvSpPr>
        <p:spPr>
          <a:xfrm>
            <a:off x="4420425" y="4415066"/>
            <a:ext cx="2304225" cy="69033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7" name="圆角矩形 21"/>
          <p:cNvSpPr/>
          <p:nvPr/>
        </p:nvSpPr>
        <p:spPr>
          <a:xfrm>
            <a:off x="7963725" y="4415066"/>
            <a:ext cx="2304225" cy="69033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pic>
        <p:nvPicPr>
          <p:cNvPr id="16" name="图片 15"/>
          <p:cNvPicPr>
            <a:picLocks noChangeAspect="1"/>
          </p:cNvPicPr>
          <p:nvPr/>
        </p:nvPicPr>
        <p:blipFill>
          <a:blip r:embed="rId2"/>
          <a:stretch>
            <a:fillRect/>
          </a:stretch>
        </p:blipFill>
        <p:spPr>
          <a:xfrm>
            <a:off x="249257" y="1088280"/>
            <a:ext cx="11607790" cy="5462489"/>
          </a:xfrm>
          <a:prstGeom prst="rect">
            <a:avLst/>
          </a:prstGeom>
        </p:spPr>
      </p:pic>
      <p:sp>
        <p:nvSpPr>
          <p:cNvPr id="17" name="圆角矩形 21"/>
          <p:cNvSpPr/>
          <p:nvPr/>
        </p:nvSpPr>
        <p:spPr>
          <a:xfrm>
            <a:off x="334953" y="2129066"/>
            <a:ext cx="2617797" cy="97608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8" name="圆角矩形 21"/>
          <p:cNvSpPr/>
          <p:nvPr/>
        </p:nvSpPr>
        <p:spPr>
          <a:xfrm>
            <a:off x="334953" y="3083061"/>
            <a:ext cx="2617797" cy="2759475"/>
          </a:xfrm>
          <a:prstGeom prst="roundRect">
            <a:avLst>
              <a:gd name="adj" fmla="val 7934"/>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sp>
        <p:nvSpPr>
          <p:cNvPr id="19" name="圆角矩形 21"/>
          <p:cNvSpPr/>
          <p:nvPr/>
        </p:nvSpPr>
        <p:spPr>
          <a:xfrm>
            <a:off x="3112279" y="5751007"/>
            <a:ext cx="1459721" cy="611693"/>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等线" panose="02010600030101010101" pitchFamily="2" charset="-122"/>
              <a:ea typeface="等线" panose="02010600030101010101" pitchFamily="2" charset="-122"/>
            </a:endParaRPr>
          </a:p>
        </p:txBody>
      </p:sp>
      <p:pic>
        <p:nvPicPr>
          <p:cNvPr id="21" name="图片 20"/>
          <p:cNvPicPr>
            <a:picLocks noChangeAspect="1"/>
          </p:cNvPicPr>
          <p:nvPr/>
        </p:nvPicPr>
        <p:blipFill>
          <a:blip r:embed="rId3"/>
          <a:stretch>
            <a:fillRect/>
          </a:stretch>
        </p:blipFill>
        <p:spPr>
          <a:xfrm>
            <a:off x="3112279" y="1663112"/>
            <a:ext cx="8598342" cy="39689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right)">
                                      <p:cBhvr>
                                        <p:cTn id="22" dur="500"/>
                                        <p:tgtEl>
                                          <p:spTgt spid="17"/>
                                        </p:tgtEl>
                                      </p:cBhvr>
                                    </p:animEffec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right)">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childTnLst>
                          </p:cTn>
                        </p:par>
                        <p:par>
                          <p:cTn id="32" fill="hold">
                            <p:stCondLst>
                              <p:cond delay="500"/>
                            </p:stCondLst>
                            <p:childTnLst>
                              <p:par>
                                <p:cTn id="33" presetID="42" presetClass="entr" presetSubtype="0" fill="hold" nodeType="afterEffect">
                                  <p:stCondLst>
                                    <p:cond delay="25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17" grpId="0" bldLvl="0" animBg="1"/>
      <p:bldP spid="18" grpId="0" bldLvl="0" animBg="1"/>
      <p:bldP spid="19"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资源情况：基金</a:t>
            </a:r>
            <a:endParaRPr lang="zh-CN" altLang="en-US" sz="3200" b="1" dirty="0">
              <a:latin typeface="等线" panose="02010600030101010101" pitchFamily="2" charset="-122"/>
              <a:ea typeface="等线" panose="02010600030101010101" pitchFamily="2" charset="-122"/>
            </a:endParaRPr>
          </a:p>
        </p:txBody>
      </p:sp>
      <p:sp>
        <p:nvSpPr>
          <p:cNvPr id="27" name="文本框 26"/>
          <p:cNvSpPr txBox="1"/>
          <p:nvPr/>
        </p:nvSpPr>
        <p:spPr>
          <a:xfrm>
            <a:off x="800768" y="1293780"/>
            <a:ext cx="6097604" cy="369332"/>
          </a:xfrm>
          <a:prstGeom prst="rect">
            <a:avLst/>
          </a:prstGeom>
          <a:noFill/>
        </p:spPr>
        <p:txBody>
          <a:bodyPr wrap="square">
            <a:spAutoFit/>
          </a:bodyPr>
          <a:lstStyle/>
          <a:p>
            <a:pPr algn="l"/>
            <a:r>
              <a:rPr lang="zh-CN" altLang="en-US" b="1" dirty="0">
                <a:solidFill>
                  <a:srgbClr val="595959"/>
                </a:solidFill>
                <a:latin typeface="等线" panose="02010600030101010101" pitchFamily="2" charset="-122"/>
                <a:ea typeface="等线" panose="02010600030101010101" pitchFamily="2" charset="-122"/>
                <a:cs typeface="等线" panose="02010600030101010101" pitchFamily="2" charset="-122"/>
              </a:rPr>
              <a:t>基金：</a:t>
            </a:r>
            <a:endParaRPr lang="zh-CN" altLang="en-US" sz="1800" b="1" dirty="0">
              <a:solidFill>
                <a:srgbClr val="595959"/>
              </a:solidFill>
              <a:latin typeface="等线" panose="02010600030101010101" pitchFamily="2" charset="-122"/>
              <a:ea typeface="等线" panose="02010600030101010101" pitchFamily="2" charset="-122"/>
              <a:cs typeface="等线" panose="02010600030101010101" pitchFamily="2" charset="-122"/>
            </a:endParaRPr>
          </a:p>
        </p:txBody>
      </p:sp>
      <p:graphicFrame>
        <p:nvGraphicFramePr>
          <p:cNvPr id="3" name="表格 2"/>
          <p:cNvGraphicFramePr/>
          <p:nvPr>
            <p:custDataLst>
              <p:tags r:id="rId1"/>
            </p:custDataLst>
          </p:nvPr>
        </p:nvGraphicFramePr>
        <p:xfrm>
          <a:off x="981106" y="2251812"/>
          <a:ext cx="10144093" cy="3590725"/>
        </p:xfrm>
        <a:graphic>
          <a:graphicData uri="http://schemas.openxmlformats.org/drawingml/2006/table">
            <a:tbl>
              <a:tblPr firstRow="1" bandRow="1">
                <a:tableStyleId>{21E4AEA4-8DFA-4A89-87EB-49C32662AFE0}</a:tableStyleId>
              </a:tblPr>
              <a:tblGrid>
                <a:gridCol w="3121341"/>
                <a:gridCol w="3121341"/>
                <a:gridCol w="3901411"/>
              </a:tblGrid>
              <a:tr h="718145">
                <a:tc>
                  <a:txBody>
                    <a:bodyPr/>
                    <a:lstStyle/>
                    <a:p>
                      <a:pPr algn="ctr">
                        <a:buNone/>
                      </a:pP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altLang="en-US" sz="2000" dirty="0">
                          <a:latin typeface="等线" panose="02010600030101010101" pitchFamily="2" charset="-122"/>
                          <a:ea typeface="等线" panose="02010600030101010101" pitchFamily="2" charset="-122"/>
                        </a:rPr>
                        <a:t>国家自然科学基金</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c>
                  <a:txBody>
                    <a:bodyPr/>
                    <a:lstStyle/>
                    <a:p>
                      <a:pPr algn="ctr">
                        <a:buNone/>
                      </a:pPr>
                      <a:r>
                        <a:rPr lang="zh-CN" altLang="en-US" sz="2000" dirty="0">
                          <a:latin typeface="等线" panose="02010600030101010101" pitchFamily="2" charset="-122"/>
                          <a:ea typeface="等线" panose="02010600030101010101" pitchFamily="2" charset="-122"/>
                        </a:rPr>
                        <a:t>国家社会科学基金</a:t>
                      </a:r>
                      <a:endParaRPr lang="zh-CN" altLang="en-US" sz="2000" dirty="0">
                        <a:latin typeface="等线" panose="02010600030101010101" pitchFamily="2" charset="-122"/>
                        <a:ea typeface="等线" panose="02010600030101010101" pitchFamily="2" charset="-122"/>
                      </a:endParaRPr>
                    </a:p>
                  </a:txBody>
                  <a:tcPr marL="68544" marR="68544" marT="34272" marB="34272" anchor="ctr">
                    <a:solidFill>
                      <a:srgbClr val="01ACBE"/>
                    </a:solidFill>
                  </a:tcPr>
                </a:tc>
              </a:tr>
              <a:tr h="7181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latin typeface="等线" panose="02010600030101010101" pitchFamily="2" charset="-122"/>
                          <a:ea typeface="等线" panose="02010600030101010101" pitchFamily="2" charset="-122"/>
                        </a:rPr>
                        <a:t>项目数量</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c>
                  <a:txBody>
                    <a:bodyPr/>
                    <a:lstStyle/>
                    <a:p>
                      <a:pPr algn="ctr" fontAlgn="ctr"/>
                      <a:r>
                        <a:rPr lang="en-US" altLang="zh-CN" sz="1800" b="0" i="0" kern="1200" dirty="0">
                          <a:solidFill>
                            <a:schemeClr val="dk1"/>
                          </a:solidFill>
                          <a:effectLst/>
                          <a:latin typeface="等线" panose="02010600030101010101" pitchFamily="2" charset="-122"/>
                          <a:ea typeface="等线" panose="02010600030101010101" pitchFamily="2" charset="-122"/>
                          <a:cs typeface="+mn-cs"/>
                        </a:rPr>
                        <a:t>699050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algn="ctr" fontAlgn="ctr"/>
                      <a:r>
                        <a:rPr lang="en-US" altLang="zh-CN" sz="1800" dirty="0">
                          <a:latin typeface="等线" panose="02010600030101010101" pitchFamily="2" charset="-122"/>
                          <a:ea typeface="等线" panose="02010600030101010101" pitchFamily="2" charset="-122"/>
                        </a:rPr>
                        <a:t>97495</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r>
              <a:tr h="718145">
                <a:tc>
                  <a:txBody>
                    <a:bodyPr/>
                    <a:lstStyle/>
                    <a:p>
                      <a:pPr indent="0" algn="ctr">
                        <a:buNone/>
                      </a:pPr>
                      <a:r>
                        <a:rPr lang="zh-CN" altLang="en-US" sz="1800" dirty="0">
                          <a:latin typeface="等线" panose="02010600030101010101" pitchFamily="2" charset="-122"/>
                          <a:ea typeface="等线" panose="02010600030101010101" pitchFamily="2" charset="-122"/>
                        </a:rPr>
                        <a:t>年限范围</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等线" panose="02010600030101010101" pitchFamily="2" charset="-122"/>
                          <a:ea typeface="等线" panose="02010600030101010101" pitchFamily="2" charset="-122"/>
                        </a:rPr>
                        <a:t>1986-2023</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algn="ctr" fontAlgn="ctr"/>
                      <a:r>
                        <a:rPr lang="en-US" altLang="zh-CN" sz="1800" dirty="0">
                          <a:latin typeface="等线" panose="02010600030101010101" pitchFamily="2" charset="-122"/>
                          <a:ea typeface="等线" panose="02010600030101010101" pitchFamily="2" charset="-122"/>
                        </a:rPr>
                        <a:t>1991-2023</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r>
              <a:tr h="718145">
                <a:tc>
                  <a:txBody>
                    <a:bodyPr/>
                    <a:lstStyle/>
                    <a:p>
                      <a:pPr indent="0" algn="ctr">
                        <a:buNone/>
                      </a:pPr>
                      <a:r>
                        <a:rPr lang="zh-CN" altLang="en-US" sz="1800" dirty="0">
                          <a:latin typeface="等线" panose="02010600030101010101" pitchFamily="2" charset="-122"/>
                          <a:ea typeface="等线" panose="02010600030101010101" pitchFamily="2" charset="-122"/>
                        </a:rPr>
                        <a:t>项目状态</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rgbClr val="A2D7DB"/>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结题、未结题</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结题、未结题</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A2D7DB"/>
                    </a:solidFill>
                  </a:tcPr>
                </a:tc>
              </a:tr>
              <a:tr h="7181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dirty="0">
                          <a:latin typeface="等线" panose="02010600030101010101" pitchFamily="2" charset="-122"/>
                          <a:ea typeface="等线" panose="02010600030101010101" pitchFamily="2" charset="-122"/>
                        </a:rPr>
                        <a:t>特色功能</a:t>
                      </a:r>
                      <a:endParaRPr lang="zh-CN" altLang="en-US" sz="1800" dirty="0">
                        <a:latin typeface="等线" panose="02010600030101010101" pitchFamily="2" charset="-122"/>
                        <a:ea typeface="等线" panose="02010600030101010101" pitchFamily="2" charset="-122"/>
                      </a:endParaRPr>
                    </a:p>
                  </a:txBody>
                  <a:tcPr marL="9520" marR="9520" marT="9520" marB="34272" anchor="ctr">
                    <a:solidFill>
                      <a:schemeClr val="bg1">
                        <a:lumMod val="95000"/>
                      </a:schemeClr>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基金解析、课题线索分析</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c>
                  <a:txBody>
                    <a:bodyPr/>
                    <a:lstStyle/>
                    <a:p>
                      <a:pPr algn="ctr" fontAlgn="ctr"/>
                      <a:r>
                        <a:rPr lang="zh-CN" altLang="en-US" sz="1800" b="0" i="0" u="none" strike="noStrike" dirty="0">
                          <a:solidFill>
                            <a:srgbClr val="000000"/>
                          </a:solidFill>
                          <a:effectLst/>
                          <a:latin typeface="等线" panose="02010600030101010101" pitchFamily="2" charset="-122"/>
                          <a:ea typeface="等线" panose="02010600030101010101" pitchFamily="2" charset="-122"/>
                        </a:rPr>
                        <a:t>项目解析</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chemeClr val="bg1">
                        <a:lumMod val="95000"/>
                      </a:schemeClr>
                    </a:solidFill>
                  </a:tcPr>
                </a:tc>
              </a:tr>
            </a:tbl>
          </a:graphicData>
        </a:graphic>
      </p:graphicFrame>
      <p:sp>
        <p:nvSpPr>
          <p:cNvPr id="6" name="圆角矩形 21"/>
          <p:cNvSpPr/>
          <p:nvPr/>
        </p:nvSpPr>
        <p:spPr>
          <a:xfrm>
            <a:off x="4420425" y="4415066"/>
            <a:ext cx="2304225" cy="69033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7" name="圆角矩形 21"/>
          <p:cNvSpPr/>
          <p:nvPr/>
        </p:nvSpPr>
        <p:spPr>
          <a:xfrm>
            <a:off x="7963725" y="4415066"/>
            <a:ext cx="2304225" cy="690334"/>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pic>
        <p:nvPicPr>
          <p:cNvPr id="5" name="图片 4"/>
          <p:cNvPicPr>
            <a:picLocks noChangeAspect="1"/>
          </p:cNvPicPr>
          <p:nvPr/>
        </p:nvPicPr>
        <p:blipFill>
          <a:blip r:embed="rId2"/>
          <a:stretch>
            <a:fillRect/>
          </a:stretch>
        </p:blipFill>
        <p:spPr>
          <a:xfrm>
            <a:off x="329903" y="1663112"/>
            <a:ext cx="11532193" cy="4565885"/>
          </a:xfrm>
          <a:prstGeom prst="rect">
            <a:avLst/>
          </a:prstGeom>
        </p:spPr>
      </p:pic>
      <p:sp>
        <p:nvSpPr>
          <p:cNvPr id="8" name="圆角矩形 21"/>
          <p:cNvSpPr/>
          <p:nvPr/>
        </p:nvSpPr>
        <p:spPr>
          <a:xfrm>
            <a:off x="329903" y="2552700"/>
            <a:ext cx="2617797" cy="1590674"/>
          </a:xfrm>
          <a:prstGeom prst="roundRect">
            <a:avLst>
              <a:gd name="adj" fmla="val 11277"/>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9" name="圆角矩形 21"/>
          <p:cNvSpPr/>
          <p:nvPr/>
        </p:nvSpPr>
        <p:spPr>
          <a:xfrm>
            <a:off x="3045604" y="3123153"/>
            <a:ext cx="1459721" cy="611693"/>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pic>
        <p:nvPicPr>
          <p:cNvPr id="11" name="图片 10"/>
          <p:cNvPicPr>
            <a:picLocks noChangeAspect="1"/>
          </p:cNvPicPr>
          <p:nvPr/>
        </p:nvPicPr>
        <p:blipFill>
          <a:blip r:embed="rId3"/>
          <a:stretch>
            <a:fillRect/>
          </a:stretch>
        </p:blipFill>
        <p:spPr>
          <a:xfrm>
            <a:off x="4774524" y="2485223"/>
            <a:ext cx="6340240" cy="38596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childTnLst>
                          </p:cTn>
                        </p:par>
                        <p:par>
                          <p:cTn id="19" fill="hold">
                            <p:stCondLst>
                              <p:cond delay="500"/>
                            </p:stCondLst>
                            <p:childTnLst>
                              <p:par>
                                <p:cTn id="20" presetID="42" presetClass="entr" presetSubtype="0" fill="hold" nodeType="afterEffect">
                                  <p:stCondLst>
                                    <p:cond delay="2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资源情况：专利</a:t>
            </a:r>
            <a:endParaRPr lang="zh-CN" altLang="en-US" sz="3200" b="1" dirty="0">
              <a:latin typeface="等线" panose="02010600030101010101" pitchFamily="2" charset="-122"/>
              <a:ea typeface="等线" panose="02010600030101010101" pitchFamily="2" charset="-122"/>
            </a:endParaRPr>
          </a:p>
        </p:txBody>
      </p:sp>
      <p:sp>
        <p:nvSpPr>
          <p:cNvPr id="27" name="文本框 26"/>
          <p:cNvSpPr txBox="1"/>
          <p:nvPr/>
        </p:nvSpPr>
        <p:spPr>
          <a:xfrm>
            <a:off x="800768" y="1293780"/>
            <a:ext cx="6097604" cy="369332"/>
          </a:xfrm>
          <a:prstGeom prst="rect">
            <a:avLst/>
          </a:prstGeom>
          <a:noFill/>
        </p:spPr>
        <p:txBody>
          <a:bodyPr wrap="square">
            <a:spAutoFit/>
          </a:bodyPr>
          <a:lstStyle/>
          <a:p>
            <a:pPr algn="l"/>
            <a:r>
              <a:rPr lang="zh-CN" altLang="en-US" b="1" dirty="0">
                <a:solidFill>
                  <a:srgbClr val="595959"/>
                </a:solidFill>
                <a:latin typeface="等线" panose="02010600030101010101" pitchFamily="2" charset="-122"/>
                <a:ea typeface="等线" panose="02010600030101010101" pitchFamily="2" charset="-122"/>
                <a:cs typeface="等线" panose="02010600030101010101" pitchFamily="2" charset="-122"/>
              </a:rPr>
              <a:t>专利：</a:t>
            </a:r>
            <a:endParaRPr lang="zh-CN" altLang="en-US" sz="1800" b="1" dirty="0">
              <a:solidFill>
                <a:srgbClr val="595959"/>
              </a:solidFill>
              <a:latin typeface="等线" panose="02010600030101010101" pitchFamily="2" charset="-122"/>
              <a:ea typeface="等线" panose="02010600030101010101" pitchFamily="2" charset="-122"/>
              <a:cs typeface="等线" panose="02010600030101010101" pitchFamily="2" charset="-122"/>
            </a:endParaRPr>
          </a:p>
        </p:txBody>
      </p:sp>
      <p:grpSp>
        <p:nvGrpSpPr>
          <p:cNvPr id="3" name="组合 2"/>
          <p:cNvGrpSpPr/>
          <p:nvPr>
            <p:custDataLst>
              <p:tags r:id="rId1"/>
            </p:custDataLst>
          </p:nvPr>
        </p:nvGrpSpPr>
        <p:grpSpPr>
          <a:xfrm>
            <a:off x="939519" y="2079924"/>
            <a:ext cx="5585107" cy="3133439"/>
            <a:chOff x="3756940" y="2975677"/>
            <a:chExt cx="5565400" cy="3122535"/>
          </a:xfrm>
        </p:grpSpPr>
        <p:sp>
          <p:nvSpPr>
            <p:cNvPr id="4" name="任意多边形 1"/>
            <p:cNvSpPr/>
            <p:nvPr>
              <p:custDataLst>
                <p:tags r:id="rId2"/>
              </p:custDataLst>
            </p:nvPr>
          </p:nvSpPr>
          <p:spPr>
            <a:xfrm>
              <a:off x="3756940" y="2975677"/>
              <a:ext cx="204800" cy="916781"/>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31" y="connsiteY0-32"/>
                </a:cxn>
                <a:cxn ang="0">
                  <a:pos x="connsiteX1-33" y="connsiteY1-34"/>
                </a:cxn>
                <a:cxn ang="0">
                  <a:pos x="connsiteX2-35" y="connsiteY2-3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accent1">
                  <a:lumMod val="40000"/>
                  <a:lumOff val="60000"/>
                </a:schemeClr>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latin typeface="等线" panose="02010600030101010101" pitchFamily="2" charset="-122"/>
                <a:ea typeface="等线" panose="02010600030101010101" pitchFamily="2" charset="-122"/>
                <a:sym typeface="Arial" panose="020B0604020202020204" pitchFamily="34" charset="0"/>
              </a:endParaRPr>
            </a:p>
          </p:txBody>
        </p:sp>
        <p:cxnSp>
          <p:nvCxnSpPr>
            <p:cNvPr id="5" name="直接连接符 4"/>
            <p:cNvCxnSpPr/>
            <p:nvPr>
              <p:custDataLst>
                <p:tags r:id="rId3"/>
              </p:custDataLst>
            </p:nvPr>
          </p:nvCxnSpPr>
          <p:spPr>
            <a:xfrm>
              <a:off x="3959359" y="3431686"/>
              <a:ext cx="230981" cy="0"/>
            </a:xfrm>
            <a:prstGeom prst="line">
              <a:avLst/>
            </a:prstGeom>
            <a:ln w="25400">
              <a:solidFill>
                <a:schemeClr val="accent1">
                  <a:lumMod val="40000"/>
                  <a:lumOff val="6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6" name="椭圆 5"/>
            <p:cNvSpPr/>
            <p:nvPr>
              <p:custDataLst>
                <p:tags r:id="rId4"/>
              </p:custDataLst>
            </p:nvPr>
          </p:nvSpPr>
          <p:spPr>
            <a:xfrm>
              <a:off x="3896262" y="3368589"/>
              <a:ext cx="126194" cy="1261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latin typeface="等线" panose="02010600030101010101" pitchFamily="2" charset="-122"/>
                <a:ea typeface="等线" panose="02010600030101010101" pitchFamily="2" charset="-122"/>
                <a:sym typeface="Arial" panose="020B0604020202020204" pitchFamily="34" charset="0"/>
              </a:endParaRPr>
            </a:p>
          </p:txBody>
        </p:sp>
        <p:sp>
          <p:nvSpPr>
            <p:cNvPr id="7" name="矩形 6"/>
            <p:cNvSpPr/>
            <p:nvPr>
              <p:custDataLst>
                <p:tags r:id="rId5"/>
              </p:custDataLst>
            </p:nvPr>
          </p:nvSpPr>
          <p:spPr>
            <a:xfrm>
              <a:off x="4253437" y="3247020"/>
              <a:ext cx="2269479" cy="369332"/>
            </a:xfrm>
            <a:prstGeom prst="rect">
              <a:avLst/>
            </a:prstGeom>
          </p:spPr>
          <p:txBody>
            <a:bodyPr wrap="none" anchor="ctr" anchorCtr="0">
              <a:normAutofit/>
            </a:bodyPr>
            <a:lstStyle/>
            <a:p>
              <a:r>
                <a:rPr lang="en-US" altLang="zh-CN" b="1" dirty="0">
                  <a:solidFill>
                    <a:srgbClr val="595959"/>
                  </a:solidFill>
                  <a:latin typeface="等线" panose="02010600030101010101" pitchFamily="2" charset="-122"/>
                  <a:ea typeface="等线" panose="02010600030101010101" pitchFamily="2" charset="-122"/>
                  <a:cs typeface="等线" panose="02010600030101010101" pitchFamily="2" charset="-122"/>
                </a:rPr>
                <a:t>1.5</a:t>
              </a:r>
              <a:r>
                <a:rPr lang="zh-CN" b="1" dirty="0">
                  <a:solidFill>
                    <a:srgbClr val="595959"/>
                  </a:solidFill>
                  <a:latin typeface="等线" panose="02010600030101010101" pitchFamily="2" charset="-122"/>
                  <a:ea typeface="等线" panose="02010600030101010101" pitchFamily="2" charset="-122"/>
                  <a:cs typeface="等线" panose="02010600030101010101" pitchFamily="2" charset="-122"/>
                </a:rPr>
                <a:t>亿条专利数据</a:t>
              </a:r>
              <a:endParaRPr lang="zh-CN" altLang="zh-CN" b="1" dirty="0">
                <a:solidFill>
                  <a:srgbClr val="595959"/>
                </a:solidFill>
                <a:latin typeface="等线" panose="02010600030101010101" pitchFamily="2" charset="-122"/>
                <a:ea typeface="等线" panose="02010600030101010101" pitchFamily="2" charset="-122"/>
                <a:cs typeface="等线" panose="02010600030101010101" pitchFamily="2" charset="-122"/>
                <a:sym typeface="Arial" panose="020B0604020202020204" pitchFamily="34" charset="0"/>
              </a:endParaRPr>
            </a:p>
          </p:txBody>
        </p:sp>
        <p:sp>
          <p:nvSpPr>
            <p:cNvPr id="8" name="矩形 7"/>
            <p:cNvSpPr/>
            <p:nvPr>
              <p:custDataLst>
                <p:tags r:id="rId6"/>
              </p:custDataLst>
            </p:nvPr>
          </p:nvSpPr>
          <p:spPr>
            <a:xfrm>
              <a:off x="4253228" y="3616436"/>
              <a:ext cx="5069112" cy="2481776"/>
            </a:xfrm>
            <a:prstGeom prst="rect">
              <a:avLst/>
            </a:prstGeom>
          </p:spPr>
          <p:txBody>
            <a:bodyPr wrap="square" anchor="t" anchorCtr="0">
              <a:noAutofit/>
            </a:bodyPr>
            <a:lstStyle/>
            <a:p>
              <a:pPr marL="342900" indent="-342900">
                <a:lnSpc>
                  <a:spcPct val="140000"/>
                </a:lnSpc>
                <a:buFont typeface="Arial" panose="020B0604020202020204" pitchFamily="34" charset="0"/>
                <a:buChar char="•"/>
              </a:pP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rPr>
                <a:t>105个国家、地区和组织（中国、美国、欧洲、日本、</a:t>
              </a:r>
              <a:r>
                <a:rPr lang="en-US" altLang="zh-CN" sz="1600" b="0" dirty="0">
                  <a:solidFill>
                    <a:srgbClr val="595959"/>
                  </a:solidFill>
                  <a:latin typeface="等线" panose="02010600030101010101" pitchFamily="2" charset="-122"/>
                  <a:ea typeface="等线" panose="02010600030101010101" pitchFamily="2" charset="-122"/>
                  <a:cs typeface="等线" panose="02010600030101010101" pitchFamily="2" charset="-122"/>
                </a:rPr>
                <a:t>WIPO</a:t>
              </a: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rPr>
                <a:t>、欧盟等）</a:t>
              </a:r>
              <a:endPar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endParaRPr>
            </a:p>
            <a:p>
              <a:pPr marL="342900" indent="-342900">
                <a:lnSpc>
                  <a:spcPct val="140000"/>
                </a:lnSpc>
                <a:buFont typeface="Arial" panose="020B0604020202020204" pitchFamily="34" charset="0"/>
                <a:buChar char="•"/>
              </a:pP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rPr>
                <a:t>超7000万份全文数据</a:t>
              </a:r>
              <a:endPar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endParaRPr>
            </a:p>
            <a:p>
              <a:pPr marL="342900" indent="-342900">
                <a:lnSpc>
                  <a:spcPct val="140000"/>
                </a:lnSpc>
                <a:buFont typeface="Arial" panose="020B0604020202020204" pitchFamily="34" charset="0"/>
                <a:buChar char="•"/>
              </a:pP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rPr>
                <a:t>超10亿项数据连接</a:t>
              </a:r>
              <a:endPar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endParaRPr>
            </a:p>
            <a:p>
              <a:pPr marL="342900" indent="-342900">
                <a:lnSpc>
                  <a:spcPct val="140000"/>
                </a:lnSpc>
                <a:buFont typeface="Arial" panose="020B0604020202020204" pitchFamily="34" charset="0"/>
                <a:buChar char="•"/>
              </a:pP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rPr>
                <a:t>支持中英文检索，同时包含部分小语种</a:t>
              </a:r>
              <a:endPar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endParaRPr>
            </a:p>
            <a:p>
              <a:pPr marL="342900" indent="-342900">
                <a:lnSpc>
                  <a:spcPct val="140000"/>
                </a:lnSpc>
                <a:buFont typeface="Arial" panose="020B0604020202020204" pitchFamily="34" charset="0"/>
                <a:buChar char="•"/>
              </a:pP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sym typeface="+mn-ea"/>
                </a:rPr>
                <a:t>数据每周更新次数超3次</a:t>
              </a:r>
              <a:endPar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sym typeface="+mn-ea"/>
              </a:endParaRPr>
            </a:p>
            <a:p>
              <a:pPr marL="342900" indent="-342900">
                <a:lnSpc>
                  <a:spcPct val="140000"/>
                </a:lnSpc>
                <a:buFont typeface="Arial" panose="020B0604020202020204" pitchFamily="34" charset="0"/>
                <a:buChar char="•"/>
              </a:pP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rPr>
                <a:t>数据回溯：1892年至今（</a:t>
              </a: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sym typeface="+mn-ea"/>
                </a:rPr>
                <a:t>中国专利：1978年至今</a:t>
              </a: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rPr>
                <a:t>）</a:t>
              </a:r>
              <a:endPar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endParaRPr>
            </a:p>
            <a:p>
              <a:pPr marL="342900" indent="-342900">
                <a:lnSpc>
                  <a:spcPct val="140000"/>
                </a:lnSpc>
                <a:buFont typeface="Arial" panose="020B0604020202020204" pitchFamily="34" charset="0"/>
                <a:buChar char="•"/>
              </a:pPr>
              <a:r>
                <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sym typeface="+mn-ea"/>
                </a:rPr>
                <a:t>内容涉及物理、电学、化学冶金、建筑、机械工程、照明、加热、作业运输、纺织造纸和人类生活必需等各个领域</a:t>
              </a:r>
              <a:endParaRPr lang="zh-CN" altLang="en-US" sz="1600" b="0" dirty="0">
                <a:solidFill>
                  <a:srgbClr val="595959"/>
                </a:solidFill>
                <a:latin typeface="等线" panose="02010600030101010101" pitchFamily="2" charset="-122"/>
                <a:ea typeface="等线" panose="02010600030101010101" pitchFamily="2" charset="-122"/>
                <a:cs typeface="等线" panose="02010600030101010101" pitchFamily="2" charset="-122"/>
                <a:sym typeface="+mn-ea"/>
              </a:endParaRPr>
            </a:p>
          </p:txBody>
        </p:sp>
      </p:grpSp>
      <p:pic>
        <p:nvPicPr>
          <p:cNvPr id="11" name="图片 10"/>
          <p:cNvPicPr>
            <a:picLocks noChangeAspect="1"/>
          </p:cNvPicPr>
          <p:nvPr/>
        </p:nvPicPr>
        <p:blipFill>
          <a:blip r:embed="rId7"/>
          <a:stretch>
            <a:fillRect/>
          </a:stretch>
        </p:blipFill>
        <p:spPr>
          <a:xfrm>
            <a:off x="263225" y="1293780"/>
            <a:ext cx="11665550" cy="5150115"/>
          </a:xfrm>
          <a:prstGeom prst="rect">
            <a:avLst/>
          </a:prstGeom>
        </p:spPr>
      </p:pic>
      <p:sp>
        <p:nvSpPr>
          <p:cNvPr id="12" name="圆角矩形 21"/>
          <p:cNvSpPr/>
          <p:nvPr/>
        </p:nvSpPr>
        <p:spPr>
          <a:xfrm>
            <a:off x="2389849" y="5213363"/>
            <a:ext cx="2439326" cy="426483"/>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sp>
        <p:nvSpPr>
          <p:cNvPr id="13" name="圆角矩形 21"/>
          <p:cNvSpPr/>
          <p:nvPr/>
        </p:nvSpPr>
        <p:spPr>
          <a:xfrm>
            <a:off x="11125199" y="3429000"/>
            <a:ext cx="950045" cy="876300"/>
          </a:xfrm>
          <a:prstGeom prst="roundRect">
            <a:avLst/>
          </a:prstGeom>
          <a:no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ln w="0"/>
              <a:solidFill>
                <a:schemeClr val="tx1"/>
              </a:solidFill>
              <a:latin typeface="黑体" panose="02010609060101010101" charset="-122"/>
              <a:ea typeface="黑体" panose="02010609060101010101" charset="-122"/>
            </a:endParaRPr>
          </a:p>
        </p:txBody>
      </p:sp>
      <p:pic>
        <p:nvPicPr>
          <p:cNvPr id="15" name="图片 14"/>
          <p:cNvPicPr>
            <a:picLocks noChangeAspect="1"/>
          </p:cNvPicPr>
          <p:nvPr/>
        </p:nvPicPr>
        <p:blipFill>
          <a:blip r:embed="rId8"/>
          <a:stretch>
            <a:fillRect/>
          </a:stretch>
        </p:blipFill>
        <p:spPr>
          <a:xfrm>
            <a:off x="5189650" y="2537525"/>
            <a:ext cx="5702593" cy="3435527"/>
          </a:xfrm>
          <a:prstGeom prst="rect">
            <a:avLst/>
          </a:prstGeom>
        </p:spPr>
      </p:pic>
      <p:sp>
        <p:nvSpPr>
          <p:cNvPr id="9" name="圆角矩形 21"/>
          <p:cNvSpPr/>
          <p:nvPr/>
        </p:nvSpPr>
        <p:spPr>
          <a:xfrm>
            <a:off x="4614455" y="3525376"/>
            <a:ext cx="6510744" cy="2915144"/>
          </a:xfrm>
          <a:prstGeom prst="roundRect">
            <a:avLst/>
          </a:prstGeom>
          <a:solidFill>
            <a:schemeClr val="bg1"/>
          </a:solidFill>
          <a:ln w="28575">
            <a:solidFill>
              <a:srgbClr val="FF687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latinLnBrk="1">
              <a:spcBef>
                <a:spcPts val="600"/>
              </a:spcBef>
              <a:spcAft>
                <a:spcPts val="600"/>
              </a:spcAft>
            </a:pPr>
            <a:r>
              <a:rPr lang="zh-CN" altLang="en-US" b="1" dirty="0">
                <a:solidFill>
                  <a:srgbClr val="333333"/>
                </a:solidFill>
                <a:latin typeface="等线" panose="02010600030101010101" pitchFamily="2" charset="-122"/>
                <a:ea typeface="等线" panose="02010600030101010101" pitchFamily="2" charset="-122"/>
              </a:rPr>
              <a:t>研知专利的特色与优势</a:t>
            </a:r>
            <a:r>
              <a:rPr lang="zh-CN" altLang="en-US" dirty="0">
                <a:solidFill>
                  <a:srgbClr val="333333"/>
                </a:solidFill>
                <a:latin typeface="等线" panose="02010600030101010101" pitchFamily="2" charset="-122"/>
                <a:ea typeface="等线" panose="02010600030101010101" pitchFamily="2" charset="-122"/>
              </a:rPr>
              <a:t>：</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spcBef>
                <a:spcPts val="600"/>
              </a:spcBef>
              <a:spcAft>
                <a:spcPts val="600"/>
              </a:spcAft>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从</a:t>
            </a:r>
            <a:r>
              <a:rPr lang="zh-CN" altLang="en-US" b="1" dirty="0">
                <a:solidFill>
                  <a:srgbClr val="333333"/>
                </a:solidFill>
                <a:latin typeface="等线" panose="02010600030101010101" pitchFamily="2" charset="-122"/>
                <a:ea typeface="等线" panose="02010600030101010101" pitchFamily="2" charset="-122"/>
              </a:rPr>
              <a:t>资源量</a:t>
            </a:r>
            <a:r>
              <a:rPr lang="zh-CN" altLang="en-US" dirty="0">
                <a:solidFill>
                  <a:srgbClr val="333333"/>
                </a:solidFill>
                <a:latin typeface="等线" panose="02010600030101010101" pitchFamily="2" charset="-122"/>
                <a:ea typeface="等线" panose="02010600030101010101" pitchFamily="2" charset="-122"/>
              </a:rPr>
              <a:t>上看，研知专利不比合享</a:t>
            </a:r>
            <a:r>
              <a:rPr lang="en-US" altLang="zh-CN" dirty="0" err="1">
                <a:solidFill>
                  <a:srgbClr val="333333"/>
                </a:solidFill>
                <a:latin typeface="等线" panose="02010600030101010101" pitchFamily="2" charset="-122"/>
                <a:ea typeface="等线" panose="02010600030101010101" pitchFamily="2" charset="-122"/>
              </a:rPr>
              <a:t>IncoPat</a:t>
            </a:r>
            <a:r>
              <a:rPr lang="en-US" altLang="zh-CN" dirty="0">
                <a:solidFill>
                  <a:srgbClr val="333333"/>
                </a:solidFill>
                <a:latin typeface="等线" panose="02010600030101010101" pitchFamily="2" charset="-122"/>
                <a:ea typeface="等线" panose="02010600030101010101" pitchFamily="2" charset="-122"/>
              </a:rPr>
              <a:t> </a:t>
            </a:r>
            <a:r>
              <a:rPr lang="zh-CN" altLang="en-US" dirty="0">
                <a:solidFill>
                  <a:srgbClr val="333333"/>
                </a:solidFill>
                <a:latin typeface="等线" panose="02010600030101010101" pitchFamily="2" charset="-122"/>
                <a:ea typeface="等线" panose="02010600030101010101" pitchFamily="2" charset="-122"/>
              </a:rPr>
              <a:t>、智慧牙、大为</a:t>
            </a:r>
            <a:r>
              <a:rPr lang="en-US" altLang="zh-CN" dirty="0" err="1">
                <a:solidFill>
                  <a:srgbClr val="333333"/>
                </a:solidFill>
                <a:latin typeface="等线" panose="02010600030101010101" pitchFamily="2" charset="-122"/>
                <a:ea typeface="等线" panose="02010600030101010101" pitchFamily="2" charset="-122"/>
              </a:rPr>
              <a:t>Innojoy</a:t>
            </a:r>
            <a:r>
              <a:rPr lang="en-US" altLang="zh-CN" dirty="0">
                <a:solidFill>
                  <a:srgbClr val="333333"/>
                </a:solidFill>
                <a:latin typeface="等线" panose="02010600030101010101" pitchFamily="2" charset="-122"/>
                <a:ea typeface="等线" panose="02010600030101010101" pitchFamily="2" charset="-122"/>
              </a:rPr>
              <a:t> </a:t>
            </a:r>
            <a:r>
              <a:rPr lang="zh-CN" altLang="en-US" dirty="0">
                <a:solidFill>
                  <a:srgbClr val="333333"/>
                </a:solidFill>
                <a:latin typeface="等线" panose="02010600030101010101" pitchFamily="2" charset="-122"/>
                <a:ea typeface="等线" panose="02010600030101010101" pitchFamily="2" charset="-122"/>
              </a:rPr>
              <a:t>、德文特等主要专利数据库的数据量少；</a:t>
            </a:r>
            <a:endParaRPr lang="en-US" altLang="zh-CN" dirty="0">
              <a:solidFill>
                <a:srgbClr val="333333"/>
              </a:solidFill>
              <a:latin typeface="等线" panose="02010600030101010101" pitchFamily="2" charset="-122"/>
              <a:ea typeface="等线" panose="02010600030101010101" pitchFamily="2" charset="-122"/>
            </a:endParaRPr>
          </a:p>
          <a:p>
            <a:pPr marL="342900" indent="-342900" latinLnBrk="1">
              <a:spcBef>
                <a:spcPts val="600"/>
              </a:spcBef>
              <a:spcAft>
                <a:spcPts val="600"/>
              </a:spcAft>
              <a:buFont typeface="+mj-ea"/>
              <a:buAutoNum type="circleNumDbPlain"/>
            </a:pPr>
            <a:r>
              <a:rPr lang="zh-CN" altLang="en-US" dirty="0">
                <a:solidFill>
                  <a:srgbClr val="333333"/>
                </a:solidFill>
                <a:latin typeface="等线" panose="02010600030101010101" pitchFamily="2" charset="-122"/>
                <a:ea typeface="等线" panose="02010600030101010101" pitchFamily="2" charset="-122"/>
              </a:rPr>
              <a:t>从</a:t>
            </a:r>
            <a:r>
              <a:rPr lang="zh-CN" altLang="en-US" b="1" dirty="0">
                <a:solidFill>
                  <a:srgbClr val="333333"/>
                </a:solidFill>
                <a:latin typeface="等线" panose="02010600030101010101" pitchFamily="2" charset="-122"/>
                <a:ea typeface="等线" panose="02010600030101010101" pitchFamily="2" charset="-122"/>
              </a:rPr>
              <a:t>功能</a:t>
            </a:r>
            <a:r>
              <a:rPr lang="zh-CN" altLang="en-US" dirty="0">
                <a:solidFill>
                  <a:srgbClr val="333333"/>
                </a:solidFill>
                <a:latin typeface="等线" panose="02010600030101010101" pitchFamily="2" charset="-122"/>
                <a:ea typeface="等线" panose="02010600030101010101" pitchFamily="2" charset="-122"/>
              </a:rPr>
              <a:t>上看，研知结合了专利的内容和同行的评论，对专利进行深入的解读和分析，可以辅助专利的申请。</a:t>
            </a:r>
            <a:endParaRPr lang="en-US" altLang="zh-CN" dirty="0">
              <a:solidFill>
                <a:srgbClr val="333333"/>
              </a:solidFill>
              <a:latin typeface="等线" panose="02010600030101010101" pitchFamily="2" charset="-122"/>
              <a:ea typeface="等线" panose="02010600030101010101" pitchFamily="2" charset="-122"/>
            </a:endParaRPr>
          </a:p>
          <a:p>
            <a:pPr latinLnBrk="1">
              <a:spcBef>
                <a:spcPts val="600"/>
              </a:spcBef>
              <a:spcAft>
                <a:spcPts val="600"/>
              </a:spcAft>
            </a:pPr>
            <a:endParaRPr lang="en-US" altLang="zh-CN" dirty="0">
              <a:solidFill>
                <a:srgbClr val="333333"/>
              </a:solidFill>
              <a:latin typeface="等线" panose="02010600030101010101" pitchFamily="2" charset="-122"/>
              <a:ea typeface="等线"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1"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9" grpId="0" bldLvl="0" animBg="1"/>
      <p:bldP spid="9"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A2D7DB"/>
        </a:solidFill>
        <a:effectLst/>
      </p:bgPr>
    </p:bg>
    <p:spTree>
      <p:nvGrpSpPr>
        <p:cNvPr id="1" name=""/>
        <p:cNvGrpSpPr/>
        <p:nvPr/>
      </p:nvGrpSpPr>
      <p:grpSpPr>
        <a:xfrm>
          <a:off x="0" y="0"/>
          <a:ext cx="0" cy="0"/>
          <a:chOff x="0" y="0"/>
          <a:chExt cx="0" cy="0"/>
        </a:xfrm>
      </p:grpSpPr>
      <p:sp>
        <p:nvSpPr>
          <p:cNvPr id="8" name="矩形: 圆角 7"/>
          <p:cNvSpPr/>
          <p:nvPr/>
        </p:nvSpPr>
        <p:spPr>
          <a:xfrm>
            <a:off x="3766457" y="899886"/>
            <a:ext cx="4659086" cy="4659086"/>
          </a:xfrm>
          <a:prstGeom prst="roundRect">
            <a:avLst>
              <a:gd name="adj" fmla="val 54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Arial" panose="020B0604020202020204"/>
            </a:endParaRPr>
          </a:p>
        </p:txBody>
      </p:sp>
      <p:grpSp>
        <p:nvGrpSpPr>
          <p:cNvPr id="7" name="组合 6"/>
          <p:cNvGrpSpPr/>
          <p:nvPr/>
        </p:nvGrpSpPr>
        <p:grpSpPr>
          <a:xfrm>
            <a:off x="5184775" y="1663700"/>
            <a:ext cx="1823085" cy="2641600"/>
            <a:chOff x="8165" y="2620"/>
            <a:chExt cx="2871" cy="4160"/>
          </a:xfrm>
        </p:grpSpPr>
        <p:sp>
          <p:nvSpPr>
            <p:cNvPr id="4" name="文本框 3"/>
            <p:cNvSpPr txBox="1"/>
            <p:nvPr/>
          </p:nvSpPr>
          <p:spPr>
            <a:xfrm>
              <a:off x="8165" y="2620"/>
              <a:ext cx="2871" cy="2932"/>
            </a:xfrm>
            <a:prstGeom prst="rect">
              <a:avLst/>
            </a:prstGeom>
            <a:noFill/>
          </p:spPr>
          <p:txBody>
            <a:bodyPr wrap="non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07</a:t>
              </a:r>
              <a:endParaRPr kumimoji="0" lang="zh-CN" altLang="en-US" sz="11500" b="1"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cxnSp>
          <p:nvCxnSpPr>
            <p:cNvPr id="5" name="直接连接符 4"/>
            <p:cNvCxnSpPr/>
            <p:nvPr/>
          </p:nvCxnSpPr>
          <p:spPr>
            <a:xfrm>
              <a:off x="8335" y="5552"/>
              <a:ext cx="2529" cy="0"/>
            </a:xfrm>
            <a:prstGeom prst="line">
              <a:avLst/>
            </a:prstGeom>
            <a:ln w="19050">
              <a:solidFill>
                <a:srgbClr val="19A3BD"/>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8336" y="5859"/>
              <a:ext cx="2529" cy="9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rPr>
                <a:t>总结</a:t>
              </a:r>
              <a:endParaRPr kumimoji="0" lang="zh-CN" altLang="en-US" sz="3200" b="0" i="0" u="none" strike="noStrike" kern="1200" cap="none" spc="0" normalizeH="0" baseline="0" noProof="0" dirty="0">
                <a:ln>
                  <a:noFill/>
                </a:ln>
                <a:solidFill>
                  <a:prstClr val="black">
                    <a:lumMod val="75000"/>
                    <a:lumOff val="25000"/>
                  </a:prstClr>
                </a:solidFill>
                <a:effectLst/>
                <a:uLnTx/>
                <a:uFillTx/>
                <a:latin typeface="等线" panose="02010600030101010101" pitchFamily="2" charset="-122"/>
                <a:ea typeface="等线" panose="02010600030101010101" pitchFamily="2" charset="-122"/>
                <a:cs typeface="Arial" panose="020B0604020202020204"/>
                <a:sym typeface="Arial" panose="020B0604020202020204"/>
              </a:endParaRPr>
            </a:p>
          </p:txBody>
        </p:sp>
      </p:grpSp>
      <p:sp>
        <p:nvSpPr>
          <p:cNvPr id="2" name="文本框 1"/>
          <p:cNvSpPr txBox="1"/>
          <p:nvPr/>
        </p:nvSpPr>
        <p:spPr>
          <a:xfrm>
            <a:off x="4352926" y="4304030"/>
            <a:ext cx="3495674" cy="646331"/>
          </a:xfrm>
          <a:prstGeom prst="rect">
            <a:avLst/>
          </a:prstGeom>
          <a:noFill/>
        </p:spPr>
        <p:txBody>
          <a:bodyPr wrap="square">
            <a:spAutoFit/>
          </a:bodyPr>
          <a:lstStyle/>
          <a:p>
            <a:pPr algn="ctr"/>
            <a:r>
              <a:rPr lang="zh-CN" altLang="en-US" sz="1800" dirty="0">
                <a:latin typeface="等线" panose="02010600030101010101" pitchFamily="2" charset="-122"/>
                <a:ea typeface="等线" panose="02010600030101010101" pitchFamily="2" charset="-122"/>
                <a:sym typeface="微软雅黑" panose="020B0503020204020204" charset="-122"/>
              </a:rPr>
              <a:t>从研知服务科研全过程看</a:t>
            </a:r>
            <a:endParaRPr lang="en-US" altLang="zh-CN" sz="1800" dirty="0">
              <a:latin typeface="等线" panose="02010600030101010101" pitchFamily="2" charset="-122"/>
              <a:ea typeface="等线" panose="02010600030101010101" pitchFamily="2" charset="-122"/>
              <a:sym typeface="微软雅黑" panose="020B0503020204020204" charset="-122"/>
            </a:endParaRPr>
          </a:p>
          <a:p>
            <a:pPr algn="ctr"/>
            <a:r>
              <a:rPr lang="zh-CN" altLang="en-US" sz="1800" dirty="0">
                <a:latin typeface="等线" panose="02010600030101010101" pitchFamily="2" charset="-122"/>
                <a:ea typeface="等线" panose="02010600030101010101" pitchFamily="2" charset="-122"/>
                <a:sym typeface="微软雅黑" panose="020B0503020204020204" charset="-122"/>
              </a:rPr>
              <a:t>研知功能和资源的主要变化</a:t>
            </a:r>
            <a:endParaRPr lang="zh-CN" altLang="en-US" sz="1800" dirty="0">
              <a:latin typeface="等线" panose="02010600030101010101" pitchFamily="2" charset="-122"/>
              <a:ea typeface="等线" panose="02010600030101010101" pitchFamily="2" charset="-122"/>
              <a:sym typeface="微软雅黑" panose="020B050302020402020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总结</a:t>
            </a:r>
            <a:endParaRPr lang="zh-CN" altLang="en-US" sz="3200" b="1" dirty="0">
              <a:latin typeface="等线" panose="02010600030101010101" pitchFamily="2" charset="-122"/>
              <a:ea typeface="等线" panose="02010600030101010101" pitchFamily="2" charset="-122"/>
            </a:endParaRPr>
          </a:p>
        </p:txBody>
      </p:sp>
      <p:sp>
        <p:nvSpPr>
          <p:cNvPr id="3" name="Diamond 3"/>
          <p:cNvSpPr/>
          <p:nvPr/>
        </p:nvSpPr>
        <p:spPr>
          <a:xfrm>
            <a:off x="4055876" y="2286220"/>
            <a:ext cx="3516180" cy="3494564"/>
          </a:xfrm>
          <a:prstGeom prst="diamond">
            <a:avLst/>
          </a:prstGeom>
          <a:solidFill>
            <a:srgbClr val="19A3BD">
              <a:alpha val="23000"/>
            </a:srgbClr>
          </a:solidFill>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txBody>
          <a:bodyPr/>
          <a:lstStyle/>
          <a:p>
            <a:endParaRPr lang="zh-CN" altLang="en-US">
              <a:latin typeface="等线" panose="02010600030101010101" pitchFamily="2" charset="-122"/>
              <a:ea typeface="等线" panose="02010600030101010101" pitchFamily="2" charset="-122"/>
              <a:sym typeface="微软雅黑" panose="020B0503020204020204" charset="-122"/>
            </a:endParaRPr>
          </a:p>
        </p:txBody>
      </p:sp>
      <p:grpSp>
        <p:nvGrpSpPr>
          <p:cNvPr id="23" name="淘宝网Chenying0907出品 2"/>
          <p:cNvGrpSpPr/>
          <p:nvPr/>
        </p:nvGrpSpPr>
        <p:grpSpPr>
          <a:xfrm>
            <a:off x="1318598" y="2446552"/>
            <a:ext cx="2819996" cy="1507962"/>
            <a:chOff x="593444" y="4951210"/>
            <a:chExt cx="7518682" cy="4046213"/>
          </a:xfrm>
        </p:grpSpPr>
        <p:sp>
          <p:nvSpPr>
            <p:cNvPr id="25" name="TextBox 62"/>
            <p:cNvSpPr txBox="1">
              <a:spLocks noChangeArrowheads="1"/>
            </p:cNvSpPr>
            <p:nvPr/>
          </p:nvSpPr>
          <p:spPr bwMode="auto">
            <a:xfrm>
              <a:off x="593444" y="5889625"/>
              <a:ext cx="7518682" cy="31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根据检索结果或用户选择的文献生成内容有据可查的文献综述内容，并在文中详细准确标注了参考文献</a:t>
              </a:r>
              <a:endParaRPr lang="zh-CN" altLang="en-US" sz="1400" dirty="0">
                <a:solidFill>
                  <a:schemeClr val="dk1">
                    <a:lumMod val="100000"/>
                  </a:schemeClr>
                </a:solidFill>
                <a:latin typeface="等线" panose="02010600030101010101" pitchFamily="2" charset="-122"/>
                <a:ea typeface="等线" panose="02010600030101010101" pitchFamily="2" charset="-122"/>
                <a:sym typeface="+mn-ea"/>
              </a:endParaRPr>
            </a:p>
          </p:txBody>
        </p:sp>
        <p:sp>
          <p:nvSpPr>
            <p:cNvPr id="26" name="TextBox 63"/>
            <p:cNvSpPr txBox="1">
              <a:spLocks noChangeArrowheads="1"/>
            </p:cNvSpPr>
            <p:nvPr/>
          </p:nvSpPr>
          <p:spPr bwMode="auto">
            <a:xfrm>
              <a:off x="4565951" y="4951210"/>
              <a:ext cx="3446302"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a:r>
                <a:rPr lang="zh-CN" altLang="en-US" sz="1800" b="1" dirty="0">
                  <a:latin typeface="等线" panose="02010600030101010101" pitchFamily="2" charset="-122"/>
                  <a:ea typeface="等线" panose="02010600030101010101" pitchFamily="2" charset="-122"/>
                  <a:sym typeface="微软雅黑" panose="020B0503020204020204" charset="-122"/>
                </a:rPr>
                <a:t>文献综述</a:t>
              </a:r>
              <a:endParaRPr lang="zh-CN" altLang="en-US" sz="1800" b="1" dirty="0">
                <a:latin typeface="等线" panose="02010600030101010101" pitchFamily="2" charset="-122"/>
                <a:ea typeface="等线" panose="02010600030101010101" pitchFamily="2" charset="-122"/>
                <a:sym typeface="微软雅黑" panose="020B0503020204020204" charset="-122"/>
              </a:endParaRPr>
            </a:p>
          </p:txBody>
        </p:sp>
      </p:grpSp>
      <p:grpSp>
        <p:nvGrpSpPr>
          <p:cNvPr id="27" name="淘宝网Chenying0907出品 14"/>
          <p:cNvGrpSpPr/>
          <p:nvPr/>
        </p:nvGrpSpPr>
        <p:grpSpPr>
          <a:xfrm>
            <a:off x="4354574" y="4093909"/>
            <a:ext cx="1360184" cy="1351552"/>
            <a:chOff x="8450263" y="7888288"/>
            <a:chExt cx="3113087" cy="3113087"/>
          </a:xfrm>
        </p:grpSpPr>
        <p:sp>
          <p:nvSpPr>
            <p:cNvPr id="28" name="淘宝网Chenying0907出品 6"/>
            <p:cNvSpPr/>
            <p:nvPr/>
          </p:nvSpPr>
          <p:spPr>
            <a:xfrm>
              <a:off x="8450263" y="7888288"/>
              <a:ext cx="3113087"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rgbClr val="A2D7DB"/>
            </a:solidFill>
            <a:ln>
              <a:noFill/>
            </a:ln>
          </p:spPr>
          <p:txBody>
            <a:bodyPr vert="horz" wrap="square" lIns="91440" tIns="45720" rIns="91440" bIns="45720" numCol="1" anchor="t" anchorCtr="0" compatLnSpc="1"/>
            <a:lstStyle/>
            <a:p>
              <a:endParaRPr lang="en-US">
                <a:latin typeface="等线" panose="02010600030101010101" pitchFamily="2" charset="-122"/>
                <a:ea typeface="等线" panose="02010600030101010101" pitchFamily="2" charset="-122"/>
                <a:sym typeface="微软雅黑" panose="020B0503020204020204" charset="-122"/>
              </a:endParaRPr>
            </a:p>
          </p:txBody>
        </p:sp>
        <p:sp>
          <p:nvSpPr>
            <p:cNvPr id="30" name="TextBox 29"/>
            <p:cNvSpPr txBox="1">
              <a:spLocks noChangeArrowheads="1"/>
            </p:cNvSpPr>
            <p:nvPr/>
          </p:nvSpPr>
          <p:spPr bwMode="auto">
            <a:xfrm>
              <a:off x="8900789" y="8396134"/>
              <a:ext cx="2253959" cy="212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投稿</a:t>
              </a:r>
              <a:endParaRPr lang="en-US" altLang="zh-CN"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选刊</a:t>
              </a:r>
              <a:endParaRPr lang="id-ID"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grpSp>
      <p:grpSp>
        <p:nvGrpSpPr>
          <p:cNvPr id="31" name="淘宝网Chenying0907出品 18"/>
          <p:cNvGrpSpPr/>
          <p:nvPr/>
        </p:nvGrpSpPr>
        <p:grpSpPr>
          <a:xfrm>
            <a:off x="5800724" y="4093909"/>
            <a:ext cx="1359491" cy="1351552"/>
            <a:chOff x="11803063" y="7888288"/>
            <a:chExt cx="3111500" cy="3113087"/>
          </a:xfrm>
        </p:grpSpPr>
        <p:sp>
          <p:nvSpPr>
            <p:cNvPr id="32" name="淘宝网Chenying0907出品 7"/>
            <p:cNvSpPr/>
            <p:nvPr/>
          </p:nvSpPr>
          <p:spPr>
            <a:xfrm>
              <a:off x="11803063" y="7888288"/>
              <a:ext cx="3111500"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rgbClr val="19A3BD"/>
            </a:solidFill>
            <a:ln>
              <a:noFill/>
            </a:ln>
          </p:spPr>
          <p:txBody>
            <a:bodyPr vert="horz" wrap="square" lIns="91440" tIns="45720" rIns="91440" bIns="45720" numCol="1" anchor="t" anchorCtr="0" compatLnSpc="1"/>
            <a:lstStyle/>
            <a:p>
              <a:endParaRPr lang="en-US">
                <a:latin typeface="等线" panose="02010600030101010101" pitchFamily="2" charset="-122"/>
                <a:ea typeface="等线" panose="02010600030101010101" pitchFamily="2" charset="-122"/>
                <a:sym typeface="微软雅黑" panose="020B0503020204020204" charset="-122"/>
              </a:endParaRPr>
            </a:p>
          </p:txBody>
        </p:sp>
        <p:sp>
          <p:nvSpPr>
            <p:cNvPr id="34" name="TextBox 32"/>
            <p:cNvSpPr txBox="1">
              <a:spLocks noChangeArrowheads="1"/>
            </p:cNvSpPr>
            <p:nvPr/>
          </p:nvSpPr>
          <p:spPr bwMode="auto">
            <a:xfrm>
              <a:off x="12223442" y="8396136"/>
              <a:ext cx="2253959" cy="212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科研</a:t>
              </a:r>
              <a:endParaRPr lang="en-US" altLang="zh-CN"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选题</a:t>
              </a:r>
              <a:endParaRPr lang="id-ID"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grpSp>
      <p:grpSp>
        <p:nvGrpSpPr>
          <p:cNvPr id="35" name="淘宝网Chenying0907出品 22"/>
          <p:cNvGrpSpPr/>
          <p:nvPr/>
        </p:nvGrpSpPr>
        <p:grpSpPr>
          <a:xfrm>
            <a:off x="4357601" y="2583614"/>
            <a:ext cx="1360184" cy="1350863"/>
            <a:chOff x="8450263" y="4537075"/>
            <a:chExt cx="3113087" cy="3111500"/>
          </a:xfrm>
        </p:grpSpPr>
        <p:sp>
          <p:nvSpPr>
            <p:cNvPr id="36" name="淘宝网Chenying0907出品 4"/>
            <p:cNvSpPr/>
            <p:nvPr/>
          </p:nvSpPr>
          <p:spPr>
            <a:xfrm>
              <a:off x="8450263" y="4537075"/>
              <a:ext cx="3113087"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rgbClr val="19A3BD"/>
            </a:solidFill>
            <a:ln>
              <a:noFill/>
            </a:ln>
          </p:spPr>
          <p:txBody>
            <a:bodyPr vert="horz" wrap="square" lIns="91440" tIns="45720" rIns="91440" bIns="45720" numCol="1" anchor="t" anchorCtr="0" compatLnSpc="1"/>
            <a:lstStyle/>
            <a:p>
              <a:endParaRPr lang="en-US">
                <a:solidFill>
                  <a:schemeClr val="tx1"/>
                </a:solidFill>
                <a:latin typeface="等线" panose="02010600030101010101" pitchFamily="2" charset="-122"/>
                <a:ea typeface="等线" panose="02010600030101010101" pitchFamily="2" charset="-122"/>
                <a:sym typeface="微软雅黑" panose="020B0503020204020204" charset="-122"/>
              </a:endParaRPr>
            </a:p>
          </p:txBody>
        </p:sp>
        <p:sp>
          <p:nvSpPr>
            <p:cNvPr id="38" name="TextBox 33"/>
            <p:cNvSpPr txBox="1">
              <a:spLocks noChangeArrowheads="1"/>
            </p:cNvSpPr>
            <p:nvPr/>
          </p:nvSpPr>
          <p:spPr bwMode="auto">
            <a:xfrm>
              <a:off x="8820572" y="5068721"/>
              <a:ext cx="2253959" cy="212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文献</a:t>
              </a:r>
              <a:endParaRPr lang="en-US" altLang="zh-CN"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综述</a:t>
              </a:r>
              <a:endParaRPr lang="id-ID"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grpSp>
      <p:grpSp>
        <p:nvGrpSpPr>
          <p:cNvPr id="39" name="淘宝网Chenying0907出品 26"/>
          <p:cNvGrpSpPr/>
          <p:nvPr/>
        </p:nvGrpSpPr>
        <p:grpSpPr>
          <a:xfrm>
            <a:off x="5818729" y="2583615"/>
            <a:ext cx="1359491" cy="1350864"/>
            <a:chOff x="11803063" y="4537075"/>
            <a:chExt cx="3111500" cy="3111500"/>
          </a:xfrm>
        </p:grpSpPr>
        <p:sp>
          <p:nvSpPr>
            <p:cNvPr id="40" name="淘宝网Chenying0907出品 103"/>
            <p:cNvSpPr/>
            <p:nvPr/>
          </p:nvSpPr>
          <p:spPr>
            <a:xfrm>
              <a:off x="11803063" y="4537075"/>
              <a:ext cx="3111500"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rgbClr val="A2D7DB"/>
            </a:solidFill>
            <a:ln>
              <a:noFill/>
            </a:ln>
          </p:spPr>
          <p:txBody>
            <a:bodyPr vert="horz" wrap="square" lIns="91440" tIns="45720" rIns="91440" bIns="45720" numCol="1" anchor="t" anchorCtr="0" compatLnSpc="1"/>
            <a:lstStyle/>
            <a:p>
              <a:endParaRPr lang="en-US">
                <a:solidFill>
                  <a:schemeClr val="tx1"/>
                </a:solidFill>
                <a:latin typeface="等线" panose="02010600030101010101" pitchFamily="2" charset="-122"/>
                <a:ea typeface="等线" panose="02010600030101010101" pitchFamily="2" charset="-122"/>
                <a:sym typeface="微软雅黑" panose="020B0503020204020204" charset="-122"/>
              </a:endParaRPr>
            </a:p>
          </p:txBody>
        </p:sp>
        <p:sp>
          <p:nvSpPr>
            <p:cNvPr id="42" name="TextBox 34"/>
            <p:cNvSpPr txBox="1">
              <a:spLocks noChangeArrowheads="1"/>
            </p:cNvSpPr>
            <p:nvPr/>
          </p:nvSpPr>
          <p:spPr bwMode="auto">
            <a:xfrm>
              <a:off x="12182236" y="5046763"/>
              <a:ext cx="2253959" cy="2126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学术</a:t>
              </a:r>
              <a:endParaRPr lang="en-US" altLang="zh-CN"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a:p>
              <a:pPr algn="ctr"/>
              <a:r>
                <a:rPr lang="zh-CN" altLang="en-US" sz="2400" b="1" dirty="0">
                  <a:solidFill>
                    <a:schemeClr val="bg1"/>
                  </a:solidFill>
                  <a:latin typeface="等线" panose="02010600030101010101" pitchFamily="2" charset="-122"/>
                  <a:ea typeface="等线" panose="02010600030101010101" pitchFamily="2" charset="-122"/>
                  <a:sym typeface="微软雅黑" panose="020B0503020204020204" charset="-122"/>
                </a:rPr>
                <a:t>写作</a:t>
              </a:r>
              <a:endParaRPr lang="id-ID" sz="2400" b="1" dirty="0">
                <a:solidFill>
                  <a:schemeClr val="bg1"/>
                </a:solidFill>
                <a:latin typeface="等线" panose="02010600030101010101" pitchFamily="2" charset="-122"/>
                <a:ea typeface="等线" panose="02010600030101010101" pitchFamily="2" charset="-122"/>
                <a:sym typeface="微软雅黑" panose="020B0503020204020204" charset="-122"/>
              </a:endParaRPr>
            </a:p>
          </p:txBody>
        </p:sp>
      </p:grpSp>
      <p:sp>
        <p:nvSpPr>
          <p:cNvPr id="44" name="Title 20"/>
          <p:cNvSpPr txBox="1"/>
          <p:nvPr/>
        </p:nvSpPr>
        <p:spPr>
          <a:xfrm>
            <a:off x="891715" y="1253069"/>
            <a:ext cx="5781098" cy="307777"/>
          </a:xfrm>
          <a:prstGeom prst="rect">
            <a:avLst/>
          </a:prstGeom>
        </p:spPr>
        <p:txBody>
          <a:bodyPr wrap="square" lIns="0" tIns="0" rIns="0" bIns="0" anchor="ctr">
            <a:spAutoFit/>
          </a:bodyPr>
          <a:lstStyle>
            <a:defPPr>
              <a:defRPr lang="zh-CN"/>
            </a:defPPr>
            <a:lvl1pPr defTabSz="1021080">
              <a:defRPr sz="2800" b="1">
                <a:latin typeface="微软雅黑" panose="020B0503020204020204" charset="-122"/>
                <a:ea typeface="微软雅黑" panose="020B0503020204020204" charset="-122"/>
              </a:defRPr>
            </a:lvl1pPr>
          </a:lstStyle>
          <a:p>
            <a:r>
              <a:rPr lang="zh-CN" altLang="en-US" sz="2000" dirty="0">
                <a:latin typeface="等线" panose="02010600030101010101" pitchFamily="2" charset="-122"/>
                <a:ea typeface="等线" panose="02010600030101010101" pitchFamily="2" charset="-122"/>
                <a:sym typeface="微软雅黑" panose="020B0503020204020204" charset="-122"/>
              </a:rPr>
              <a:t>从研知服务科研全过程看</a:t>
            </a:r>
            <a:endParaRPr lang="zh-CN" altLang="en-US" sz="2000" dirty="0">
              <a:latin typeface="等线" panose="02010600030101010101" pitchFamily="2" charset="-122"/>
              <a:ea typeface="等线" panose="02010600030101010101" pitchFamily="2" charset="-122"/>
              <a:sym typeface="微软雅黑" panose="020B0503020204020204" charset="-122"/>
            </a:endParaRPr>
          </a:p>
        </p:txBody>
      </p:sp>
      <p:grpSp>
        <p:nvGrpSpPr>
          <p:cNvPr id="46" name="淘宝网Chenying0907出品 2"/>
          <p:cNvGrpSpPr/>
          <p:nvPr/>
        </p:nvGrpSpPr>
        <p:grpSpPr>
          <a:xfrm>
            <a:off x="1387568" y="3906076"/>
            <a:ext cx="2751026" cy="1507962"/>
            <a:chOff x="777332" y="4951210"/>
            <a:chExt cx="7334794" cy="4046213"/>
          </a:xfrm>
        </p:grpSpPr>
        <p:sp>
          <p:nvSpPr>
            <p:cNvPr id="47" name="TextBox 62"/>
            <p:cNvSpPr txBox="1">
              <a:spLocks noChangeArrowheads="1"/>
            </p:cNvSpPr>
            <p:nvPr/>
          </p:nvSpPr>
          <p:spPr bwMode="auto">
            <a:xfrm>
              <a:off x="777332" y="5889625"/>
              <a:ext cx="7334794" cy="31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添加期刊撤稿原因分析和期刊预警指数，帮助用户甄别有风险的期刊，避免因将稿件投在高风险期刊上而造成损失</a:t>
              </a:r>
              <a:endParaRPr lang="zh-CN" altLang="en-US" sz="1400" dirty="0">
                <a:solidFill>
                  <a:schemeClr val="dk1">
                    <a:lumMod val="100000"/>
                  </a:schemeClr>
                </a:solidFill>
                <a:latin typeface="等线" panose="02010600030101010101" pitchFamily="2" charset="-122"/>
                <a:ea typeface="等线" panose="02010600030101010101" pitchFamily="2" charset="-122"/>
                <a:sym typeface="+mn-ea"/>
              </a:endParaRPr>
            </a:p>
          </p:txBody>
        </p:sp>
        <p:sp>
          <p:nvSpPr>
            <p:cNvPr id="48" name="TextBox 63"/>
            <p:cNvSpPr txBox="1">
              <a:spLocks noChangeArrowheads="1"/>
            </p:cNvSpPr>
            <p:nvPr/>
          </p:nvSpPr>
          <p:spPr bwMode="auto">
            <a:xfrm>
              <a:off x="4565951" y="4951210"/>
              <a:ext cx="3446302"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a:r>
                <a:rPr lang="zh-CN" altLang="en-US" sz="1800" b="1" dirty="0">
                  <a:latin typeface="等线" panose="02010600030101010101" pitchFamily="2" charset="-122"/>
                  <a:ea typeface="等线" panose="02010600030101010101" pitchFamily="2" charset="-122"/>
                  <a:sym typeface="微软雅黑" panose="020B0503020204020204" charset="-122"/>
                </a:rPr>
                <a:t>期刊导航</a:t>
              </a:r>
              <a:endParaRPr lang="zh-CN" altLang="en-US" sz="1800" b="1" dirty="0">
                <a:latin typeface="等线" panose="02010600030101010101" pitchFamily="2" charset="-122"/>
                <a:ea typeface="等线" panose="02010600030101010101" pitchFamily="2" charset="-122"/>
                <a:sym typeface="微软雅黑" panose="020B0503020204020204" charset="-122"/>
              </a:endParaRPr>
            </a:p>
          </p:txBody>
        </p:sp>
      </p:grpSp>
      <p:grpSp>
        <p:nvGrpSpPr>
          <p:cNvPr id="49" name="淘宝网Chenying0907出品 2"/>
          <p:cNvGrpSpPr/>
          <p:nvPr/>
        </p:nvGrpSpPr>
        <p:grpSpPr>
          <a:xfrm>
            <a:off x="7465662" y="2449575"/>
            <a:ext cx="3073400" cy="1504939"/>
            <a:chOff x="946407" y="4959321"/>
            <a:chExt cx="8194308" cy="4038103"/>
          </a:xfrm>
        </p:grpSpPr>
        <p:sp>
          <p:nvSpPr>
            <p:cNvPr id="50" name="TextBox 62"/>
            <p:cNvSpPr txBox="1">
              <a:spLocks noChangeArrowheads="1"/>
            </p:cNvSpPr>
            <p:nvPr/>
          </p:nvSpPr>
          <p:spPr bwMode="auto">
            <a:xfrm>
              <a:off x="946407" y="5889625"/>
              <a:ext cx="8194308" cy="310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nSpc>
                  <a:spcPct val="110000"/>
                </a:lnSpc>
              </a:pP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用户在检索或勾选文献后，通过“</a:t>
              </a:r>
              <a:r>
                <a:rPr lang="en-US" altLang="zh-CN" sz="1400" dirty="0">
                  <a:solidFill>
                    <a:schemeClr val="dk1">
                      <a:lumMod val="100000"/>
                    </a:schemeClr>
                  </a:solidFill>
                  <a:latin typeface="等线" panose="02010600030101010101" pitchFamily="2" charset="-122"/>
                  <a:ea typeface="等线" panose="02010600030101010101" pitchFamily="2" charset="-122"/>
                  <a:sym typeface="+mn-ea"/>
                </a:rPr>
                <a:t>AI</a:t>
              </a: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撰写基金申请书”，输入课题名称和邮箱，十分钟左右即可在邮件中查看完整的申请书报告</a:t>
              </a:r>
              <a:endParaRPr lang="zh-CN" altLang="en-US" sz="1400" dirty="0">
                <a:solidFill>
                  <a:schemeClr val="dk1">
                    <a:lumMod val="100000"/>
                  </a:schemeClr>
                </a:solidFill>
                <a:latin typeface="等线" panose="02010600030101010101" pitchFamily="2" charset="-122"/>
                <a:ea typeface="等线" panose="02010600030101010101" pitchFamily="2" charset="-122"/>
                <a:sym typeface="+mn-ea"/>
              </a:endParaRPr>
            </a:p>
          </p:txBody>
        </p:sp>
        <p:sp>
          <p:nvSpPr>
            <p:cNvPr id="51" name="TextBox 63"/>
            <p:cNvSpPr txBox="1">
              <a:spLocks noChangeArrowheads="1"/>
            </p:cNvSpPr>
            <p:nvPr/>
          </p:nvSpPr>
          <p:spPr bwMode="auto">
            <a:xfrm>
              <a:off x="1082965" y="4959321"/>
              <a:ext cx="5959371"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r>
                <a:rPr lang="en-US" altLang="zh-CN" sz="1800" b="1" dirty="0">
                  <a:latin typeface="等线" panose="02010600030101010101" pitchFamily="2" charset="-122"/>
                  <a:ea typeface="等线" panose="02010600030101010101" pitchFamily="2" charset="-122"/>
                  <a:sym typeface="微软雅黑" panose="020B0503020204020204" charset="-122"/>
                </a:rPr>
                <a:t>AI</a:t>
              </a:r>
              <a:r>
                <a:rPr lang="zh-CN" altLang="en-US" sz="1800" b="1" dirty="0">
                  <a:latin typeface="等线" panose="02010600030101010101" pitchFamily="2" charset="-122"/>
                  <a:ea typeface="等线" panose="02010600030101010101" pitchFamily="2" charset="-122"/>
                  <a:sym typeface="微软雅黑" panose="020B0503020204020204" charset="-122"/>
                </a:rPr>
                <a:t>撰写基金申请书</a:t>
              </a:r>
              <a:endParaRPr lang="zh-CN" altLang="en-US" sz="1800" b="1" dirty="0">
                <a:latin typeface="等线" panose="02010600030101010101" pitchFamily="2" charset="-122"/>
                <a:ea typeface="等线" panose="02010600030101010101" pitchFamily="2" charset="-122"/>
                <a:sym typeface="微软雅黑" panose="020B0503020204020204" charset="-122"/>
              </a:endParaRPr>
            </a:p>
          </p:txBody>
        </p:sp>
      </p:grpSp>
      <p:grpSp>
        <p:nvGrpSpPr>
          <p:cNvPr id="52" name="淘宝网Chenying0907出品 2"/>
          <p:cNvGrpSpPr/>
          <p:nvPr/>
        </p:nvGrpSpPr>
        <p:grpSpPr>
          <a:xfrm>
            <a:off x="7465662" y="3906075"/>
            <a:ext cx="3141968" cy="1507962"/>
            <a:chOff x="946407" y="4951210"/>
            <a:chExt cx="8377124" cy="4046214"/>
          </a:xfrm>
        </p:grpSpPr>
        <p:sp>
          <p:nvSpPr>
            <p:cNvPr id="53" name="TextBox 62"/>
            <p:cNvSpPr txBox="1">
              <a:spLocks noChangeArrowheads="1"/>
            </p:cNvSpPr>
            <p:nvPr/>
          </p:nvSpPr>
          <p:spPr bwMode="auto">
            <a:xfrm>
              <a:off x="946407" y="5889625"/>
              <a:ext cx="8377124" cy="310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nSpc>
                  <a:spcPct val="110000"/>
                </a:lnSpc>
              </a:pPr>
              <a:r>
                <a:rPr lang="zh-CN" altLang="en-US" sz="1400" dirty="0">
                  <a:solidFill>
                    <a:schemeClr val="dk1">
                      <a:lumMod val="100000"/>
                    </a:schemeClr>
                  </a:solidFill>
                  <a:latin typeface="等线" panose="02010600030101010101" pitchFamily="2" charset="-122"/>
                  <a:ea typeface="等线" panose="02010600030101010101" pitchFamily="2" charset="-122"/>
                  <a:sym typeface="+mn-ea"/>
                </a:rPr>
                <a:t>通过分析、归纳、总结核心权威期刊发表的前沿文献的课题要素特征以及文献的亮点和不足，推荐具体的论文选题和基金选题</a:t>
              </a:r>
              <a:endParaRPr lang="zh-CN" altLang="en-US" sz="1400" dirty="0">
                <a:solidFill>
                  <a:schemeClr val="dk1">
                    <a:lumMod val="100000"/>
                  </a:schemeClr>
                </a:solidFill>
                <a:latin typeface="等线" panose="02010600030101010101" pitchFamily="2" charset="-122"/>
                <a:ea typeface="等线" panose="02010600030101010101" pitchFamily="2" charset="-122"/>
                <a:sym typeface="+mn-ea"/>
              </a:endParaRPr>
            </a:p>
          </p:txBody>
        </p:sp>
        <p:sp>
          <p:nvSpPr>
            <p:cNvPr id="54" name="TextBox 63"/>
            <p:cNvSpPr txBox="1">
              <a:spLocks noChangeArrowheads="1"/>
            </p:cNvSpPr>
            <p:nvPr/>
          </p:nvSpPr>
          <p:spPr bwMode="auto">
            <a:xfrm>
              <a:off x="1082965" y="4951210"/>
              <a:ext cx="5634551"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r>
                <a:rPr lang="en-US" altLang="zh-CN" sz="1800" b="1" dirty="0">
                  <a:latin typeface="等线" panose="02010600030101010101" pitchFamily="2" charset="-122"/>
                  <a:ea typeface="等线" panose="02010600030101010101" pitchFamily="2" charset="-122"/>
                  <a:sym typeface="微软雅黑" panose="020B0503020204020204" charset="-122"/>
                </a:rPr>
                <a:t>AI</a:t>
              </a:r>
              <a:r>
                <a:rPr lang="zh-CN" altLang="en-US" sz="1800" b="1" dirty="0">
                  <a:latin typeface="等线" panose="02010600030101010101" pitchFamily="2" charset="-122"/>
                  <a:ea typeface="等线" panose="02010600030101010101" pitchFamily="2" charset="-122"/>
                  <a:sym typeface="微软雅黑" panose="020B0503020204020204" charset="-122"/>
                </a:rPr>
                <a:t>论文</a:t>
              </a:r>
              <a:r>
                <a:rPr lang="en-US" altLang="zh-CN" sz="1800" b="1" dirty="0">
                  <a:latin typeface="等线" panose="02010600030101010101" pitchFamily="2" charset="-122"/>
                  <a:ea typeface="等线" panose="02010600030101010101" pitchFamily="2" charset="-122"/>
                  <a:sym typeface="微软雅黑" panose="020B0503020204020204" charset="-122"/>
                </a:rPr>
                <a:t>/</a:t>
              </a:r>
              <a:r>
                <a:rPr lang="zh-CN" altLang="en-US" sz="1800" b="1" dirty="0">
                  <a:latin typeface="等线" panose="02010600030101010101" pitchFamily="2" charset="-122"/>
                  <a:ea typeface="等线" panose="02010600030101010101" pitchFamily="2" charset="-122"/>
                  <a:sym typeface="微软雅黑" panose="020B0503020204020204" charset="-122"/>
                </a:rPr>
                <a:t>基金选题</a:t>
              </a:r>
              <a:endParaRPr lang="zh-CN" altLang="en-US" sz="1800" b="1" dirty="0">
                <a:latin typeface="等线" panose="02010600030101010101" pitchFamily="2" charset="-122"/>
                <a:ea typeface="等线" panose="02010600030101010101" pitchFamily="2" charset="-122"/>
                <a:sym typeface="微软雅黑" panose="020B0503020204020204" charset="-122"/>
              </a:endParaRPr>
            </a:p>
          </p:txBody>
        </p:sp>
      </p:grpSp>
      <p:cxnSp>
        <p:nvCxnSpPr>
          <p:cNvPr id="7" name="直接连接符 6"/>
          <p:cNvCxnSpPr/>
          <p:nvPr/>
        </p:nvCxnSpPr>
        <p:spPr>
          <a:xfrm>
            <a:off x="861880" y="1646534"/>
            <a:ext cx="277194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nodeType="afterEffect">
                                  <p:childTnLst>
                                    <p:set>
                                      <p:cBhvr>
                                        <p:cTn id="13" dur="1" fill="hold">
                                          <p:stCondLst>
                                            <p:cond delay="0"/>
                                          </p:stCondLst>
                                        </p:cTn>
                                        <p:tgtEl>
                                          <p:spTgt spid="35"/>
                                        </p:tgtEl>
                                        <p:attrNameLst>
                                          <p:attrName>style.visibility</p:attrName>
                                        </p:attrNameLst>
                                      </p:cBhvr>
                                      <p:to>
                                        <p:strVal val="visible"/>
                                      </p:to>
                                    </p:set>
                                    <p:anim calcmode="lin" valueType="num">
                                      <p:cBhvr>
                                        <p:cTn id="14" dur="1000" fill="hold"/>
                                        <p:tgtEl>
                                          <p:spTgt spid="35"/>
                                        </p:tgtEl>
                                        <p:attrNameLst>
                                          <p:attrName>ppt_w</p:attrName>
                                        </p:attrNameLst>
                                      </p:cBhvr>
                                      <p:tavLst>
                                        <p:tav tm="0">
                                          <p:val>
                                            <p:fltVal val="0"/>
                                          </p:val>
                                        </p:tav>
                                        <p:tav tm="100000">
                                          <p:val>
                                            <p:strVal val="#ppt_w"/>
                                          </p:val>
                                        </p:tav>
                                      </p:tavLst>
                                    </p:anim>
                                    <p:anim calcmode="lin" valueType="num">
                                      <p:cBhvr>
                                        <p:cTn id="15" dur="1000" fill="hold"/>
                                        <p:tgtEl>
                                          <p:spTgt spid="35"/>
                                        </p:tgtEl>
                                        <p:attrNameLst>
                                          <p:attrName>ppt_h</p:attrName>
                                        </p:attrNameLst>
                                      </p:cBhvr>
                                      <p:tavLst>
                                        <p:tav tm="0">
                                          <p:val>
                                            <p:fltVal val="0"/>
                                          </p:val>
                                        </p:tav>
                                        <p:tav tm="100000">
                                          <p:val>
                                            <p:strVal val="#ppt_h"/>
                                          </p:val>
                                        </p:tav>
                                      </p:tavLst>
                                    </p:anim>
                                    <p:anim calcmode="lin" valueType="num">
                                      <p:cBhvr>
                                        <p:cTn id="16" dur="1000" fill="hold"/>
                                        <p:tgtEl>
                                          <p:spTgt spid="35"/>
                                        </p:tgtEl>
                                        <p:attrNameLst>
                                          <p:attrName>style.rotation</p:attrName>
                                        </p:attrNameLst>
                                      </p:cBhvr>
                                      <p:tavLst>
                                        <p:tav tm="0">
                                          <p:val>
                                            <p:fltVal val="90"/>
                                          </p:val>
                                        </p:tav>
                                        <p:tav tm="100000">
                                          <p:val>
                                            <p:fltVal val="0"/>
                                          </p:val>
                                        </p:tav>
                                      </p:tavLst>
                                    </p:anim>
                                    <p:animEffect transition="in" filter="fade">
                                      <p:cBhvr>
                                        <p:cTn id="17" dur="1000"/>
                                        <p:tgtEl>
                                          <p:spTgt spid="35"/>
                                        </p:tgtEl>
                                      </p:cBhvr>
                                    </p:animEffect>
                                  </p:childTnLst>
                                </p:cTn>
                              </p:par>
                              <p:par>
                                <p:cTn id="18" presetID="31" presetClass="entr" presetSubtype="0" fill="hold" nodeType="withEffect">
                                  <p:childTnLst>
                                    <p:set>
                                      <p:cBhvr>
                                        <p:cTn id="19" dur="1" fill="hold">
                                          <p:stCondLst>
                                            <p:cond delay="0"/>
                                          </p:stCondLst>
                                        </p:cTn>
                                        <p:tgtEl>
                                          <p:spTgt spid="39"/>
                                        </p:tgtEl>
                                        <p:attrNameLst>
                                          <p:attrName>style.visibility</p:attrName>
                                        </p:attrNameLst>
                                      </p:cBhvr>
                                      <p:to>
                                        <p:strVal val="visible"/>
                                      </p:to>
                                    </p:set>
                                    <p:anim calcmode="lin" valueType="num">
                                      <p:cBhvr>
                                        <p:cTn id="20" dur="1000" fill="hold"/>
                                        <p:tgtEl>
                                          <p:spTgt spid="39"/>
                                        </p:tgtEl>
                                        <p:attrNameLst>
                                          <p:attrName>ppt_w</p:attrName>
                                        </p:attrNameLst>
                                      </p:cBhvr>
                                      <p:tavLst>
                                        <p:tav tm="0">
                                          <p:val>
                                            <p:fltVal val="0"/>
                                          </p:val>
                                        </p:tav>
                                        <p:tav tm="100000">
                                          <p:val>
                                            <p:strVal val="#ppt_w"/>
                                          </p:val>
                                        </p:tav>
                                      </p:tavLst>
                                    </p:anim>
                                    <p:anim calcmode="lin" valueType="num">
                                      <p:cBhvr>
                                        <p:cTn id="21" dur="1000" fill="hold"/>
                                        <p:tgtEl>
                                          <p:spTgt spid="39"/>
                                        </p:tgtEl>
                                        <p:attrNameLst>
                                          <p:attrName>ppt_h</p:attrName>
                                        </p:attrNameLst>
                                      </p:cBhvr>
                                      <p:tavLst>
                                        <p:tav tm="0">
                                          <p:val>
                                            <p:fltVal val="0"/>
                                          </p:val>
                                        </p:tav>
                                        <p:tav tm="100000">
                                          <p:val>
                                            <p:strVal val="#ppt_h"/>
                                          </p:val>
                                        </p:tav>
                                      </p:tavLst>
                                    </p:anim>
                                    <p:anim calcmode="lin" valueType="num">
                                      <p:cBhvr>
                                        <p:cTn id="22" dur="1000" fill="hold"/>
                                        <p:tgtEl>
                                          <p:spTgt spid="39"/>
                                        </p:tgtEl>
                                        <p:attrNameLst>
                                          <p:attrName>style.rotation</p:attrName>
                                        </p:attrNameLst>
                                      </p:cBhvr>
                                      <p:tavLst>
                                        <p:tav tm="0">
                                          <p:val>
                                            <p:fltVal val="90"/>
                                          </p:val>
                                        </p:tav>
                                        <p:tav tm="100000">
                                          <p:val>
                                            <p:fltVal val="0"/>
                                          </p:val>
                                        </p:tav>
                                      </p:tavLst>
                                    </p:anim>
                                    <p:animEffect transition="in" filter="fade">
                                      <p:cBhvr>
                                        <p:cTn id="23" dur="1000"/>
                                        <p:tgtEl>
                                          <p:spTgt spid="39"/>
                                        </p:tgtEl>
                                      </p:cBhvr>
                                    </p:animEffect>
                                  </p:childTnLst>
                                </p:cTn>
                              </p:par>
                              <p:par>
                                <p:cTn id="24" presetID="31" presetClass="entr" presetSubtype="0" fill="hold" nodeType="withEffect">
                                  <p:childTnLst>
                                    <p:set>
                                      <p:cBhvr>
                                        <p:cTn id="25" dur="1" fill="hold">
                                          <p:stCondLst>
                                            <p:cond delay="0"/>
                                          </p:stCondLst>
                                        </p:cTn>
                                        <p:tgtEl>
                                          <p:spTgt spid="31"/>
                                        </p:tgtEl>
                                        <p:attrNameLst>
                                          <p:attrName>style.visibility</p:attrName>
                                        </p:attrNameLst>
                                      </p:cBhvr>
                                      <p:to>
                                        <p:strVal val="visible"/>
                                      </p:to>
                                    </p:set>
                                    <p:anim calcmode="lin" valueType="num">
                                      <p:cBhvr>
                                        <p:cTn id="26" dur="1000" fill="hold"/>
                                        <p:tgtEl>
                                          <p:spTgt spid="31"/>
                                        </p:tgtEl>
                                        <p:attrNameLst>
                                          <p:attrName>ppt_w</p:attrName>
                                        </p:attrNameLst>
                                      </p:cBhvr>
                                      <p:tavLst>
                                        <p:tav tm="0">
                                          <p:val>
                                            <p:fltVal val="0"/>
                                          </p:val>
                                        </p:tav>
                                        <p:tav tm="100000">
                                          <p:val>
                                            <p:strVal val="#ppt_w"/>
                                          </p:val>
                                        </p:tav>
                                      </p:tavLst>
                                    </p:anim>
                                    <p:anim calcmode="lin" valueType="num">
                                      <p:cBhvr>
                                        <p:cTn id="27" dur="1000" fill="hold"/>
                                        <p:tgtEl>
                                          <p:spTgt spid="31"/>
                                        </p:tgtEl>
                                        <p:attrNameLst>
                                          <p:attrName>ppt_h</p:attrName>
                                        </p:attrNameLst>
                                      </p:cBhvr>
                                      <p:tavLst>
                                        <p:tav tm="0">
                                          <p:val>
                                            <p:fltVal val="0"/>
                                          </p:val>
                                        </p:tav>
                                        <p:tav tm="100000">
                                          <p:val>
                                            <p:strVal val="#ppt_h"/>
                                          </p:val>
                                        </p:tav>
                                      </p:tavLst>
                                    </p:anim>
                                    <p:anim calcmode="lin" valueType="num">
                                      <p:cBhvr>
                                        <p:cTn id="28" dur="1000" fill="hold"/>
                                        <p:tgtEl>
                                          <p:spTgt spid="31"/>
                                        </p:tgtEl>
                                        <p:attrNameLst>
                                          <p:attrName>style.rotation</p:attrName>
                                        </p:attrNameLst>
                                      </p:cBhvr>
                                      <p:tavLst>
                                        <p:tav tm="0">
                                          <p:val>
                                            <p:fltVal val="90"/>
                                          </p:val>
                                        </p:tav>
                                        <p:tav tm="100000">
                                          <p:val>
                                            <p:fltVal val="0"/>
                                          </p:val>
                                        </p:tav>
                                      </p:tavLst>
                                    </p:anim>
                                    <p:animEffect transition="in" filter="fade">
                                      <p:cBhvr>
                                        <p:cTn id="29" dur="1000"/>
                                        <p:tgtEl>
                                          <p:spTgt spid="31"/>
                                        </p:tgtEl>
                                      </p:cBhvr>
                                    </p:animEffect>
                                  </p:childTnLst>
                                </p:cTn>
                              </p:par>
                              <p:par>
                                <p:cTn id="30" presetID="31" presetClass="entr" presetSubtype="0" fill="hold" nodeType="withEffec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fltVal val="0"/>
                                          </p:val>
                                        </p:tav>
                                        <p:tav tm="100000">
                                          <p:val>
                                            <p:strVal val="#ppt_w"/>
                                          </p:val>
                                        </p:tav>
                                      </p:tavLst>
                                    </p:anim>
                                    <p:anim calcmode="lin" valueType="num">
                                      <p:cBhvr>
                                        <p:cTn id="33" dur="1000" fill="hold"/>
                                        <p:tgtEl>
                                          <p:spTgt spid="27"/>
                                        </p:tgtEl>
                                        <p:attrNameLst>
                                          <p:attrName>ppt_h</p:attrName>
                                        </p:attrNameLst>
                                      </p:cBhvr>
                                      <p:tavLst>
                                        <p:tav tm="0">
                                          <p:val>
                                            <p:fltVal val="0"/>
                                          </p:val>
                                        </p:tav>
                                        <p:tav tm="100000">
                                          <p:val>
                                            <p:strVal val="#ppt_h"/>
                                          </p:val>
                                        </p:tav>
                                      </p:tavLst>
                                    </p:anim>
                                    <p:anim calcmode="lin" valueType="num">
                                      <p:cBhvr>
                                        <p:cTn id="34" dur="1000" fill="hold"/>
                                        <p:tgtEl>
                                          <p:spTgt spid="27"/>
                                        </p:tgtEl>
                                        <p:attrNameLst>
                                          <p:attrName>style.rotation</p:attrName>
                                        </p:attrNameLst>
                                      </p:cBhvr>
                                      <p:tavLst>
                                        <p:tav tm="0">
                                          <p:val>
                                            <p:fltVal val="90"/>
                                          </p:val>
                                        </p:tav>
                                        <p:tav tm="100000">
                                          <p:val>
                                            <p:fltVal val="0"/>
                                          </p:val>
                                        </p:tav>
                                      </p:tavLst>
                                    </p:anim>
                                    <p:animEffect transition="in" filter="fade">
                                      <p:cBhvr>
                                        <p:cTn id="35" dur="1000"/>
                                        <p:tgtEl>
                                          <p:spTgt spid="27"/>
                                        </p:tgtEl>
                                      </p:cBhvr>
                                    </p:animEffect>
                                  </p:childTnLst>
                                </p:cTn>
                              </p:par>
                            </p:childTnLst>
                          </p:cTn>
                        </p:par>
                        <p:par>
                          <p:cTn id="36" fill="hold">
                            <p:stCondLst>
                              <p:cond delay="2000"/>
                            </p:stCondLst>
                            <p:childTnLst>
                              <p:par>
                                <p:cTn id="37" presetID="2" presetClass="entr" presetSubtype="8" fill="hold" nodeType="afterEffec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0-#ppt_w/2"/>
                                          </p:val>
                                        </p:tav>
                                        <p:tav tm="100000">
                                          <p:val>
                                            <p:strVal val="#ppt_x"/>
                                          </p:val>
                                        </p:tav>
                                      </p:tavLst>
                                    </p:anim>
                                    <p:anim calcmode="lin" valueType="num">
                                      <p:cBhvr additive="base">
                                        <p:cTn id="40" dur="5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8" fill="hold" nodeType="afterEffec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0-#ppt_w/2"/>
                                          </p:val>
                                        </p:tav>
                                        <p:tav tm="100000">
                                          <p:val>
                                            <p:strVal val="#ppt_x"/>
                                          </p:val>
                                        </p:tav>
                                      </p:tavLst>
                                    </p:anim>
                                    <p:anim calcmode="lin" valueType="num">
                                      <p:cBhvr additive="base">
                                        <p:cTn id="50" dur="500" fill="hold"/>
                                        <p:tgtEl>
                                          <p:spTgt spid="49"/>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8" fill="hold" nodeType="afterEffec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fill="hold"/>
                                        <p:tgtEl>
                                          <p:spTgt spid="52"/>
                                        </p:tgtEl>
                                        <p:attrNameLst>
                                          <p:attrName>ppt_x</p:attrName>
                                        </p:attrNameLst>
                                      </p:cBhvr>
                                      <p:tavLst>
                                        <p:tav tm="0">
                                          <p:val>
                                            <p:strVal val="0-#ppt_w/2"/>
                                          </p:val>
                                        </p:tav>
                                        <p:tav tm="100000">
                                          <p:val>
                                            <p:strVal val="#ppt_x"/>
                                          </p:val>
                                        </p:tav>
                                      </p:tavLst>
                                    </p:anim>
                                    <p:anim calcmode="lin" valueType="num">
                                      <p:cBhvr additive="base">
                                        <p:cTn id="55" dur="500" fill="hold"/>
                                        <p:tgtEl>
                                          <p:spTgt spid="52"/>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2131482" y="120305"/>
            <a:ext cx="7929037" cy="584775"/>
          </a:xfrm>
          <a:prstGeom prst="rect">
            <a:avLst/>
          </a:prstGeom>
          <a:noFill/>
        </p:spPr>
        <p:txBody>
          <a:bodyPr wrap="square" rtlCol="0">
            <a:spAutoFit/>
          </a:bodyPr>
          <a:lstStyle/>
          <a:p>
            <a:pPr algn="ctr"/>
            <a:r>
              <a:rPr lang="zh-CN" altLang="en-US" sz="3200" b="1" dirty="0">
                <a:latin typeface="等线" panose="02010600030101010101" pitchFamily="2" charset="-122"/>
                <a:ea typeface="等线" panose="02010600030101010101" pitchFamily="2" charset="-122"/>
              </a:rPr>
              <a:t>总结</a:t>
            </a:r>
            <a:endParaRPr lang="zh-CN" altLang="en-US" sz="3200" b="1" dirty="0">
              <a:latin typeface="等线" panose="02010600030101010101" pitchFamily="2" charset="-122"/>
              <a:ea typeface="等线" panose="02010600030101010101" pitchFamily="2" charset="-122"/>
            </a:endParaRPr>
          </a:p>
        </p:txBody>
      </p:sp>
      <p:grpSp>
        <p:nvGrpSpPr>
          <p:cNvPr id="73" name="组合 72"/>
          <p:cNvGrpSpPr/>
          <p:nvPr/>
        </p:nvGrpSpPr>
        <p:grpSpPr>
          <a:xfrm>
            <a:off x="1538499" y="1715159"/>
            <a:ext cx="8824701" cy="1851745"/>
            <a:chOff x="2767224" y="3231458"/>
            <a:chExt cx="7293071" cy="1525412"/>
          </a:xfrm>
        </p:grpSpPr>
        <p:sp>
          <p:nvSpPr>
            <p:cNvPr id="2" name="ïsļïdê"/>
            <p:cNvSpPr/>
            <p:nvPr/>
          </p:nvSpPr>
          <p:spPr bwMode="auto">
            <a:xfrm>
              <a:off x="2767224" y="3470386"/>
              <a:ext cx="1889765" cy="908056"/>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01ACBE"/>
            </a:solid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grpSp>
          <p:nvGrpSpPr>
            <p:cNvPr id="4" name="ïṡḷîḍe"/>
            <p:cNvGrpSpPr/>
            <p:nvPr/>
          </p:nvGrpSpPr>
          <p:grpSpPr>
            <a:xfrm rot="20994702" flipV="1">
              <a:off x="3887560" y="4259721"/>
              <a:ext cx="1733165" cy="497149"/>
              <a:chOff x="2193925" y="503878"/>
              <a:chExt cx="1492251" cy="427986"/>
            </a:xfrm>
            <a:solidFill>
              <a:srgbClr val="01ACBE"/>
            </a:solidFill>
          </p:grpSpPr>
          <p:sp>
            <p:nvSpPr>
              <p:cNvPr id="5" name="îšľïḑê"/>
              <p:cNvSpPr/>
              <p:nvPr/>
            </p:nvSpPr>
            <p:spPr bwMode="auto">
              <a:xfrm>
                <a:off x="3386138" y="503878"/>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6" name="ïšľiḑè"/>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7" name="íṥḷïḋè"/>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8" name="íśḻíḍê"/>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9" name="îsļîḋe"/>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0" name="iśļiḑê"/>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1" name="iSḻíḍè"/>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2" name="iṡḻíḋe"/>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3" name="ïṧḻiḍê"/>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4" name="iśļîḍé"/>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5" name="í$ļíďè"/>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6" name="ï$ḻîḓè"/>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17" name="íSḻîḋê"/>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grpSp>
        <p:sp>
          <p:nvSpPr>
            <p:cNvPr id="18" name="iśḻíḓè"/>
            <p:cNvSpPr/>
            <p:nvPr/>
          </p:nvSpPr>
          <p:spPr bwMode="auto">
            <a:xfrm>
              <a:off x="5516487" y="3470386"/>
              <a:ext cx="1889764" cy="908056"/>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A2D7DB"/>
            </a:solid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grpSp>
          <p:nvGrpSpPr>
            <p:cNvPr id="19" name="iṡ1ïḋè"/>
            <p:cNvGrpSpPr/>
            <p:nvPr/>
          </p:nvGrpSpPr>
          <p:grpSpPr>
            <a:xfrm>
              <a:off x="6695675" y="3231458"/>
              <a:ext cx="1742384" cy="510800"/>
              <a:chOff x="2193925" y="492126"/>
              <a:chExt cx="1500188" cy="439738"/>
            </a:xfrm>
            <a:solidFill>
              <a:srgbClr val="A2D7DB"/>
            </a:solidFill>
          </p:grpSpPr>
          <p:sp>
            <p:nvSpPr>
              <p:cNvPr id="20" name="iSḷïdè"/>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21" name="íŝļíde"/>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22" name="îṣľîḑe"/>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29" name="ís1îḓè"/>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33" name="ïṥ1îḑe"/>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37" name="îšľiḋê"/>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41" name="îšlîḋe"/>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55" name="îSḻîďé"/>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56" name="îṩḷïḋé"/>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57" name="íṥľíďè"/>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58" name="íšlíďe"/>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59" name="ïṩľîdé"/>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60" name="ïṣḻiďé"/>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grpSp>
        <p:sp>
          <p:nvSpPr>
            <p:cNvPr id="61" name="í$ļíde"/>
            <p:cNvSpPr/>
            <p:nvPr/>
          </p:nvSpPr>
          <p:spPr bwMode="auto">
            <a:xfrm>
              <a:off x="8170531" y="3470386"/>
              <a:ext cx="1889764" cy="908056"/>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01ACBE"/>
            </a:solidFill>
            <a:ln w="9525">
              <a:noFill/>
              <a:round/>
            </a:ln>
          </p:spPr>
          <p:txBody>
            <a:bodyPr anchor="ctr">
              <a:scene3d>
                <a:camera prst="orthographicFront"/>
                <a:lightRig rig="threePt" dir="t"/>
              </a:scene3d>
              <a:sp3d contourW="12700"/>
            </a:bodyPr>
            <a:lstStyle/>
            <a:p>
              <a:pPr algn="ctr"/>
              <a:endParaRPr sz="2400">
                <a:latin typeface="等线" panose="02010600030101010101" pitchFamily="2" charset="-122"/>
                <a:ea typeface="等线" panose="02010600030101010101" pitchFamily="2" charset="-122"/>
              </a:endParaRPr>
            </a:p>
          </p:txBody>
        </p:sp>
        <p:sp>
          <p:nvSpPr>
            <p:cNvPr id="62" name="íŝḷîďé"/>
            <p:cNvSpPr txBox="1"/>
            <p:nvPr/>
          </p:nvSpPr>
          <p:spPr>
            <a:xfrm>
              <a:off x="3276440" y="3751437"/>
              <a:ext cx="871334" cy="497148"/>
            </a:xfrm>
            <a:prstGeom prst="rect">
              <a:avLst/>
            </a:prstGeom>
            <a:noFill/>
          </p:spPr>
          <p:txBody>
            <a:bodyPr wrap="none" lIns="90000" tIns="46800" rIns="90000" bIns="46800" anchor="ctr" anchorCtr="0">
              <a:normAutofit/>
              <a:scene3d>
                <a:camera prst="orthographicFront"/>
                <a:lightRig rig="threePt" dir="t"/>
              </a:scene3d>
              <a:sp3d contourW="12700"/>
            </a:bodyPr>
            <a:lstStyle/>
            <a:p>
              <a:pPr algn="ctr"/>
              <a:r>
                <a:rPr lang="zh-CN" altLang="en-US" b="1" spc="300" dirty="0">
                  <a:solidFill>
                    <a:schemeClr val="bg1"/>
                  </a:solidFill>
                  <a:latin typeface="等线" panose="02010600030101010101" pitchFamily="2" charset="-122"/>
                  <a:ea typeface="等线" panose="02010600030101010101" pitchFamily="2" charset="-122"/>
                </a:rPr>
                <a:t>期刊</a:t>
              </a:r>
              <a:r>
                <a:rPr lang="en-US" altLang="zh-CN" b="1" spc="300" dirty="0">
                  <a:solidFill>
                    <a:schemeClr val="bg1"/>
                  </a:solidFill>
                  <a:latin typeface="等线" panose="02010600030101010101" pitchFamily="2" charset="-122"/>
                  <a:ea typeface="等线" panose="02010600030101010101" pitchFamily="2" charset="-122"/>
                </a:rPr>
                <a:t>/</a:t>
              </a:r>
              <a:r>
                <a:rPr lang="zh-CN" altLang="en-US" b="1" spc="300" dirty="0">
                  <a:solidFill>
                    <a:schemeClr val="bg1"/>
                  </a:solidFill>
                  <a:latin typeface="等线" panose="02010600030101010101" pitchFamily="2" charset="-122"/>
                  <a:ea typeface="等线" panose="02010600030101010101" pitchFamily="2" charset="-122"/>
                </a:rPr>
                <a:t>论文</a:t>
              </a:r>
              <a:endParaRPr lang="zh-CN" altLang="en-US" b="1" spc="300" dirty="0">
                <a:solidFill>
                  <a:schemeClr val="bg1"/>
                </a:solidFill>
                <a:latin typeface="等线" panose="02010600030101010101" pitchFamily="2" charset="-122"/>
                <a:ea typeface="等线" panose="02010600030101010101" pitchFamily="2" charset="-122"/>
              </a:endParaRPr>
            </a:p>
          </p:txBody>
        </p:sp>
        <p:sp>
          <p:nvSpPr>
            <p:cNvPr id="63" name="í$ḻîḍè"/>
            <p:cNvSpPr txBox="1"/>
            <p:nvPr/>
          </p:nvSpPr>
          <p:spPr>
            <a:xfrm>
              <a:off x="6025701" y="3751437"/>
              <a:ext cx="871334" cy="497148"/>
            </a:xfrm>
            <a:prstGeom prst="rect">
              <a:avLst/>
            </a:prstGeom>
            <a:noFill/>
          </p:spPr>
          <p:txBody>
            <a:bodyPr wrap="none" lIns="90000" tIns="46800" rIns="90000" bIns="46800" anchor="ctr" anchorCtr="0">
              <a:normAutofit/>
              <a:scene3d>
                <a:camera prst="orthographicFront"/>
                <a:lightRig rig="threePt" dir="t"/>
              </a:scene3d>
              <a:sp3d contourW="12700"/>
            </a:bodyPr>
            <a:lstStyle/>
            <a:p>
              <a:pPr algn="ctr"/>
              <a:r>
                <a:rPr lang="zh-CN" altLang="en-US" b="1" spc="300" dirty="0">
                  <a:solidFill>
                    <a:schemeClr val="bg1"/>
                  </a:solidFill>
                  <a:latin typeface="等线" panose="02010600030101010101" pitchFamily="2" charset="-122"/>
                  <a:ea typeface="等线" panose="02010600030101010101" pitchFamily="2" charset="-122"/>
                </a:rPr>
                <a:t>基金项目</a:t>
              </a:r>
              <a:endParaRPr lang="zh-CN" altLang="en-US" b="1" spc="300" dirty="0">
                <a:solidFill>
                  <a:schemeClr val="bg1"/>
                </a:solidFill>
                <a:latin typeface="等线" panose="02010600030101010101" pitchFamily="2" charset="-122"/>
                <a:ea typeface="等线" panose="02010600030101010101" pitchFamily="2" charset="-122"/>
              </a:endParaRPr>
            </a:p>
          </p:txBody>
        </p:sp>
        <p:sp>
          <p:nvSpPr>
            <p:cNvPr id="64" name="ï$1ïḓè"/>
            <p:cNvSpPr txBox="1"/>
            <p:nvPr/>
          </p:nvSpPr>
          <p:spPr>
            <a:xfrm>
              <a:off x="8679746" y="3751437"/>
              <a:ext cx="871334" cy="497148"/>
            </a:xfrm>
            <a:prstGeom prst="rect">
              <a:avLst/>
            </a:prstGeom>
            <a:noFill/>
          </p:spPr>
          <p:txBody>
            <a:bodyPr wrap="none" lIns="90000" tIns="46800" rIns="90000" bIns="46800" anchor="ctr" anchorCtr="0">
              <a:normAutofit/>
              <a:scene3d>
                <a:camera prst="orthographicFront"/>
                <a:lightRig rig="threePt" dir="t"/>
              </a:scene3d>
              <a:sp3d contourW="12700"/>
            </a:bodyPr>
            <a:lstStyle/>
            <a:p>
              <a:pPr algn="ctr"/>
              <a:r>
                <a:rPr lang="zh-CN" altLang="en-US" b="1" spc="300" dirty="0">
                  <a:solidFill>
                    <a:schemeClr val="bg1"/>
                  </a:solidFill>
                  <a:latin typeface="等线" panose="02010600030101010101" pitchFamily="2" charset="-122"/>
                  <a:ea typeface="等线" panose="02010600030101010101" pitchFamily="2" charset="-122"/>
                </a:rPr>
                <a:t>专利</a:t>
              </a:r>
              <a:endParaRPr lang="zh-CN" altLang="en-US" b="1" spc="300" dirty="0">
                <a:solidFill>
                  <a:schemeClr val="bg1"/>
                </a:solidFill>
                <a:latin typeface="等线" panose="02010600030101010101" pitchFamily="2" charset="-122"/>
                <a:ea typeface="等线" panose="02010600030101010101" pitchFamily="2" charset="-122"/>
              </a:endParaRPr>
            </a:p>
          </p:txBody>
        </p:sp>
      </p:grpSp>
      <p:sp>
        <p:nvSpPr>
          <p:cNvPr id="65" name="文本框 64"/>
          <p:cNvSpPr txBox="1"/>
          <p:nvPr/>
        </p:nvSpPr>
        <p:spPr>
          <a:xfrm>
            <a:off x="1150413" y="3515390"/>
            <a:ext cx="2984624" cy="2800767"/>
          </a:xfrm>
          <a:prstGeom prst="rect">
            <a:avLst/>
          </a:prstGeom>
          <a:noFill/>
        </p:spPr>
        <p:txBody>
          <a:bodyPr wrap="square" rtlCol="0">
            <a:spAutoFit/>
            <a:scene3d>
              <a:camera prst="orthographicFront"/>
              <a:lightRig rig="threePt" dir="t"/>
            </a:scene3d>
            <a:sp3d contourW="12700"/>
          </a:bodyPr>
          <a:lstStyle/>
          <a:p>
            <a:pPr marL="22860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增加了人文艺术类期刊</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首页的选题与综述增加了可以选择学科的功能</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文献综述增加了文中标注参考文献的功能</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增加了</a:t>
            </a:r>
            <a:r>
              <a:rPr lang="en-US" altLang="zh-CN" sz="1400" b="1" dirty="0">
                <a:solidFill>
                  <a:schemeClr val="tx1">
                    <a:lumMod val="75000"/>
                    <a:lumOff val="25000"/>
                  </a:schemeClr>
                </a:solidFill>
                <a:latin typeface="等线" panose="02010600030101010101" pitchFamily="2" charset="-122"/>
                <a:ea typeface="等线" panose="02010600030101010101" pitchFamily="2" charset="-122"/>
              </a:rPr>
              <a:t>AI</a:t>
            </a:r>
            <a:r>
              <a:rPr lang="zh-CN" altLang="en-US" sz="1400" b="1" dirty="0">
                <a:solidFill>
                  <a:schemeClr val="tx1">
                    <a:lumMod val="75000"/>
                    <a:lumOff val="25000"/>
                  </a:schemeClr>
                </a:solidFill>
                <a:latin typeface="等线" panose="02010600030101010101" pitchFamily="2" charset="-122"/>
                <a:ea typeface="等线" panose="02010600030101010101" pitchFamily="2" charset="-122"/>
              </a:rPr>
              <a:t>撰写基金申请书</a:t>
            </a: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的功能</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分面聚类项添加“</a:t>
            </a:r>
            <a:r>
              <a:rPr lang="en-US" altLang="zh-CN" sz="1400" dirty="0">
                <a:solidFill>
                  <a:schemeClr val="tx1">
                    <a:lumMod val="75000"/>
                    <a:lumOff val="25000"/>
                  </a:schemeClr>
                </a:solidFill>
                <a:latin typeface="等线" panose="02010600030101010101" pitchFamily="2" charset="-122"/>
                <a:ea typeface="等线" panose="02010600030101010101" pitchFamily="2" charset="-122"/>
              </a:rPr>
              <a:t>JCR</a:t>
            </a: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分区”</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期刊导航增加了撤稿原因分析和期刊预警指数</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66" name="文本框 65"/>
          <p:cNvSpPr txBox="1"/>
          <p:nvPr/>
        </p:nvSpPr>
        <p:spPr>
          <a:xfrm>
            <a:off x="4592932" y="3515390"/>
            <a:ext cx="2908248" cy="2062103"/>
          </a:xfrm>
          <a:prstGeom prst="rect">
            <a:avLst/>
          </a:prstGeom>
          <a:noFill/>
        </p:spPr>
        <p:txBody>
          <a:bodyPr wrap="square" rtlCol="0">
            <a:spAutoFit/>
            <a:scene3d>
              <a:camera prst="orthographicFront"/>
              <a:lightRig rig="threePt" dir="t"/>
            </a:scene3d>
            <a:sp3d contourW="12700"/>
          </a:bodyPr>
          <a:lstStyle/>
          <a:p>
            <a:pPr marL="228600" lvl="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增加了国家社科基金项目数据</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lvl="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国家自然科学和国家社科基金都包含未结题项目</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lvl="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国家自然科学基金未结题项目增加课题线索分析功能</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lvl="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国家社科基金项目增加项目解析功能</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67" name="文本框 66"/>
          <p:cNvSpPr txBox="1"/>
          <p:nvPr/>
        </p:nvSpPr>
        <p:spPr>
          <a:xfrm>
            <a:off x="7978614" y="3515390"/>
            <a:ext cx="2746536" cy="1538883"/>
          </a:xfrm>
          <a:prstGeom prst="rect">
            <a:avLst/>
          </a:prstGeom>
          <a:noFill/>
        </p:spPr>
        <p:txBody>
          <a:bodyPr wrap="square" rtlCol="0">
            <a:spAutoFit/>
            <a:scene3d>
              <a:camera prst="orthographicFront"/>
              <a:lightRig rig="threePt" dir="t"/>
            </a:scene3d>
            <a:sp3d contourW="12700"/>
          </a:bodyPr>
          <a:lstStyle/>
          <a:p>
            <a:pPr marL="228600" lvl="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专利数量稳步增加，与其他专利数据库相比，不相上下</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a:p>
            <a:pPr marL="228600" lvl="0" indent="-228600">
              <a:spcBef>
                <a:spcPts val="600"/>
              </a:spcBef>
              <a:spcAft>
                <a:spcPts val="600"/>
              </a:spcAft>
              <a:buFont typeface="+mj-ea"/>
              <a:buAutoNum type="circleNumDbPlain"/>
            </a:pPr>
            <a:r>
              <a:rPr lang="zh-CN" altLang="en-US" sz="1400" dirty="0">
                <a:solidFill>
                  <a:schemeClr val="tx1">
                    <a:lumMod val="75000"/>
                    <a:lumOff val="25000"/>
                  </a:schemeClr>
                </a:solidFill>
                <a:latin typeface="等线" panose="02010600030101010101" pitchFamily="2" charset="-122"/>
                <a:ea typeface="等线" panose="02010600030101010101" pitchFamily="2" charset="-122"/>
              </a:rPr>
              <a:t>增加了专利解析、技术描述、专利导读、创新性分析、知识产权目标分析、专利申请可行性分析、专利比较等特色功能。</a:t>
            </a:r>
            <a:endParaRPr lang="en-US" altLang="zh-CN" sz="1400" dirty="0">
              <a:solidFill>
                <a:schemeClr val="tx1">
                  <a:lumMod val="75000"/>
                  <a:lumOff val="25000"/>
                </a:schemeClr>
              </a:solidFill>
              <a:latin typeface="等线" panose="02010600030101010101" pitchFamily="2" charset="-122"/>
              <a:ea typeface="等线" panose="02010600030101010101" pitchFamily="2" charset="-122"/>
            </a:endParaRPr>
          </a:p>
        </p:txBody>
      </p:sp>
      <p:cxnSp>
        <p:nvCxnSpPr>
          <p:cNvPr id="68" name="直接连接符 67"/>
          <p:cNvCxnSpPr/>
          <p:nvPr/>
        </p:nvCxnSpPr>
        <p:spPr>
          <a:xfrm>
            <a:off x="861880" y="1703684"/>
            <a:ext cx="3118853"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798766" y="1220716"/>
            <a:ext cx="5532578" cy="629916"/>
            <a:chOff x="1085274" y="2349127"/>
            <a:chExt cx="5532578" cy="629916"/>
          </a:xfrm>
        </p:grpSpPr>
        <p:sp>
          <p:nvSpPr>
            <p:cNvPr id="70" name="文本框 69"/>
            <p:cNvSpPr txBox="1"/>
            <p:nvPr/>
          </p:nvSpPr>
          <p:spPr>
            <a:xfrm>
              <a:off x="1085274" y="2349127"/>
              <a:ext cx="4198104"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85000"/>
                      <a:lumOff val="15000"/>
                    </a:schemeClr>
                  </a:solidFill>
                  <a:latin typeface="等线" panose="02010600030101010101" pitchFamily="2" charset="-122"/>
                  <a:ea typeface="等线" panose="02010600030101010101" pitchFamily="2" charset="-122"/>
                </a:rPr>
                <a:t>研知功能和资源的主要变化</a:t>
              </a:r>
              <a:endParaRPr lang="zh-CN" altLang="en-US" sz="2000" b="1" dirty="0">
                <a:solidFill>
                  <a:schemeClr val="tx1">
                    <a:lumMod val="85000"/>
                    <a:lumOff val="15000"/>
                  </a:schemeClr>
                </a:solidFill>
                <a:latin typeface="等线" panose="02010600030101010101" pitchFamily="2" charset="-122"/>
                <a:ea typeface="等线" panose="02010600030101010101" pitchFamily="2" charset="-122"/>
              </a:endParaRPr>
            </a:p>
          </p:txBody>
        </p:sp>
        <p:sp>
          <p:nvSpPr>
            <p:cNvPr id="71" name="文本框 70"/>
            <p:cNvSpPr txBox="1"/>
            <p:nvPr/>
          </p:nvSpPr>
          <p:spPr>
            <a:xfrm>
              <a:off x="1085274" y="2687681"/>
              <a:ext cx="5532578" cy="291362"/>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等线" panose="02010600030101010101" pitchFamily="2" charset="-122"/>
                  <a:ea typeface="等线" panose="02010600030101010101" pitchFamily="2" charset="-122"/>
                </a:rPr>
                <a:t> </a:t>
              </a:r>
              <a:endParaRPr lang="en-US" altLang="zh-CN" sz="1200" dirty="0">
                <a:solidFill>
                  <a:schemeClr val="tx1">
                    <a:lumMod val="50000"/>
                    <a:lumOff val="50000"/>
                  </a:schemeClr>
                </a:solidFill>
                <a:latin typeface="等线" panose="02010600030101010101" pitchFamily="2" charset="-122"/>
                <a:ea typeface="等线"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0-#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left)">
                                      <p:cBhvr>
                                        <p:cTn id="12" dur="500"/>
                                        <p:tgtEl>
                                          <p:spTgt spid="68"/>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1000"/>
                                        <p:tgtEl>
                                          <p:spTgt spid="65"/>
                                        </p:tgtEl>
                                      </p:cBhvr>
                                    </p:animEffect>
                                    <p:anim calcmode="lin" valueType="num">
                                      <p:cBhvr>
                                        <p:cTn id="16" dur="1000" fill="hold"/>
                                        <p:tgtEl>
                                          <p:spTgt spid="65"/>
                                        </p:tgtEl>
                                        <p:attrNameLst>
                                          <p:attrName>ppt_x</p:attrName>
                                        </p:attrNameLst>
                                      </p:cBhvr>
                                      <p:tavLst>
                                        <p:tav tm="0">
                                          <p:val>
                                            <p:strVal val="#ppt_x"/>
                                          </p:val>
                                        </p:tav>
                                        <p:tav tm="100000">
                                          <p:val>
                                            <p:strVal val="#ppt_x"/>
                                          </p:val>
                                        </p:tav>
                                      </p:tavLst>
                                    </p:anim>
                                    <p:anim calcmode="lin" valueType="num">
                                      <p:cBhvr>
                                        <p:cTn id="17" dur="1000" fill="hold"/>
                                        <p:tgtEl>
                                          <p:spTgt spid="6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1000"/>
                                        <p:tgtEl>
                                          <p:spTgt spid="66"/>
                                        </p:tgtEl>
                                      </p:cBhvr>
                                    </p:animEffect>
                                    <p:anim calcmode="lin" valueType="num">
                                      <p:cBhvr>
                                        <p:cTn id="21" dur="1000" fill="hold"/>
                                        <p:tgtEl>
                                          <p:spTgt spid="66"/>
                                        </p:tgtEl>
                                        <p:attrNameLst>
                                          <p:attrName>ppt_x</p:attrName>
                                        </p:attrNameLst>
                                      </p:cBhvr>
                                      <p:tavLst>
                                        <p:tav tm="0">
                                          <p:val>
                                            <p:strVal val="#ppt_x"/>
                                          </p:val>
                                        </p:tav>
                                        <p:tav tm="100000">
                                          <p:val>
                                            <p:strVal val="#ppt_x"/>
                                          </p:val>
                                        </p:tav>
                                      </p:tavLst>
                                    </p:anim>
                                    <p:anim calcmode="lin" valueType="num">
                                      <p:cBhvr>
                                        <p:cTn id="22" dur="1000" fill="hold"/>
                                        <p:tgtEl>
                                          <p:spTgt spid="6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screen"/>
          <a:srcRect/>
          <a:stretch>
            <a:fillRect/>
          </a:stretch>
        </p:blipFill>
        <p:spPr>
          <a:xfrm>
            <a:off x="-9525" y="0"/>
            <a:ext cx="12192000" cy="6858000"/>
          </a:xfrm>
          <a:prstGeom prst="rect">
            <a:avLst/>
          </a:prstGeom>
        </p:spPr>
      </p:pic>
      <p:sp>
        <p:nvSpPr>
          <p:cNvPr id="8" name="矩形: 圆角 7"/>
          <p:cNvSpPr/>
          <p:nvPr/>
        </p:nvSpPr>
        <p:spPr>
          <a:xfrm>
            <a:off x="876300" y="1193800"/>
            <a:ext cx="10375900" cy="4559300"/>
          </a:xfrm>
          <a:prstGeom prst="roundRect">
            <a:avLst>
              <a:gd name="adj" fmla="val 1904"/>
            </a:avLst>
          </a:prstGeom>
          <a:solidFill>
            <a:schemeClr val="bg1">
              <a:alpha val="87000"/>
            </a:schemeClr>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2087880" y="2106930"/>
            <a:ext cx="8791575" cy="1322070"/>
          </a:xfrm>
          <a:prstGeom prst="rect">
            <a:avLst/>
          </a:prstGeom>
          <a:noFill/>
        </p:spPr>
        <p:txBody>
          <a:bodyPr wrap="square" rtlCol="0">
            <a:spAutoFit/>
          </a:bodyPr>
          <a:lstStyle/>
          <a:p>
            <a:pPr algn="ctr"/>
            <a:r>
              <a:rPr lang="zh-CN" altLang="zh-CN" sz="8000" b="1" spc="300" dirty="0">
                <a:solidFill>
                  <a:srgbClr val="19A3BD"/>
                </a:solidFill>
                <a:latin typeface="等线" panose="02010600030101010101" pitchFamily="2" charset="-122"/>
                <a:ea typeface="等线" panose="02010600030101010101" pitchFamily="2" charset="-122"/>
              </a:rPr>
              <a:t>谢谢</a:t>
            </a:r>
            <a:endParaRPr lang="zh-CN" altLang="zh-CN" sz="8000" b="1" spc="300" dirty="0">
              <a:solidFill>
                <a:srgbClr val="19A3BD"/>
              </a:solidFill>
              <a:latin typeface="等线" panose="02010600030101010101" pitchFamily="2" charset="-122"/>
              <a:ea typeface="等线" panose="02010600030101010101" pitchFamily="2" charset="-122"/>
            </a:endParaRPr>
          </a:p>
        </p:txBody>
      </p:sp>
      <p:sp>
        <p:nvSpPr>
          <p:cNvPr id="14" name="文本框 13"/>
          <p:cNvSpPr txBox="1"/>
          <p:nvPr/>
        </p:nvSpPr>
        <p:spPr>
          <a:xfrm>
            <a:off x="2304415" y="3302635"/>
            <a:ext cx="7912100" cy="792781"/>
          </a:xfrm>
          <a:prstGeom prst="rect">
            <a:avLst/>
          </a:prstGeom>
          <a:noFill/>
        </p:spPr>
        <p:txBody>
          <a:bodyPr wrap="square" rtlCol="0">
            <a:spAutoFit/>
          </a:bodyPr>
          <a:lstStyle/>
          <a:p>
            <a:pPr lvl="0" algn="ctr">
              <a:lnSpc>
                <a:spcPct val="150000"/>
              </a:lnSpc>
            </a:pPr>
            <a:r>
              <a:rPr lang="zh-CN" altLang="en-US" sz="1600" dirty="0">
                <a:solidFill>
                  <a:srgbClr val="756B6B"/>
                </a:solidFill>
                <a:latin typeface="Calibri" panose="020F0502020204030204"/>
                <a:ea typeface="Calibri" panose="020F0502020204030204" charset="0"/>
                <a:cs typeface="Calibri" panose="020F0502020204030204" charset="0"/>
                <a:sym typeface="Arial" panose="020B0604020202020204" pitchFamily="34" charset="0"/>
              </a:rPr>
              <a:t>研知科研支持数据库</a:t>
            </a:r>
            <a:endParaRPr lang="en-US" altLang="zh-CN" sz="1600" dirty="0">
              <a:solidFill>
                <a:srgbClr val="756B6B"/>
              </a:solidFill>
              <a:latin typeface="Calibri" panose="020F0502020204030204"/>
              <a:ea typeface="Calibri" panose="020F0502020204030204" charset="0"/>
              <a:cs typeface="Calibri" panose="020F0502020204030204" charset="0"/>
              <a:sym typeface="Arial" panose="020B0604020202020204" pitchFamily="34" charset="0"/>
            </a:endParaRPr>
          </a:p>
          <a:p>
            <a:pPr lvl="0" algn="ctr">
              <a:lnSpc>
                <a:spcPct val="150000"/>
              </a:lnSpc>
            </a:pPr>
            <a:r>
              <a:rPr lang="en-US" altLang="zh-CN" sz="1600" dirty="0">
                <a:solidFill>
                  <a:srgbClr val="756B6B"/>
                </a:solidFill>
                <a:latin typeface="Calibri" panose="020F0502020204030204"/>
                <a:ea typeface="Calibri" panose="020F0502020204030204" charset="0"/>
                <a:cs typeface="Calibri" panose="020F0502020204030204" charset="0"/>
                <a:sym typeface="Arial" panose="020B0604020202020204" pitchFamily="34" charset="0"/>
              </a:rPr>
              <a:t>https://yanzhi.kingbooks.com.cn/</a:t>
            </a:r>
            <a:endParaRPr lang="en-US" altLang="zh-CN" sz="1600" dirty="0">
              <a:solidFill>
                <a:srgbClr val="756B6B"/>
              </a:solidFill>
              <a:latin typeface="Calibri" panose="020F0502020204030204"/>
              <a:ea typeface="Calibri" panose="020F0502020204030204" charset="0"/>
              <a:cs typeface="Calibri" panose="020F0502020204030204" charset="0"/>
              <a:sym typeface="Arial" panose="020B0604020202020204" pitchFamily="34" charset="0"/>
            </a:endParaRPr>
          </a:p>
        </p:txBody>
      </p:sp>
      <p:sp>
        <p:nvSpPr>
          <p:cNvPr id="10" name="文本框 9"/>
          <p:cNvSpPr txBox="1"/>
          <p:nvPr/>
        </p:nvSpPr>
        <p:spPr>
          <a:xfrm>
            <a:off x="4562793" y="4294505"/>
            <a:ext cx="3066415" cy="830997"/>
          </a:xfrm>
          <a:prstGeom prst="rect">
            <a:avLst/>
          </a:prstGeom>
          <a:noFill/>
        </p:spPr>
        <p:txBody>
          <a:bodyPr wrap="square" rtlCol="0">
            <a:spAutoFit/>
          </a:bodyPr>
          <a:lstStyle/>
          <a:p>
            <a:pPr algn="ctr"/>
            <a:r>
              <a:rPr lang="zh-CN" altLang="en-US" sz="2400" dirty="0">
                <a:solidFill>
                  <a:srgbClr val="19A3BD"/>
                </a:solidFill>
                <a:latin typeface="等线" panose="02010600030101010101" pitchFamily="2" charset="-122"/>
                <a:ea typeface="等线" panose="02010600030101010101" pitchFamily="2" charset="-122"/>
              </a:rPr>
              <a:t>北京金图创联国际科技有限公司</a:t>
            </a:r>
            <a:endParaRPr lang="zh-CN" altLang="en-US" sz="2400" dirty="0">
              <a:solidFill>
                <a:srgbClr val="19A3BD"/>
              </a:solidFill>
              <a:latin typeface="等线" panose="02010600030101010101" pitchFamily="2" charset="-122"/>
              <a:ea typeface="等线" panose="02010600030101010101" pitchFamily="2" charset="-122"/>
            </a:endParaRPr>
          </a:p>
        </p:txBody>
      </p:sp>
    </p:spTree>
  </p:cSld>
  <p:clrMapOvr>
    <a:masterClrMapping/>
  </p:clrMapOvr>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Lst>
</file>

<file path=ppt/tags/tag15.xml><?xml version="1.0" encoding="utf-8"?>
<p:tagLst xmlns:p="http://schemas.openxmlformats.org/presentationml/2006/main">
  <p:tag name="PA" val="v3.2.0"/>
</p:tagLst>
</file>

<file path=ppt/tags/tag16.xml><?xml version="1.0" encoding="utf-8"?>
<p:tagLst xmlns:p="http://schemas.openxmlformats.org/presentationml/2006/main">
  <p:tag name="PA" val="v3.2.0"/>
</p:tagLst>
</file>

<file path=ppt/tags/tag17.xml><?xml version="1.0" encoding="utf-8"?>
<p:tagLst xmlns:p="http://schemas.openxmlformats.org/presentationml/2006/main">
  <p:tag name="PA" val="v3.2.0"/>
</p:tagLst>
</file>

<file path=ppt/tags/tag18.xml><?xml version="1.0" encoding="utf-8"?>
<p:tagLst xmlns:p="http://schemas.openxmlformats.org/presentationml/2006/main">
  <p:tag name="PA" val="v3.2.0"/>
</p:tagLst>
</file>

<file path=ppt/tags/tag19.xml><?xml version="1.0" encoding="utf-8"?>
<p:tagLst xmlns:p="http://schemas.openxmlformats.org/presentationml/2006/main">
  <p:tag name="PA" val="v3.2.0"/>
</p:tagLst>
</file>

<file path=ppt/tags/tag20.xml><?xml version="1.0" encoding="utf-8"?>
<p:tagLst xmlns:p="http://schemas.openxmlformats.org/presentationml/2006/main">
  <p:tag name="PA" val="v3.2.0"/>
</p:tagLst>
</file>

<file path=ppt/tags/tag21.xml><?xml version="1.0" encoding="utf-8"?>
<p:tagLst xmlns:p="http://schemas.openxmlformats.org/presentationml/2006/main">
  <p:tag name="KSO_WM_UNIT_TABLE_BEAUTIFY" val="smartTable{5caf5f58-0594-4ba8-a2ed-e6ef59f0e41b}"/>
  <p:tag name="TABLE_EMPHASIZE_COLOR" val="15635614"/>
  <p:tag name="TABLE_ENDDRAG_ORIGIN_RECT" val="613*171"/>
  <p:tag name="TABLE_ENDDRAG_RECT" val="53*205*613*171"/>
</p:tagLst>
</file>

<file path=ppt/tags/tag22.xml><?xml version="1.0" encoding="utf-8"?>
<p:tagLst xmlns:p="http://schemas.openxmlformats.org/presentationml/2006/main">
  <p:tag name="KSO_WM_UNIT_TABLE_BEAUTIFY" val="smartTable{5caf5f58-0594-4ba8-a2ed-e6ef59f0e41b}"/>
  <p:tag name="TABLE_EMPHASIZE_COLOR" val="15635614"/>
  <p:tag name="TABLE_ENDDRAG_ORIGIN_RECT" val="613*171"/>
  <p:tag name="TABLE_ENDDRAG_RECT" val="53*205*613*171"/>
</p:tagLst>
</file>

<file path=ppt/tags/tag23.xml><?xml version="1.0" encoding="utf-8"?>
<p:tagLst xmlns:p="http://schemas.openxmlformats.org/presentationml/2006/main">
  <p:tag name="KSO_WM_UNIT_TABLE_BEAUTIFY" val="smartTable{5caf5f58-0594-4ba8-a2ed-e6ef59f0e41b}"/>
  <p:tag name="TABLE_EMPHASIZE_COLOR" val="15635614"/>
  <p:tag name="TABLE_ENDDRAG_ORIGIN_RECT" val="613*171"/>
  <p:tag name="TABLE_ENDDRAG_RECT" val="53*205*613*171"/>
</p:tagLst>
</file>

<file path=ppt/tags/tag24.xml><?xml version="1.0" encoding="utf-8"?>
<p:tagLst xmlns:p="http://schemas.openxmlformats.org/presentationml/2006/main">
  <p:tag name="KSO_WM_TAG_VERSION" val="1.0"/>
  <p:tag name="KSO_WM_BEAUTIFY_FLAG" val="#wm#"/>
  <p:tag name="KSO_WM_UNIT_TYPE" val="i"/>
  <p:tag name="KSO_WM_UNIT_ID" val="diagram160329_1*i*1"/>
  <p:tag name="KSO_WM_TEMPLATE_CATEGORY" val="diagram"/>
  <p:tag name="KSO_WM_TEMPLATE_INDEX" val="160329"/>
  <p:tag name="KSO_WM_UNIT_INDEX" val="1"/>
</p:tagLst>
</file>

<file path=ppt/tags/tag25.xml><?xml version="1.0" encoding="utf-8"?>
<p:tagLst xmlns:p="http://schemas.openxmlformats.org/presentationml/2006/main">
  <p:tag name="KSO_WM_TAG_VERSION" val="1.0"/>
  <p:tag name="KSO_WM_BEAUTIFY_FLAG" val="#wm#"/>
  <p:tag name="KSO_WM_TEMPLATE_CATEGORY" val="diagram"/>
  <p:tag name="KSO_WM_TEMPLATE_INDEX" val="160329"/>
  <p:tag name="KSO_WM_UNIT_TYPE" val="m_i"/>
  <p:tag name="KSO_WM_UNIT_INDEX" val="1_3"/>
  <p:tag name="KSO_WM_UNIT_ID" val="diagram160329_1*m_i*1_3"/>
  <p:tag name="KSO_WM_UNIT_CLEAR" val="1"/>
  <p:tag name="KSO_WM_UNIT_LAYERLEVEL" val="1_1"/>
  <p:tag name="KSO_WM_DIAGRAM_GROUP_CODE" val="m1-1"/>
  <p:tag name="KSO_WM_UNIT_LINE_FORE_SCHEMECOLOR_INDEX" val="5"/>
  <p:tag name="KSO_WM_UNIT_LINE_FILL_TYPE" val="2"/>
  <p:tag name="KSO_WM_UNIT_TEXT_FILL_FORE_SCHEMECOLOR_INDEX" val="2"/>
  <p:tag name="KSO_WM_UNIT_TEXT_FILL_TYPE" val="1"/>
  <p:tag name="KSO_WM_UNIT_USESOURCEFORMAT_APPLY" val="0"/>
</p:tagLst>
</file>

<file path=ppt/tags/tag26.xml><?xml version="1.0" encoding="utf-8"?>
<p:tagLst xmlns:p="http://schemas.openxmlformats.org/presentationml/2006/main">
  <p:tag name="KSO_WM_TAG_VERSION" val="1.0"/>
  <p:tag name="KSO_WM_BEAUTIFY_FLAG" val="#wm#"/>
  <p:tag name="KSO_WM_TEMPLATE_CATEGORY" val="diagram"/>
  <p:tag name="KSO_WM_TEMPLATE_INDEX" val="160329"/>
  <p:tag name="KSO_WM_UNIT_TYPE" val="m_i"/>
  <p:tag name="KSO_WM_UNIT_INDEX" val="1_4"/>
  <p:tag name="KSO_WM_UNIT_ID" val="diagram160329_1*m_i*1_4"/>
  <p:tag name="KSO_WM_UNIT_CLEAR" val="1"/>
  <p:tag name="KSO_WM_UNIT_LAYERLEVEL" val="1_1"/>
  <p:tag name="KSO_WM_DIAGRAM_GROUP_CODE" val="m1-1"/>
  <p:tag name="KSO_WM_UNIT_LINE_FORE_SCHEMECOLOR_INDEX" val="5"/>
  <p:tag name="KSO_WM_UNIT_LINE_FILL_TYPE" val="2"/>
  <p:tag name="KSO_WM_UNIT_USESOURCEFORMAT_APPLY" val="0"/>
</p:tagLst>
</file>

<file path=ppt/tags/tag27.xml><?xml version="1.0" encoding="utf-8"?>
<p:tagLst xmlns:p="http://schemas.openxmlformats.org/presentationml/2006/main">
  <p:tag name="KSO_WM_TAG_VERSION" val="1.0"/>
  <p:tag name="KSO_WM_BEAUTIFY_FLAG" val="#wm#"/>
  <p:tag name="KSO_WM_TEMPLATE_CATEGORY" val="diagram"/>
  <p:tag name="KSO_WM_TEMPLATE_INDEX" val="160329"/>
  <p:tag name="KSO_WM_UNIT_TYPE" val="m_i"/>
  <p:tag name="KSO_WM_UNIT_INDEX" val="1_5"/>
  <p:tag name="KSO_WM_UNIT_ID" val="diagram160329_1*m_i*1_5"/>
  <p:tag name="KSO_WM_UNIT_CLEAR" val="1"/>
  <p:tag name="KSO_WM_UNIT_LAYERLEVEL" val="1_1"/>
  <p:tag name="KSO_WM_DIAGRAM_GROUP_CODE" val="m1-1"/>
  <p:tag name="KSO_WM_UNIT_FILL_FORE_SCHEMECOLOR_INDEX" val="5"/>
  <p:tag name="KSO_WM_UNIT_FILL_TYPE" val="1"/>
  <p:tag name="KSO_WM_UNIT_TEXT_FILL_FORE_SCHEMECOLOR_INDEX" val="2"/>
  <p:tag name="KSO_WM_UNIT_TEXT_FILL_TYPE" val="1"/>
  <p:tag name="KSO_WM_UNIT_USESOURCEFORMAT_APPLY" val="0"/>
</p:tagLst>
</file>

<file path=ppt/tags/tag28.xml><?xml version="1.0" encoding="utf-8"?>
<p:tagLst xmlns:p="http://schemas.openxmlformats.org/presentationml/2006/main">
  <p:tag name="KSO_WM_TAG_VERSION" val="1.0"/>
  <p:tag name="KSO_WM_BEAUTIFY_FLAG" val="#wm#"/>
  <p:tag name="KSO_WM_TEMPLATE_CATEGORY" val="diagram"/>
  <p:tag name="KSO_WM_TEMPLATE_INDEX" val="160329"/>
  <p:tag name="KSO_WM_UNIT_TYPE" val="m_h_a"/>
  <p:tag name="KSO_WM_UNIT_INDEX" val="1_1_1"/>
  <p:tag name="KSO_WM_UNIT_ID" val="diagram160329_1*m_h_a*1_1_1"/>
  <p:tag name="KSO_WM_UNIT_CLEAR" val="1"/>
  <p:tag name="KSO_WM_UNIT_LAYERLEVEL" val="1_1_1"/>
  <p:tag name="KSO_WM_UNIT_VALUE" val="13"/>
  <p:tag name="KSO_WM_UNIT_HIGHLIGHT" val="0"/>
  <p:tag name="KSO_WM_UNIT_COMPATIBLE" val="0"/>
  <p:tag name="KSO_WM_UNIT_PRESET_TEXT_INDEX" val="3"/>
  <p:tag name="KSO_WM_UNIT_PRESET_TEXT_LEN" val="12"/>
  <p:tag name="KSO_WM_DIAGRAM_GROUP_CODE" val="m1-1"/>
  <p:tag name="KSO_WM_UNIT_TEXT_FILL_FORE_SCHEMECOLOR_INDEX" val="5"/>
  <p:tag name="KSO_WM_UNIT_TEXT_FILL_TYPE" val="1"/>
  <p:tag name="KSO_WM_UNIT_USESOURCEFORMAT_APPLY" val="0"/>
</p:tagLst>
</file>

<file path=ppt/tags/tag29.xml><?xml version="1.0" encoding="utf-8"?>
<p:tagLst xmlns:p="http://schemas.openxmlformats.org/presentationml/2006/main">
  <p:tag name="KSO_WM_TAG_VERSION" val="1.0"/>
  <p:tag name="KSO_WM_BEAUTIFY_FLAG" val="#wm#"/>
  <p:tag name="KSO_WM_TEMPLATE_CATEGORY" val="diagram"/>
  <p:tag name="KSO_WM_TEMPLATE_INDEX" val="160329"/>
  <p:tag name="KSO_WM_UNIT_TYPE" val="m_h_f"/>
  <p:tag name="KSO_WM_UNIT_INDEX" val="1_1_1"/>
  <p:tag name="KSO_WM_UNIT_ID" val="diagram160329_1*m_h_f*1_1_1"/>
  <p:tag name="KSO_WM_UNIT_CLEAR" val="1"/>
  <p:tag name="KSO_WM_UNIT_LAYERLEVEL" val="1_1_1"/>
  <p:tag name="KSO_WM_UNIT_VALUE" val="91"/>
  <p:tag name="KSO_WM_UNIT_HIGHLIGHT" val="0"/>
  <p:tag name="KSO_WM_UNIT_COMPATIBLE" val="0"/>
  <p:tag name="KSO_WM_UNIT_PRESET_TEXT_INDEX" val="4"/>
  <p:tag name="KSO_WM_UNIT_PRESET_TEXT_LEN" val="56"/>
  <p:tag name="KSO_WM_DIAGRAM_GROUP_CODE" val="m1-1"/>
  <p:tag name="KSO_WM_UNIT_TEXT_FILL_FORE_SCHEMECOLOR_INDEX" val="13"/>
  <p:tag name="KSO_WM_UNIT_TEXT_FILL_TYPE" val="1"/>
  <p:tag name="KSO_WM_UNIT_USESOURCEFORMAT_APPLY" val="0"/>
</p:tagLst>
</file>

<file path=ppt/tags/tag30.xml><?xml version="1.0" encoding="utf-8"?>
<p:tagLst xmlns:p="http://schemas.openxmlformats.org/presentationml/2006/main">
  <p:tag name="AS_NET" val="4.0.30319.42000"/>
  <p:tag name="AS_OS" val="Microsoft Windows NT 6.2.9200.0"/>
  <p:tag name="AS_RELEASE_DATE" val="2017.04.19"/>
  <p:tag name="AS_TITLE" val="Aspose.Slides for .NET 4.0"/>
  <p:tag name="AS_VERSION" val="17.4"/>
  <p:tag name="commondata" val="eyJoZGlkIjoiN2JmM2JkNmI2MGM5MDNkMTM2NmM1NjcxOWQ0NGFhNT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6640</Words>
  <Application>WPS 演示</Application>
  <PresentationFormat>宽屏</PresentationFormat>
  <Paragraphs>582</Paragraphs>
  <Slides>41</Slides>
  <Notes>4</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41</vt:i4>
      </vt:variant>
    </vt:vector>
  </HeadingPairs>
  <TitlesOfParts>
    <vt:vector size="63" baseType="lpstr">
      <vt:lpstr>Arial</vt:lpstr>
      <vt:lpstr>宋体</vt:lpstr>
      <vt:lpstr>Wingdings</vt:lpstr>
      <vt:lpstr>等线</vt:lpstr>
      <vt:lpstr>Open Sans</vt:lpstr>
      <vt:lpstr>Segoe Print</vt:lpstr>
      <vt:lpstr>冬青黑体简体中文 W3</vt:lpstr>
      <vt:lpstr>黑体</vt:lpstr>
      <vt:lpstr>华文仿宋</vt:lpstr>
      <vt:lpstr>仿宋</vt:lpstr>
      <vt:lpstr>方正清刻本悦宋简体</vt:lpstr>
      <vt:lpstr>Arial</vt:lpstr>
      <vt:lpstr>微软雅黑</vt:lpstr>
      <vt:lpstr>Lato Light</vt:lpstr>
      <vt:lpstr>Calibri</vt:lpstr>
      <vt:lpstr>Arial Unicode MS</vt:lpstr>
      <vt:lpstr>Times New Roman</vt:lpstr>
      <vt:lpstr>Calibri</vt:lpstr>
      <vt:lpstr>Lato Light</vt:lpstr>
      <vt:lpstr>MS PGothic</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简约办公</dc:title>
  <dc:creator>第一PPT</dc:creator>
  <cp:keywords>www.1ppt.com</cp:keywords>
  <dc:description>www.1ppt.com</dc:description>
  <cp:lastModifiedBy>东南</cp:lastModifiedBy>
  <cp:revision>205</cp:revision>
  <dcterms:created xsi:type="dcterms:W3CDTF">2018-02-02T12:18:00Z</dcterms:created>
  <dcterms:modified xsi:type="dcterms:W3CDTF">2024-03-06T09:28:51Z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ICV">
    <vt:lpwstr>AC421A69345245C9AD498594B5210E3A_13</vt:lpwstr>
  </property>
</Properties>
</file>