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7"/>
  </p:notesMasterIdLst>
  <p:sldIdLst>
    <p:sldId id="262" r:id="rId2"/>
    <p:sldId id="476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397" r:id="rId11"/>
    <p:sldId id="403" r:id="rId12"/>
    <p:sldId id="398" r:id="rId13"/>
    <p:sldId id="404" r:id="rId14"/>
    <p:sldId id="502" r:id="rId15"/>
    <p:sldId id="400" r:id="rId16"/>
    <p:sldId id="401" r:id="rId17"/>
    <p:sldId id="274" r:id="rId18"/>
    <p:sldId id="478" r:id="rId19"/>
    <p:sldId id="479" r:id="rId20"/>
    <p:sldId id="278" r:id="rId21"/>
    <p:sldId id="480" r:id="rId22"/>
    <p:sldId id="481" r:id="rId23"/>
    <p:sldId id="482" r:id="rId24"/>
    <p:sldId id="503" r:id="rId25"/>
    <p:sldId id="483" r:id="rId26"/>
    <p:sldId id="484" r:id="rId27"/>
    <p:sldId id="339" r:id="rId28"/>
    <p:sldId id="340" r:id="rId29"/>
    <p:sldId id="485" r:id="rId30"/>
    <p:sldId id="486" r:id="rId31"/>
    <p:sldId id="487" r:id="rId32"/>
    <p:sldId id="504" r:id="rId33"/>
    <p:sldId id="293" r:id="rId34"/>
    <p:sldId id="505" r:id="rId35"/>
    <p:sldId id="506" r:id="rId36"/>
    <p:sldId id="296" r:id="rId37"/>
    <p:sldId id="495" r:id="rId38"/>
    <p:sldId id="496" r:id="rId39"/>
    <p:sldId id="497" r:id="rId40"/>
    <p:sldId id="498" r:id="rId41"/>
    <p:sldId id="499" r:id="rId42"/>
    <p:sldId id="306" r:id="rId43"/>
    <p:sldId id="337" r:id="rId44"/>
    <p:sldId id="507" r:id="rId45"/>
    <p:sldId id="313" r:id="rId46"/>
    <p:sldId id="501" r:id="rId47"/>
    <p:sldId id="308" r:id="rId48"/>
    <p:sldId id="500" r:id="rId49"/>
    <p:sldId id="316" r:id="rId50"/>
    <p:sldId id="489" r:id="rId51"/>
    <p:sldId id="490" r:id="rId52"/>
    <p:sldId id="492" r:id="rId53"/>
    <p:sldId id="493" r:id="rId54"/>
    <p:sldId id="494" r:id="rId55"/>
    <p:sldId id="324" r:id="rId56"/>
  </p:sldIdLst>
  <p:sldSz cx="9144000" cy="5143500" type="screen16x9"/>
  <p:notesSz cx="6858000" cy="9144000"/>
  <p:custDataLst>
    <p:tags r:id="rId5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2982"/>
    <a:srgbClr val="E7C5ED"/>
    <a:srgbClr val="BB5CCC"/>
    <a:srgbClr val="FFEAA9"/>
    <a:srgbClr val="6B1F73"/>
    <a:srgbClr val="007452"/>
    <a:srgbClr val="658D1B"/>
    <a:srgbClr val="6C1035"/>
    <a:srgbClr val="01B4E3"/>
    <a:srgbClr val="2CB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921CF97-73AB-4652-AB84-D0CB3D7A1D9E}" styleName="{d704909a-036c-4478-bca5-37cd17157313}">
    <a:wholeTbl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D6CEE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A392BC"/>
          </a:solidFill>
        </a:fill>
      </a:tcStyle>
    </a:band2H>
    <a:firstRow>
      <a:tcTxStyle>
        <a:fontRef idx="none">
          <a:prstClr val="black"/>
        </a:fontRef>
      </a:tcTxStyle>
      <a:tcStyle>
        <a:tcBdr>
          <a:insideV>
            <a:ln w="6350" cmpd="sng">
              <a:solidFill>
                <a:srgbClr val="FFFFFF"/>
              </a:solidFill>
            </a:ln>
          </a:insideV>
        </a:tcBdr>
        <a:fill>
          <a:solidFill>
            <a:srgbClr val="5B477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58"/>
    <p:restoredTop sz="94658"/>
  </p:normalViewPr>
  <p:slideViewPr>
    <p:cSldViewPr snapToGrid="0" snapToObjects="1" showGuides="1">
      <p:cViewPr varScale="1">
        <p:scale>
          <a:sx n="85" d="100"/>
          <a:sy n="85" d="100"/>
        </p:scale>
        <p:origin x="72" y="82"/>
      </p:cViewPr>
      <p:guideLst>
        <p:guide orient="horz" pos="161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319" cy="7631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50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9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GIF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2.GI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GIF"/><Relationship Id="rId7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GIF"/><Relationship Id="rId7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 - F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mosquito net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38060"/>
            <a:ext cx="7772400" cy="522983"/>
          </a:xfrm>
        </p:spPr>
        <p:txBody>
          <a:bodyPr anchor="b">
            <a:normAutofit/>
          </a:bodyPr>
          <a:lstStyle>
            <a:lvl1pPr algn="l">
              <a:defRPr sz="3300" i="0">
                <a:solidFill>
                  <a:srgbClr val="6B1F73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730100"/>
            <a:ext cx="7772400" cy="956810"/>
          </a:xfr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131398"/>
            <a:ext cx="1221339" cy="681678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685392" y="4654044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52552"/>
            <a:ext cx="1828800" cy="1828800"/>
          </a:xfrm>
          <a:prstGeom prst="rect">
            <a:avLst/>
          </a:prstGeom>
        </p:spPr>
      </p:pic>
      <p:pic>
        <p:nvPicPr>
          <p:cNvPr id="9" name="Picture 8" descr="A group of people sitting in a room&#10;&#10;Description automatically generated with medium confidenc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827557" y="652552"/>
            <a:ext cx="1828800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55114" y="652552"/>
            <a:ext cx="1828800" cy="1828800"/>
          </a:xfrm>
          <a:prstGeom prst="rect">
            <a:avLst/>
          </a:prstGeom>
        </p:spPr>
      </p:pic>
      <p:pic>
        <p:nvPicPr>
          <p:cNvPr id="17" name="Picture 16" descr="A close-up of a ring&#10;&#10;Description automatically generated with medium confidenc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82671" y="652552"/>
            <a:ext cx="1828800" cy="1828800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low confidence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229" y="652552"/>
            <a:ext cx="1828800" cy="1828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54442" y="4078058"/>
            <a:ext cx="1829401" cy="68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1 -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mosquito net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4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52552"/>
            <a:ext cx="1828800" cy="1828800"/>
          </a:xfrm>
          <a:blipFill>
            <a:blip r:embed="rId3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1" name="Picture Placeholder 49"/>
          <p:cNvSpPr>
            <a:spLocks noGrp="1"/>
          </p:cNvSpPr>
          <p:nvPr>
            <p:ph type="pic" sz="quarter" idx="14" hasCustomPrompt="1"/>
          </p:nvPr>
        </p:nvSpPr>
        <p:spPr>
          <a:xfrm>
            <a:off x="1828800" y="652552"/>
            <a:ext cx="1828800" cy="1828800"/>
          </a:xfrm>
          <a:blipFill>
            <a:blip r:embed="rId4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2" name="Picture Placeholder 49"/>
          <p:cNvSpPr>
            <a:spLocks noGrp="1"/>
          </p:cNvSpPr>
          <p:nvPr>
            <p:ph type="pic" sz="quarter" idx="15" hasCustomPrompt="1"/>
          </p:nvPr>
        </p:nvSpPr>
        <p:spPr>
          <a:xfrm>
            <a:off x="3657600" y="652552"/>
            <a:ext cx="1828800" cy="1828800"/>
          </a:xfrm>
          <a:blipFill>
            <a:blip r:embed="rId5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 </a:t>
            </a:r>
          </a:p>
        </p:txBody>
      </p:sp>
      <p:sp>
        <p:nvSpPr>
          <p:cNvPr id="23" name="Picture Placeholder 49"/>
          <p:cNvSpPr>
            <a:spLocks noGrp="1"/>
          </p:cNvSpPr>
          <p:nvPr>
            <p:ph type="pic" sz="quarter" idx="16" hasCustomPrompt="1"/>
          </p:nvPr>
        </p:nvSpPr>
        <p:spPr>
          <a:xfrm>
            <a:off x="5486400" y="652552"/>
            <a:ext cx="1828800" cy="1828800"/>
          </a:xfrm>
          <a:blipFill>
            <a:blip r:embed="rId6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4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7315200" y="652552"/>
            <a:ext cx="1828800" cy="1828800"/>
          </a:xfrm>
          <a:blipFill>
            <a:blip r:embed="rId7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</a:t>
            </a:r>
          </a:p>
        </p:txBody>
      </p:sp>
      <p:sp>
        <p:nvSpPr>
          <p:cNvPr id="2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38060"/>
            <a:ext cx="7772400" cy="522983"/>
          </a:xfrm>
        </p:spPr>
        <p:txBody>
          <a:bodyPr anchor="b">
            <a:normAutofit/>
          </a:bodyPr>
          <a:lstStyle>
            <a:lvl1pPr algn="l">
              <a:defRPr sz="3300" i="0">
                <a:solidFill>
                  <a:srgbClr val="6B1F73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730100"/>
            <a:ext cx="7772400" cy="956810"/>
          </a:xfrm>
        </p:spPr>
        <p:txBody>
          <a:bodyPr>
            <a:normAutofit/>
          </a:bodyPr>
          <a:lstStyle>
            <a:lvl1pPr marL="0" indent="0" algn="l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60" y="4131398"/>
            <a:ext cx="1221339" cy="681678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685392" y="4654044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2 - F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electronics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4854" cy="5143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 baseline="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94" y="4502874"/>
            <a:ext cx="851311" cy="24858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6772123" y="891468"/>
            <a:ext cx="1151164" cy="1151164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7966177" y="454131"/>
            <a:ext cx="749808" cy="749808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7572952" y="2174020"/>
            <a:ext cx="1724396" cy="1724396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sp>
        <p:nvSpPr>
          <p:cNvPr id="26" name="TextBox 25"/>
          <p:cNvSpPr txBox="1"/>
          <p:nvPr userDrawn="1"/>
        </p:nvSpPr>
        <p:spPr>
          <a:xfrm>
            <a:off x="617449" y="465404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>
          <a:xfrm>
            <a:off x="-476314" y="-461844"/>
            <a:ext cx="2706624" cy="2706624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816793" y="4432079"/>
            <a:ext cx="1106494" cy="412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Opt 2 -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electronics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4854" cy="5143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 baseline="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94" y="4502874"/>
            <a:ext cx="851311" cy="248583"/>
          </a:xfrm>
          <a:prstGeom prst="rect">
            <a:avLst/>
          </a:prstGeom>
        </p:spPr>
      </p:pic>
      <p:sp>
        <p:nvSpPr>
          <p:cNvPr id="20" name="Picture Placeholder 49"/>
          <p:cNvSpPr>
            <a:spLocks noGrp="1"/>
          </p:cNvSpPr>
          <p:nvPr>
            <p:ph type="pic" sz="quarter" idx="17" hasCustomPrompt="1"/>
          </p:nvPr>
        </p:nvSpPr>
        <p:spPr>
          <a:xfrm>
            <a:off x="6772182" y="891468"/>
            <a:ext cx="1151163" cy="115116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16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21" name="Picture Placeholder 49"/>
          <p:cNvSpPr>
            <a:spLocks noGrp="1"/>
          </p:cNvSpPr>
          <p:nvPr>
            <p:ph type="pic" sz="quarter" idx="18" hasCustomPrompt="1"/>
          </p:nvPr>
        </p:nvSpPr>
        <p:spPr>
          <a:xfrm>
            <a:off x="7966191" y="454131"/>
            <a:ext cx="753517" cy="753517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9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IMAGE </a:t>
            </a:r>
          </a:p>
        </p:txBody>
      </p:sp>
      <p:sp>
        <p:nvSpPr>
          <p:cNvPr id="22" name="Picture Placeholder 49"/>
          <p:cNvSpPr>
            <a:spLocks noGrp="1"/>
          </p:cNvSpPr>
          <p:nvPr>
            <p:ph type="pic" sz="quarter" idx="19" hasCustomPrompt="1"/>
          </p:nvPr>
        </p:nvSpPr>
        <p:spPr>
          <a:xfrm>
            <a:off x="7572952" y="2177462"/>
            <a:ext cx="1720954" cy="172095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1905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24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17449" y="465404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7" name="Picture Placeholder 49"/>
          <p:cNvSpPr>
            <a:spLocks noGrp="1"/>
          </p:cNvSpPr>
          <p:nvPr>
            <p:ph type="pic" sz="quarter" idx="16" hasCustomPrompt="1"/>
          </p:nvPr>
        </p:nvSpPr>
        <p:spPr>
          <a:xfrm>
            <a:off x="-476351" y="-445272"/>
            <a:ext cx="2709874" cy="2709874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1905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Tx/>
              <a:buFont typeface="LucidaGrande" charset="0"/>
              <a:buNone/>
              <a:defRPr sz="2800" baseline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 INSERT</a:t>
            </a:r>
            <a:br>
              <a:rPr lang="en-US" dirty="0"/>
            </a:br>
            <a:r>
              <a:rPr lang="en-US" dirty="0"/>
              <a:t> IMAGE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osquito net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94" y="4502874"/>
            <a:ext cx="851311" cy="24858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617449" y="465404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Title Slide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electronics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4854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447123"/>
            <a:ext cx="7886700" cy="620819"/>
          </a:xfrm>
        </p:spPr>
        <p:txBody>
          <a:bodyPr anchor="b">
            <a:normAutofit/>
          </a:bodyPr>
          <a:lstStyle>
            <a:lvl1pPr>
              <a:defRPr sz="3300" i="0"/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088183"/>
            <a:ext cx="7886700" cy="504338"/>
          </a:xfrm>
        </p:spPr>
        <p:txBody>
          <a:bodyPr>
            <a:normAutofit/>
          </a:bodyPr>
          <a:lstStyle>
            <a:lvl1pPr marL="0" indent="0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94" y="4502874"/>
            <a:ext cx="851311" cy="248583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17449" y="465404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rgbClr val="0066A1"/>
                </a:solidFill>
                <a:latin typeface="Calibri" panose="020F0502020204030204" charset="0"/>
                <a:cs typeface="Calibri" panose="020F0502020204030204" charset="0"/>
              </a:rPr>
              <a:t>ieee.org</a:t>
            </a:r>
            <a:endParaRPr lang="en-US" sz="1100" b="1" dirty="0">
              <a:solidFill>
                <a:srgbClr val="0066A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7886700" cy="2957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6291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rm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2844563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844601"/>
            <a:ext cx="3886200" cy="13691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369219"/>
            <a:ext cx="3886200" cy="13691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128102"/>
            <a:ext cx="3886200" cy="2085680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369219"/>
            <a:ext cx="3886200" cy="758882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8650" y="1361923"/>
            <a:ext cx="3886200" cy="2851699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2128101"/>
            <a:ext cx="3886200" cy="2085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629150" y="1369219"/>
            <a:ext cx="3886200" cy="758882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855320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9"/>
            <a:ext cx="3886200" cy="13750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29150" y="1385779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28650" y="2855320"/>
            <a:ext cx="3886200" cy="1358461"/>
          </a:xfrm>
        </p:spPr>
        <p:txBody>
          <a:bodyPr/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1" y="1369219"/>
            <a:ext cx="3019523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4" hasCustomPrompt="1"/>
          </p:nvPr>
        </p:nvSpPr>
        <p:spPr>
          <a:xfrm>
            <a:off x="3789576" y="1369219"/>
            <a:ext cx="4725775" cy="2844404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pPr lvl="0"/>
            <a:r>
              <a:rPr lang="en-US" dirty="0"/>
              <a:t>Insert Object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4629150" y="1369219"/>
            <a:ext cx="3886200" cy="2844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591613"/>
            <a:ext cx="3886200" cy="622010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28650" y="1369219"/>
            <a:ext cx="3886200" cy="2222393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2128100"/>
            <a:ext cx="7886700" cy="1604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369219"/>
            <a:ext cx="7886700" cy="75888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733015"/>
            <a:ext cx="7886700" cy="497168"/>
          </a:xfrm>
        </p:spPr>
        <p:txBody>
          <a:bodyPr>
            <a:normAutofit/>
          </a:bodyPr>
          <a:lstStyle>
            <a:lvl1pPr marL="0" indent="0">
              <a:buNone/>
              <a:defRPr sz="1500" b="1" i="1">
                <a:solidFill>
                  <a:srgbClr val="6B1F73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ullets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3004794"/>
            <a:ext cx="3886200" cy="1208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369219"/>
            <a:ext cx="7886700" cy="1556426"/>
          </a:xfrm>
        </p:spPr>
        <p:txBody>
          <a:bodyPr numCol="2" spcCol="274320">
            <a:normAutofit/>
          </a:bodyPr>
          <a:lstStyle>
            <a:lvl1pPr marL="0" indent="0">
              <a:buNone/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629150" y="3004793"/>
            <a:ext cx="3886200" cy="1208829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17136"/>
            <a:ext cx="7886700" cy="415002"/>
          </a:xfrm>
        </p:spPr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28650" y="1369218"/>
            <a:ext cx="4970872" cy="21658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3535051"/>
            <a:ext cx="4970872" cy="678571"/>
          </a:xfrm>
        </p:spPr>
        <p:txBody>
          <a:bodyPr>
            <a:normAutofit/>
          </a:bodyPr>
          <a:lstStyle>
            <a:lvl1pPr marL="0" indent="0">
              <a:buNone/>
              <a:defRPr sz="1500" b="1">
                <a:solidFill>
                  <a:srgbClr val="6B1F73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712643" y="1369219"/>
            <a:ext cx="2802707" cy="2844404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0" y="829648"/>
            <a:ext cx="7886700" cy="267632"/>
          </a:xfrm>
        </p:spPr>
        <p:txBody>
          <a:bodyPr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17136"/>
            <a:ext cx="7886700" cy="415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Topic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716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282290" y="4654044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66A1"/>
                </a:solidFill>
              </a:defRPr>
            </a:lvl1pPr>
          </a:lstStyle>
          <a:p>
            <a:fld id="{3DD97BEB-BAEF-0344-9D5C-EC73E478698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94" y="4502874"/>
            <a:ext cx="851311" cy="248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-7434" y="-7434"/>
            <a:ext cx="9162288" cy="5127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 rot="10800000">
            <a:off x="-7434" y="4638232"/>
            <a:ext cx="9162288" cy="5127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>
          <a:solidFill>
            <a:srgbClr val="6B1F73"/>
          </a:solidFill>
          <a:latin typeface="Calibri" panose="020F0502020204030204" charset="0"/>
          <a:ea typeface="Calibri" panose="020F0502020204030204" charset="0"/>
          <a:cs typeface="Calibri" panose="020F050202020403020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66A1"/>
        </a:buClr>
        <a:buFont typeface="LucidaGrande" charset="0"/>
        <a:buChar char="▸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LucidaGrande" charset="0"/>
        <a:buChar char="-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6A1"/>
        </a:buClr>
        <a:buFont typeface="Courier New" panose="02070309020205020404" charset="0"/>
        <a:buChar char="o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5.png"/><Relationship Id="rId4" Type="http://schemas.openxmlformats.org/officeDocument/2006/relationships/hyperlink" Target="http://ieeexplore.ieee.org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hyperlink" Target="http://ieeexplore.ieee.org/" TargetMode="External"/><Relationship Id="rId4" Type="http://schemas.openxmlformats.org/officeDocument/2006/relationships/hyperlink" Target="http://xwb.neu.edu.cn/2020/0130/c5481a164523/page.htm" TargetMode="External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ieeexplore.ieee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neu.edu.cn/main.htm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7.xml"/><Relationship Id="rId7" Type="http://schemas.openxmlformats.org/officeDocument/2006/relationships/image" Target="../media/image95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4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Relationship Id="rId9" Type="http://schemas.openxmlformats.org/officeDocument/2006/relationships/image" Target="../media/image9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jp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g"/><Relationship Id="rId5" Type="http://schemas.openxmlformats.org/officeDocument/2006/relationships/image" Target="../media/image118.jpg"/><Relationship Id="rId4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-recommender.ieee.org/hom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hyperlink" Target="https://ieeeauthorcenter.ieee.org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n.ieee.org/china_student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el@igroup.com.cn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25780" y="2745105"/>
            <a:ext cx="5793105" cy="52324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科研达人养成记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东北大学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25619" y="3302994"/>
            <a:ext cx="5314950" cy="469482"/>
          </a:xfrm>
        </p:spPr>
        <p:txBody>
          <a:bodyPr/>
          <a:lstStyle/>
          <a:p>
            <a:r>
              <a:rPr lang="zh-CN" altLang="en-US" i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精确获取科技文献 高效发表学术论文</a:t>
            </a:r>
            <a:endParaRPr lang="en-US" i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5619" y="3803844"/>
            <a:ext cx="399752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演讲人：</a:t>
            </a:r>
            <a:r>
              <a:rPr lang="en-US" altLang="zh-CN" sz="11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iGroup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 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产品培训师 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2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-998220" y="1591310"/>
            <a:ext cx="10767060" cy="1960880"/>
          </a:xfrm>
          <a:prstGeom prst="parallelogram">
            <a:avLst/>
          </a:prstGeom>
          <a:solidFill>
            <a:srgbClr val="E7C5E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181" y="1492348"/>
            <a:ext cx="4981575" cy="1960880"/>
          </a:xfrm>
        </p:spPr>
        <p:txBody>
          <a:bodyPr/>
          <a:lstStyle/>
          <a:p>
            <a:pPr algn="ctr"/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>听讲座</a:t>
            </a:r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> </a:t>
            </a:r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>赢奖品</a:t>
            </a: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/>
            </a:r>
            <a:b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>IEEE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阿里妈妈数黑体" charset="-122"/>
              </a:rPr>
              <a:t>精美礼品等待大家哦！</a:t>
            </a:r>
          </a:p>
        </p:txBody>
      </p:sp>
    </p:spTree>
    <p:extLst>
      <p:ext uri="{BB962C8B-B14F-4D97-AF65-F5344CB8AC3E}">
        <p14:creationId xmlns:p14="http://schemas.microsoft.com/office/powerpoint/2010/main" val="329833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415" y="656209"/>
            <a:ext cx="1967967" cy="611895"/>
          </a:xfrm>
        </p:spPr>
        <p:txBody>
          <a:bodyPr/>
          <a:lstStyle/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379266"/>
            <a:ext cx="6730093" cy="29134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Xplore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6B1F73"/>
              </a:buClr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高效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检索科研文献及热点追踪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出版渠道选择及投稿注意事项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6B1F73"/>
              </a:buClr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学术</a:t>
            </a:r>
            <a:r>
              <a:rPr lang="zh-CN" altLang="en-US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活动助力科研发展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</a:t>
            </a:fld>
            <a:endParaRPr lang="en-US" dirty="0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3209" y="1884483"/>
            <a:ext cx="5621002" cy="702566"/>
          </a:xfrm>
        </p:spPr>
        <p:txBody>
          <a:bodyPr/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3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Xplore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</a:t>
            </a:fld>
            <a:endParaRPr lang="en-US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5</a:t>
            </a:fld>
            <a:endParaRPr lang="en-US">
              <a:solidFill>
                <a:srgbClr val="6B1F73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44"/>
          <a:stretch>
            <a:fillRect/>
          </a:stretch>
        </p:blipFill>
        <p:spPr>
          <a:xfrm>
            <a:off x="2435225" y="1198245"/>
            <a:ext cx="3480435" cy="10845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90194" y="2571743"/>
            <a:ext cx="67697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nstitute of 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lectrical and 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lectronics </a:t>
            </a: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ngineers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5793" y="3106277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电气电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工程师学会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272181" y="4642475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6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181" y="345392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</a:t>
            </a:r>
            <a:endParaRPr lang="zh-CN" altLang="en-US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0" descr="timelin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163" y="1349839"/>
            <a:ext cx="82438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359377" y="1275227"/>
            <a:ext cx="941387" cy="392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0" bIns="18288">
            <a:spAutoFit/>
          </a:bodyPr>
          <a:lstStyle>
            <a:defPPr>
              <a:defRPr lang="en-US"/>
            </a:defPPr>
            <a:lvl1pPr algn="ctr" eaLnBrk="1" hangingPunct="1">
              <a:defRPr sz="2300" b="1">
                <a:solidFill>
                  <a:schemeClr val="accent1"/>
                </a:solidFill>
                <a:ea typeface="MS PGothic" panose="020B0600070205080204" pitchFamily="34" charset="-128"/>
              </a:defRPr>
            </a:lvl1pPr>
            <a:lvl2pPr marL="742950" indent="-285750">
              <a:defRPr>
                <a:ea typeface="MS PGothic" panose="020B0600070205080204" pitchFamily="34" charset="-128"/>
              </a:defRPr>
            </a:lvl2pPr>
            <a:lvl3pPr marL="1143000" indent="-228600">
              <a:defRPr>
                <a:ea typeface="MS PGothic" panose="020B0600070205080204" pitchFamily="34" charset="-128"/>
              </a:defRPr>
            </a:lvl3pPr>
            <a:lvl4pPr marL="1600200" indent="-228600">
              <a:defRPr>
                <a:ea typeface="MS PGothic" panose="020B0600070205080204" pitchFamily="34" charset="-128"/>
              </a:defRPr>
            </a:lvl4pPr>
            <a:lvl5pPr marL="2057400" indent="-228600">
              <a:defRPr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9pPr>
          </a:lstStyle>
          <a:p>
            <a:r>
              <a:rPr lang="en-US" altLang="zh-CN" dirty="0">
                <a:solidFill>
                  <a:srgbClr val="FFC000"/>
                </a:solidFill>
              </a:rPr>
              <a:t>1884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3021613" y="1275227"/>
            <a:ext cx="941388" cy="392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0" bIns="1828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300" b="1" dirty="0">
                <a:solidFill>
                  <a:srgbClr val="6B1F73"/>
                </a:solidFill>
                <a:latin typeface="+mn-lt"/>
              </a:rPr>
              <a:t>1912</a:t>
            </a: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5356827" y="1275227"/>
            <a:ext cx="941387" cy="392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8288" rIns="0" bIns="18288">
            <a:spAutoFit/>
          </a:bodyPr>
          <a:lstStyle>
            <a:defPPr>
              <a:defRPr lang="en-US"/>
            </a:defPPr>
            <a:lvl1pPr algn="ctr" eaLnBrk="1" hangingPunct="1">
              <a:defRPr sz="2300" b="1">
                <a:solidFill>
                  <a:schemeClr val="accent1"/>
                </a:solidFill>
                <a:ea typeface="MS PGothic" panose="020B0600070205080204" pitchFamily="34" charset="-128"/>
              </a:defRPr>
            </a:lvl1pPr>
            <a:lvl2pPr marL="742950" indent="-285750">
              <a:defRPr>
                <a:ea typeface="MS PGothic" panose="020B0600070205080204" pitchFamily="34" charset="-128"/>
              </a:defRPr>
            </a:lvl2pPr>
            <a:lvl3pPr marL="1143000" indent="-228600">
              <a:defRPr>
                <a:ea typeface="MS PGothic" panose="020B0600070205080204" pitchFamily="34" charset="-128"/>
              </a:defRPr>
            </a:lvl3pPr>
            <a:lvl4pPr marL="1600200" indent="-228600">
              <a:defRPr>
                <a:ea typeface="MS PGothic" panose="020B0600070205080204" pitchFamily="34" charset="-128"/>
              </a:defRPr>
            </a:lvl4pPr>
            <a:lvl5pPr marL="2057400" indent="-228600">
              <a:defRPr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MS PGothic" panose="020B0600070205080204" pitchFamily="34" charset="-128"/>
              </a:defRPr>
            </a:lvl9pPr>
          </a:lstStyle>
          <a:p>
            <a:r>
              <a:rPr lang="en-US" altLang="zh-CN" dirty="0">
                <a:solidFill>
                  <a:srgbClr val="6B1F73"/>
                </a:solidFill>
              </a:rPr>
              <a:t>1963</a:t>
            </a:r>
          </a:p>
        </p:txBody>
      </p:sp>
      <p:pic>
        <p:nvPicPr>
          <p:cNvPr id="9" name="Picture 18" descr="aie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862" y="1799790"/>
            <a:ext cx="1355124" cy="134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-269179" y="3464831"/>
            <a:ext cx="2376566" cy="8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Aft>
                <a:spcPts val="50"/>
              </a:spcAft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AIEE</a:t>
            </a:r>
          </a:p>
          <a:p>
            <a:pPr algn="ctr" eaLnBrk="1" hangingPunct="1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American Institute </a:t>
            </a:r>
            <a:b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of Electrical Engineers</a:t>
            </a:r>
          </a:p>
          <a:p>
            <a:pPr algn="ctr"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美国电气工程师学会</a:t>
            </a:r>
          </a:p>
        </p:txBody>
      </p:sp>
      <p:pic>
        <p:nvPicPr>
          <p:cNvPr id="11" name="Picture 17" descr="ir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8082" y="1835053"/>
            <a:ext cx="1828016" cy="13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2832978" y="3465204"/>
            <a:ext cx="1868487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Aft>
                <a:spcPts val="50"/>
              </a:spcAft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IRE</a:t>
            </a:r>
          </a:p>
          <a:p>
            <a:pPr algn="ctr" eaLnBrk="1" hangingPunct="1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Institute of Radio</a:t>
            </a:r>
            <a:b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Engineers</a:t>
            </a:r>
          </a:p>
          <a:p>
            <a:pPr algn="ctr"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无线电工程师学会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962570" y="2135232"/>
            <a:ext cx="655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+</a:t>
            </a:r>
            <a:endParaRPr lang="zh-CN" altLang="en-US" sz="4000" dirty="0"/>
          </a:p>
        </p:txBody>
      </p:sp>
      <p:sp>
        <p:nvSpPr>
          <p:cNvPr id="14" name="文本框 13"/>
          <p:cNvSpPr txBox="1"/>
          <p:nvPr/>
        </p:nvSpPr>
        <p:spPr>
          <a:xfrm>
            <a:off x="4794594" y="2135232"/>
            <a:ext cx="655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=</a:t>
            </a:r>
            <a:endParaRPr lang="zh-CN" altLang="en-US" sz="4000" dirty="0"/>
          </a:p>
        </p:txBody>
      </p:sp>
      <p:sp>
        <p:nvSpPr>
          <p:cNvPr id="15" name="文本框 14"/>
          <p:cNvSpPr txBox="1"/>
          <p:nvPr/>
        </p:nvSpPr>
        <p:spPr>
          <a:xfrm>
            <a:off x="5933845" y="3512342"/>
            <a:ext cx="2949024" cy="84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/>
              <a:t>IEEE</a:t>
            </a:r>
          </a:p>
          <a:p>
            <a:pPr algn="ctr"/>
            <a:r>
              <a:rPr lang="en-US" altLang="zh-CN" sz="1100" b="1" dirty="0" smtClean="0"/>
              <a:t>The </a:t>
            </a:r>
            <a:r>
              <a:rPr lang="en-US" altLang="zh-CN" sz="1100" b="1" dirty="0" smtClean="0">
                <a:solidFill>
                  <a:schemeClr val="accent1"/>
                </a:solidFill>
              </a:rPr>
              <a:t>I</a:t>
            </a:r>
            <a:r>
              <a:rPr lang="en-US" altLang="zh-CN" sz="1100" b="1" dirty="0" smtClean="0"/>
              <a:t>nstitute of </a:t>
            </a:r>
            <a:r>
              <a:rPr lang="en-US" altLang="zh-CN" sz="1100" b="1" dirty="0" smtClean="0">
                <a:solidFill>
                  <a:schemeClr val="accent1"/>
                </a:solidFill>
              </a:rPr>
              <a:t>E</a:t>
            </a:r>
            <a:r>
              <a:rPr lang="en-US" altLang="zh-CN" sz="1100" b="1" dirty="0" smtClean="0"/>
              <a:t>lectrical </a:t>
            </a:r>
          </a:p>
          <a:p>
            <a:pPr algn="ctr"/>
            <a:r>
              <a:rPr lang="en-US" altLang="zh-CN" sz="1100" b="1" dirty="0" smtClean="0"/>
              <a:t>and </a:t>
            </a:r>
            <a:r>
              <a:rPr lang="en-US" altLang="zh-CN" sz="1100" b="1" dirty="0" smtClean="0">
                <a:solidFill>
                  <a:schemeClr val="accent1"/>
                </a:solidFill>
              </a:rPr>
              <a:t>E</a:t>
            </a:r>
            <a:r>
              <a:rPr lang="en-US" altLang="zh-CN" sz="1100" b="1" dirty="0" smtClean="0"/>
              <a:t>lectronics </a:t>
            </a:r>
            <a:r>
              <a:rPr lang="en-US" altLang="zh-CN" sz="1100" b="1" dirty="0" smtClean="0">
                <a:solidFill>
                  <a:schemeClr val="accent1"/>
                </a:solidFill>
              </a:rPr>
              <a:t>E</a:t>
            </a:r>
            <a:r>
              <a:rPr lang="en-US" altLang="zh-CN" sz="1100" b="1" dirty="0" smtClean="0"/>
              <a:t>ngineers </a:t>
            </a:r>
          </a:p>
          <a:p>
            <a:pPr algn="ctr"/>
            <a:r>
              <a:rPr lang="zh-CN" altLang="en-US" sz="1100" b="1" dirty="0" smtClean="0"/>
              <a:t>电气电子工程师学会</a:t>
            </a:r>
            <a:endParaRPr lang="zh-CN" altLang="en-US" sz="1100" b="1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44"/>
          <a:stretch>
            <a:fillRect/>
          </a:stretch>
        </p:blipFill>
        <p:spPr>
          <a:xfrm>
            <a:off x="6023566" y="2135232"/>
            <a:ext cx="2577150" cy="803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7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5889" y="308828"/>
            <a:ext cx="235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组织情况</a:t>
            </a:r>
            <a:endParaRPr lang="zh-CN" altLang="en-US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black">
          <a:xfrm>
            <a:off x="929005" y="969010"/>
            <a:ext cx="728599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Ctr="1"/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非营利组织，全球最大的技术行业学会，成员遍布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多个国家地区，会员超过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120" y="1732280"/>
            <a:ext cx="6457315" cy="305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8"/>
          <p:cNvSpPr>
            <a:spLocks noChangeArrowheads="1"/>
          </p:cNvSpPr>
          <p:nvPr/>
        </p:nvSpPr>
        <p:spPr bwMode="auto">
          <a:xfrm>
            <a:off x="5106035" y="2571750"/>
            <a:ext cx="1449705" cy="62674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latin typeface="Verdana" panose="020B060403050404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85908" y="3501812"/>
            <a:ext cx="2750428" cy="1029966"/>
          </a:xfrm>
          <a:prstGeom prst="round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多个地方分会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多个专业委员会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多个学生分会</a:t>
            </a:r>
            <a:endParaRPr lang="en-US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250940" y="3411220"/>
            <a:ext cx="1991995" cy="700890"/>
          </a:xfrm>
          <a:prstGeom prst="roundRect">
            <a:avLst/>
          </a:prstGeom>
          <a:solidFill>
            <a:schemeClr val="lt1">
              <a:alpha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个地方分会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个学生分会</a:t>
            </a:r>
            <a:endParaRPr lang="en-US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8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内容占位符 2"/>
          <p:cNvSpPr txBox="1">
            <a:spLocks noChangeArrowheads="1"/>
          </p:cNvSpPr>
          <p:nvPr/>
        </p:nvSpPr>
        <p:spPr>
          <a:xfrm>
            <a:off x="69215" y="281940"/>
            <a:ext cx="4378325" cy="46266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Aerospace and Electronic Systems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Antennas and Propagation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Broadcast Technology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Circuits and Systems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Communications Society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Computational Intelligence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Computer Society</a:t>
            </a:r>
            <a:endParaRPr lang="en-US" altLang="zh-CN" sz="12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Magnetics Society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Consumer Electronics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Dielectrics and Electrical Insulation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Education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Electron Devices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Electronics Packaging Society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Electromagnetic Compatibility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Engineering in Medicine and Biology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Geoscience and Remote Sensing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Industrial Electronics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Industry Applications Society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Information Theory Society</a:t>
            </a:r>
          </a:p>
          <a:p>
            <a:pPr>
              <a:buClr>
                <a:srgbClr val="808080"/>
              </a:buClr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Instrumentation and Measurement </a:t>
            </a:r>
            <a:r>
              <a:rPr lang="en-US" altLang="zh-CN" sz="12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Society</a:t>
            </a:r>
            <a:endParaRPr lang="en-US" altLang="zh-CN" sz="12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1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200" dirty="0" smtClean="0"/>
              <a:t/>
            </a:r>
            <a:br>
              <a:rPr lang="en-US" altLang="zh-CN" sz="1200" dirty="0" smtClean="0"/>
            </a:br>
            <a:endParaRPr lang="zh-CN" altLang="en-US" sz="1200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418965" y="281940"/>
            <a:ext cx="4766310" cy="448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Intelligent Transportation Systems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Control Systems Society</a:t>
            </a:r>
            <a:endParaRPr lang="en-US" altLang="zh-CN" sz="12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Microwave Theory and Techniques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Nuclear and Plasma Sciences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Oceanic Engineering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Photonics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Power Electronics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Power &amp; Energy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Product Safety Engineering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Professional Communication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Reliability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Robotics and Automation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Signal Processing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Society on Social Implications of Technology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Solid-State Circuits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Systems, Man, and Cybernetics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Technology and Engineering Management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Ultrasonics, Ferroelectrics, </a:t>
            </a:r>
          </a:p>
          <a:p>
            <a:pPr marL="0" indent="0"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None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and Frequency Control Society</a:t>
            </a:r>
          </a:p>
          <a:p>
            <a:pPr>
              <a:lnSpc>
                <a:spcPct val="100000"/>
              </a:lnSpc>
              <a:buClr>
                <a:srgbClr val="808080"/>
              </a:buClr>
              <a:buSzTx/>
              <a:buFont typeface="Arial" panose="020B0604020202020204" pitchFamily="34" charset="0"/>
              <a:buChar char="•"/>
            </a:pPr>
            <a:r>
              <a:rPr lang="en-US" altLang="zh-CN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Vehicular Technology Society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48807" y="1998622"/>
            <a:ext cx="5465775" cy="1495094"/>
            <a:chOff x="2164911" y="1732568"/>
            <a:chExt cx="5666403" cy="1503031"/>
          </a:xfrm>
        </p:grpSpPr>
        <p:sp>
          <p:nvSpPr>
            <p:cNvPr id="7" name="圆角矩形 7"/>
            <p:cNvSpPr/>
            <p:nvPr/>
          </p:nvSpPr>
          <p:spPr bwMode="auto">
            <a:xfrm>
              <a:off x="2164911" y="1732568"/>
              <a:ext cx="5309420" cy="1503031"/>
            </a:xfrm>
            <a:prstGeom prst="roundRect">
              <a:avLst/>
            </a:prstGeom>
            <a:ln>
              <a:solidFill>
                <a:srgbClr val="6B1F7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lvl1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anose="05000000000000000000" pitchFamily="2" charset="2"/>
                <a:buBlip>
                  <a:blip r:embed="rId2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zh-CN" altLang="en-US" sz="2400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" name="标题 3"/>
            <p:cNvSpPr txBox="1">
              <a:spLocks noChangeArrowheads="1"/>
            </p:cNvSpPr>
            <p:nvPr/>
          </p:nvSpPr>
          <p:spPr bwMode="auto">
            <a:xfrm>
              <a:off x="2374238" y="1862975"/>
              <a:ext cx="3728475" cy="71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anose="05000000000000000000" pitchFamily="2" charset="2"/>
                <a:buBlip>
                  <a:blip r:embed="rId2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36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39</a:t>
              </a:r>
              <a:r>
                <a:rPr lang="zh-CN" altLang="en-US" sz="36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个专业协会</a:t>
              </a:r>
            </a:p>
          </p:txBody>
        </p:sp>
        <p:sp>
          <p:nvSpPr>
            <p:cNvPr id="9" name="标题 3"/>
            <p:cNvSpPr txBox="1"/>
            <p:nvPr/>
          </p:nvSpPr>
          <p:spPr bwMode="auto">
            <a:xfrm>
              <a:off x="3975023" y="2497679"/>
              <a:ext cx="3856291" cy="655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rgbClr val="C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r>
                <a:rPr lang="en-US" altLang="zh-CN" sz="3600" kern="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IEEE Societies</a:t>
              </a:r>
              <a:endParaRPr lang="zh-CN" altLang="en-US" sz="3600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9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889" y="308828"/>
            <a:ext cx="37566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涵盖各个科技领域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82789" y="955159"/>
            <a:ext cx="8153400" cy="41614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More than just electrical engineering &amp; computer science</a:t>
            </a:r>
            <a:r>
              <a:rPr lang="en-US" altLang="zh-CN" sz="2000" dirty="0" smtClean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2000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1363382" y="1391602"/>
            <a:ext cx="2467372" cy="263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Aerospace &amp; Defense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Automotive Engineering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Biomedical Engineering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Biometrics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Circuits &amp; Systems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Cloud Computing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Communications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Computer Software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Electronics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Energy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Engineering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Imaging</a:t>
            </a: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4715334" y="1044001"/>
            <a:ext cx="2939037" cy="2963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Information Technology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Medical Devices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Nanotechnology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Optics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Petroleum &amp; Gas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Power Electronics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Power Systems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Robotics &amp; Automation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Semiconductors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Smart Grid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Wireless Broadband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and  more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7"/>
          <a:stretch>
            <a:fillRect/>
          </a:stretch>
        </p:blipFill>
        <p:spPr bwMode="auto">
          <a:xfrm>
            <a:off x="6454035" y="4038930"/>
            <a:ext cx="766152" cy="91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13" y="4017123"/>
            <a:ext cx="821727" cy="91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56"/>
          <a:stretch>
            <a:fillRect/>
          </a:stretch>
        </p:blipFill>
        <p:spPr bwMode="auto">
          <a:xfrm>
            <a:off x="4331794" y="4027934"/>
            <a:ext cx="724867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391" y="4017123"/>
            <a:ext cx="753449" cy="92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2"/>
          <a:stretch>
            <a:fillRect/>
          </a:stretch>
        </p:blipFill>
        <p:spPr bwMode="auto">
          <a:xfrm>
            <a:off x="5331015" y="4026169"/>
            <a:ext cx="807437" cy="92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825" y="4027934"/>
            <a:ext cx="851897" cy="91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灯片编号占位符 15"/>
          <p:cNvSpPr txBox="1"/>
          <p:nvPr/>
        </p:nvSpPr>
        <p:spPr>
          <a:xfrm>
            <a:off x="245175" y="4780985"/>
            <a:ext cx="529935" cy="11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81C37B6-5988-4CAE-924C-7DDB6EF16A7B}" type="slidenum">
              <a:rPr lang="en-US" altLang="zh-CN" sz="1000" smtClean="0">
                <a:solidFill>
                  <a:schemeClr val="bg1"/>
                </a:solidFill>
              </a:rPr>
              <a:t>9</a:t>
            </a:fld>
            <a:endParaRPr lang="en-US" altLang="zh-CN" sz="1400"/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905699" y="1404711"/>
            <a:ext cx="7162800" cy="2300053"/>
            <a:chOff x="1070610" y="2537499"/>
            <a:chExt cx="7162800" cy="2299376"/>
          </a:xfrm>
        </p:grpSpPr>
        <p:sp>
          <p:nvSpPr>
            <p:cNvPr id="16" name="圆角矩形 15"/>
            <p:cNvSpPr/>
            <p:nvPr/>
          </p:nvSpPr>
          <p:spPr>
            <a:xfrm>
              <a:off x="1070610" y="2537499"/>
              <a:ext cx="7162800" cy="2104406"/>
            </a:xfrm>
            <a:prstGeom prst="roundRect">
              <a:avLst/>
            </a:prstGeom>
            <a:solidFill>
              <a:schemeClr val="lt1">
                <a:alpha val="91000"/>
              </a:schemeClr>
            </a:solidFill>
            <a:ln>
              <a:solidFill>
                <a:srgbClr val="6B1F7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defRPr/>
              </a:pPr>
              <a:endPara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defRPr/>
              </a:pPr>
              <a:endPara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defRPr/>
              </a:pPr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2"/>
            <p:cNvSpPr>
              <a:spLocks noChangeArrowheads="1"/>
            </p:cNvSpPr>
            <p:nvPr/>
          </p:nvSpPr>
          <p:spPr bwMode="auto">
            <a:xfrm>
              <a:off x="1408302" y="2906437"/>
              <a:ext cx="6794311" cy="1368433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anose="05000000000000000000" pitchFamily="2" charset="2"/>
                <a:buBlip>
                  <a:blip r:embed="rId2"/>
                </a:buBlip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110000"/>
                </a:lnSpc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buClrTx/>
                <a:buSzTx/>
                <a:buFontTx/>
                <a:buNone/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出版全球电气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电子工程和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计算机科学领域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buClrTx/>
                <a:buSzTx/>
                <a:buFontTx/>
                <a:buNone/>
              </a:pPr>
              <a:endPara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spcBef>
                  <a:spcPct val="75000"/>
                </a:spcBef>
                <a:buClrTx/>
                <a:buSzTx/>
                <a:buFontTx/>
                <a:buNone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近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的文献</a:t>
              </a:r>
            </a:p>
          </p:txBody>
        </p:sp>
        <p:pic>
          <p:nvPicPr>
            <p:cNvPr id="18" name="矩形 13"/>
            <p:cNvPicPr>
              <a:picLocks noChangeArrowheads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9551" y="3313323"/>
              <a:ext cx="1625600" cy="1523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/>
        </p:nvSpPr>
        <p:spPr>
          <a:xfrm>
            <a:off x="215265" y="480695"/>
            <a:ext cx="3850005" cy="5029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defTabSz="914400"/>
            <a:r>
              <a:rPr 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en-US" altLang="zh-CN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Xplore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平台访问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08095" y="676910"/>
            <a:ext cx="4982326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IEEE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所有文献均上载到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IEEE Xplore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  <a:hlinkClick r:id="rId4"/>
              </a:rPr>
              <a:t>https://ieeexplore.ieee.org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l="2703" t="8362" b="2787"/>
          <a:stretch>
            <a:fillRect/>
          </a:stretch>
        </p:blipFill>
        <p:spPr>
          <a:xfrm>
            <a:off x="567055" y="1261745"/>
            <a:ext cx="8099425" cy="2973070"/>
          </a:xfrm>
          <a:prstGeom prst="rect">
            <a:avLst/>
          </a:prstGeom>
        </p:spPr>
      </p:pic>
      <p:sp>
        <p:nvSpPr>
          <p:cNvPr id="17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324835" y="4646424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10</a:t>
            </a:fld>
            <a:endParaRPr lang="en-US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/>
        </p:nvSpPr>
        <p:spPr>
          <a:xfrm>
            <a:off x="325120" y="466725"/>
            <a:ext cx="4536440" cy="5029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defTabSz="914400"/>
            <a:r>
              <a:rPr 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en-US" altLang="zh-CN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Xplore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平台远程访问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70" y="1117276"/>
            <a:ext cx="5438329" cy="371257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38112" y="4121491"/>
            <a:ext cx="2236154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  <a:hlinkClick r:id="rId4"/>
              </a:rPr>
              <a:t>http://xwb.neu.edu.cn/2020/0130/c5481a164523/page.htm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  <a:hlinkClick r:id="rId5"/>
            </a:endParaRPr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324835" y="4646424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11</a:t>
            </a:fld>
            <a:endParaRPr lang="en-US" dirty="0">
              <a:solidFill>
                <a:srgbClr val="6B1F73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3525" y="-74230"/>
            <a:ext cx="9669992" cy="50729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11" y="1700940"/>
            <a:ext cx="6458987" cy="228291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834" y="1615297"/>
            <a:ext cx="6481365" cy="25061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9255" y="1615297"/>
            <a:ext cx="4949812" cy="2554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12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889" y="308828"/>
            <a:ext cx="43319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2800" b="1" dirty="0" err="1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Xplore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平台收录内容</a:t>
            </a:r>
          </a:p>
        </p:txBody>
      </p:sp>
      <p:sp>
        <p:nvSpPr>
          <p:cNvPr id="6" name="文本占位符 4"/>
          <p:cNvSpPr txBox="1">
            <a:spLocks noChangeArrowheads="1"/>
          </p:cNvSpPr>
          <p:nvPr/>
        </p:nvSpPr>
        <p:spPr>
          <a:xfrm>
            <a:off x="4579143" y="565360"/>
            <a:ext cx="4018430" cy="26289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zh-CN" sz="1400" u="sng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https://ieeexplore.ieee.org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60" y="1030044"/>
            <a:ext cx="5783894" cy="3428631"/>
          </a:xfrm>
          <a:prstGeom prst="rect">
            <a:avLst/>
          </a:prstGeom>
          <a:solidFill>
            <a:srgbClr val="FFEEB7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Xplore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全文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190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 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期刊和杂志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1800+ 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会议录（每年）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9000+ 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文档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VDE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会议录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Bell Labs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技术期刊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IBM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AGU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URSI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(OA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): TUP, CSEE, CPSS, CES, CMP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BIAI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SAIEE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IEEE-Wiley, Wiley Telecom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Wiley Data and Cybersecurity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MIT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Artech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House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River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PUP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电子图书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Now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Publishers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综述文集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SMPTE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期刊、会议、标准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在线技术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课程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1631315"/>
            <a:ext cx="2954020" cy="2223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1380"/>
          <a:stretch>
            <a:fillRect/>
          </a:stretch>
        </p:blipFill>
        <p:spPr>
          <a:xfrm>
            <a:off x="63499" y="1075690"/>
            <a:ext cx="5629729" cy="15670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r="11140"/>
          <a:stretch/>
        </p:blipFill>
        <p:spPr>
          <a:xfrm>
            <a:off x="-260" y="2642728"/>
            <a:ext cx="5774528" cy="1480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13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2575" y="474980"/>
            <a:ext cx="5384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IEL数据库覆盖我校学院情况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65065" y="582930"/>
            <a:ext cx="39560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  <a:hlinkClick r:id="rId2"/>
              </a:rPr>
              <a:t>http://www.neu.edu.cn/main.htm</a:t>
            </a:r>
            <a:endParaRPr lang="zh-CN" altLang="en-US" sz="1200" dirty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34" y="1078139"/>
            <a:ext cx="7183086" cy="3575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/>
        </p:nvSpPr>
        <p:spPr>
          <a:xfrm>
            <a:off x="339725" y="436880"/>
            <a:ext cx="8493760" cy="5029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defTabSz="914400"/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我校关注的技术点</a:t>
            </a:r>
            <a:endParaRPr lang="zh-CN" altLang="en-US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09937322"/>
              </p:ext>
            </p:extLst>
          </p:nvPr>
        </p:nvGraphicFramePr>
        <p:xfrm>
          <a:off x="1045029" y="1273175"/>
          <a:ext cx="6583861" cy="3017520"/>
        </p:xfrm>
        <a:graphic>
          <a:graphicData uri="http://schemas.openxmlformats.org/drawingml/2006/table">
            <a:tbl>
              <a:tblPr firstRow="1" bandRow="1">
                <a:tableStyleId>{1921CF97-73AB-4652-AB84-D0CB3D7A1D9E}</a:tableStyleId>
              </a:tblPr>
              <a:tblGrid>
                <a:gridCol w="3766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研究的相关技术点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在平台的文献量</a:t>
                      </a:r>
                    </a:p>
                  </a:txBody>
                  <a:tcPr>
                    <a:lnL w="6350" cmpd="sng">
                      <a:noFill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optimisation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464,811 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stability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259,900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learning (artificial intelligence)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257,679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 extraction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233,119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nonlinear control systems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119,054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control system synthesis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107,726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Lyapunov</a:t>
                      </a: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methods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39,901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linear matrix </a:t>
                      </a:r>
                      <a:r>
                        <a:rPr lang="en-US" altLang="zh-CN" sz="1600" b="0" dirty="0" err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inequalitie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22,363</a:t>
                      </a:r>
                      <a:endParaRPr lang="en-US" altLang="zh-CN" sz="16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438910" y="4378325"/>
            <a:ext cx="31451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772A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时间截止为</a:t>
            </a:r>
            <a:r>
              <a:rPr lang="en-US" altLang="zh-CN" sz="1200" dirty="0" smtClean="0">
                <a:solidFill>
                  <a:srgbClr val="772A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2022/11/09</a:t>
            </a:r>
            <a:endParaRPr lang="en-US" altLang="zh-CN" sz="1200" dirty="0">
              <a:solidFill>
                <a:srgbClr val="772A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14</a:t>
            </a:fld>
            <a:endParaRPr lang="en-US">
              <a:solidFill>
                <a:srgbClr val="6B1F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7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/>
        </p:nvSpPr>
        <p:spPr>
          <a:xfrm>
            <a:off x="339725" y="436880"/>
            <a:ext cx="8493760" cy="5029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defTabSz="914400"/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我校关注的期刊</a:t>
            </a:r>
            <a:endParaRPr lang="zh-CN" altLang="en-US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067651"/>
              </p:ext>
            </p:extLst>
          </p:nvPr>
        </p:nvGraphicFramePr>
        <p:xfrm>
          <a:off x="829449" y="1130408"/>
          <a:ext cx="7028362" cy="3352800"/>
        </p:xfrm>
        <a:graphic>
          <a:graphicData uri="http://schemas.openxmlformats.org/drawingml/2006/table">
            <a:tbl>
              <a:tblPr firstRow="1" bandRow="1">
                <a:tableStyleId>{1921CF97-73AB-4652-AB84-D0CB3D7A1D9E}</a:tableStyleId>
              </a:tblPr>
              <a:tblGrid>
                <a:gridCol w="7028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57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高访问量期刊</a:t>
                      </a:r>
                      <a:endParaRPr lang="zh-CN" altLang="en-US" sz="16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7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IEEE Transactions on </a:t>
                      </a:r>
                      <a:r>
                        <a:rPr lang="en-US" altLang="zh-CN" sz="16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Automatic Control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IEEE Transactions on </a:t>
                      </a:r>
                      <a:r>
                        <a:rPr lang="en-US" altLang="zh-CN" sz="16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Industrial Electronics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729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IEEE Transactions on </a:t>
                      </a:r>
                      <a:r>
                        <a:rPr lang="en-US" altLang="zh-CN" sz="16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Cybernetics</a:t>
                      </a:r>
                      <a:endParaRPr lang="en-US" altLang="zh-CN" sz="16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7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Transactions on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Industrial</a:t>
                      </a: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Informatics</a:t>
                      </a:r>
                      <a:endParaRPr lang="zh-CN" altLang="en-US" sz="1600" b="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Transactions on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Neural Networks and Learning Systems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Transactions on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Instrumentation and Measurement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8016615"/>
                  </a:ext>
                </a:extLst>
              </a:tr>
              <a:tr h="311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Transactions on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Vehicular Technology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5853945"/>
                  </a:ext>
                </a:extLst>
              </a:tr>
              <a:tr h="311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Transactions on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Power Electronics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1020038"/>
                  </a:ext>
                </a:extLst>
              </a:tr>
              <a:tr h="311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IEEE Internet of </a:t>
                      </a:r>
                      <a:r>
                        <a:rPr lang="en-US" altLang="zh-CN" sz="1600" b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Things Journal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5842763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307971" y="570358"/>
            <a:ext cx="2525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时间：</a:t>
            </a:r>
            <a:r>
              <a:rPr lang="en-US" altLang="zh-CN" sz="12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2021/01/01-2022/09/30</a:t>
            </a:r>
            <a:endParaRPr sz="1200" dirty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178381" y="4673743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15</a:t>
            </a:fld>
            <a:endParaRPr lang="en-US" dirty="0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16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290" y="584659"/>
            <a:ext cx="18396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快问快答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69301" y="1477300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我校订购的数据库资源不包含下列哪一选项？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69262" y="2219327"/>
            <a:ext cx="54785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190+IEEE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期刊和杂志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1800+IEEE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会议录（每年）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IEEE-Wiley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电子图书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Wiley Data and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Cybersecurity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电子图书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503" y="2219327"/>
            <a:ext cx="1798660" cy="13988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49" y="3601662"/>
            <a:ext cx="6670358" cy="964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384" y="2110243"/>
            <a:ext cx="6173895" cy="702566"/>
          </a:xfrm>
        </p:spPr>
        <p:txBody>
          <a:bodyPr/>
          <a:lstStyle/>
          <a:p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高效检索科研文献及热点追踪</a:t>
            </a:r>
            <a:endParaRPr 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17</a:t>
            </a:fld>
            <a:endParaRPr lang="en-US" dirty="0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46874" y="254000"/>
            <a:ext cx="2349434" cy="569226"/>
          </a:xfrm>
        </p:spPr>
        <p:txBody>
          <a:bodyPr/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一框式检索框</a:t>
            </a:r>
            <a:endParaRPr 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206090" y="4685794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18</a:t>
            </a:fld>
            <a:endParaRPr lang="en-US">
              <a:solidFill>
                <a:srgbClr val="6B1F73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985"/>
            <a:ext cx="9229725" cy="2701290"/>
          </a:xfrm>
          <a:prstGeom prst="rect">
            <a:avLst/>
          </a:prstGeom>
        </p:spPr>
      </p:pic>
      <p:pic>
        <p:nvPicPr>
          <p:cNvPr id="11" name="图片 10" descr="303b32313537303832373bcecabac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75780" y="1696085"/>
            <a:ext cx="472440" cy="472440"/>
          </a:xfrm>
          <a:prstGeom prst="rect">
            <a:avLst/>
          </a:prstGeom>
        </p:spPr>
      </p:pic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439420" y="2747010"/>
            <a:ext cx="8265160" cy="1691005"/>
          </a:xfrm>
          <a:prstGeom prst="rect">
            <a:avLst/>
          </a:prstGeom>
          <a:solidFill>
            <a:srgbClr val="FFE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 sz="20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zh-CN" altLang="en-US" dirty="0">
                <a:solidFill>
                  <a:schemeClr val="tx1"/>
                </a:solidFill>
              </a:rPr>
              <a:t>一框式检索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sz="1800" dirty="0">
                <a:solidFill>
                  <a:srgbClr val="772982"/>
                </a:solidFill>
              </a:rPr>
              <a:t>(Global Search)</a:t>
            </a: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默认检索范围：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metadata only </a:t>
            </a:r>
            <a:r>
              <a:rPr lang="zh-CN" alt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仅元数据</a:t>
            </a:r>
            <a:endParaRPr lang="en-US" altLang="zh-CN" sz="1400" b="1" dirty="0">
              <a:solidFill>
                <a:srgbClr val="0066A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检索词之间的默认关系：</a:t>
            </a:r>
            <a:r>
              <a:rPr lang="en-US" altLang="zh-CN" sz="14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AND</a:t>
            </a:r>
            <a:r>
              <a:rPr lang="zh-CN" altLang="en-US" sz="14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ie.</a:t>
            </a:r>
            <a:r>
              <a:rPr lang="en-US" altLang="zh-CN" sz="1200" b="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artificial intelligence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=</a:t>
            </a:r>
            <a:r>
              <a:rPr lang="en-US" altLang="zh-CN" sz="1200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artificial 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AND </a:t>
            </a:r>
            <a:r>
              <a:rPr lang="en-US" altLang="zh-CN" sz="1200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intelligence</a:t>
            </a: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英文</a:t>
            </a:r>
            <a:r>
              <a:rPr 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不分大小写、自动关联词根：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pluralized nouns, verb tenses, British/American spelling variations</a:t>
            </a:r>
            <a:endParaRPr lang="en-US" altLang="zh-CN" sz="1200" dirty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模糊检索符*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代表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0-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多个字母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)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和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?(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代表单个字母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)</a:t>
            </a:r>
            <a:r>
              <a:rPr lang="en-US" altLang="zh-CN" sz="14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ie. </a:t>
            </a:r>
            <a:r>
              <a:rPr 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learn</a:t>
            </a:r>
            <a:r>
              <a:rPr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*（</a:t>
            </a:r>
            <a:r>
              <a:rPr 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包含</a:t>
            </a:r>
            <a:r>
              <a:rPr 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learn</a:t>
            </a:r>
            <a:r>
              <a:rPr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,</a:t>
            </a:r>
            <a:r>
              <a:rPr 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 learn</a:t>
            </a:r>
            <a:r>
              <a:rPr lang="en-US" sz="1200" u="sng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ing</a:t>
            </a:r>
            <a:r>
              <a:rPr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,</a:t>
            </a:r>
            <a:r>
              <a:rPr 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 learn</a:t>
            </a:r>
            <a:r>
              <a:rPr lang="en-US" sz="1200" u="sng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ed</a:t>
            </a:r>
            <a:r>
              <a:rPr lang="en-US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, learn</a:t>
            </a:r>
            <a:r>
              <a:rPr lang="en-US" sz="1200" u="sng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er</a:t>
            </a:r>
            <a:r>
              <a:rPr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等）</a:t>
            </a: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5. </a:t>
            </a:r>
            <a:r>
              <a:rPr lang="zh-CN" altLang="en-US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精确检索英文格式双引号：固定词组、不会拆分变形</a:t>
            </a:r>
            <a:r>
              <a:rPr lang="en-US" altLang="zh-CN" sz="1400" dirty="0">
                <a:solidFill>
                  <a:schemeClr val="tx1"/>
                </a:solidFill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1200" dirty="0">
                <a:solidFill>
                  <a:srgbClr val="772982"/>
                </a:solidFill>
                <a:cs typeface="微软雅黑" panose="020B0503020204020204" pitchFamily="34" charset="-122"/>
                <a:sym typeface="+mn-ea"/>
              </a:rPr>
              <a:t>ie. "artificial intelligence"</a:t>
            </a:r>
          </a:p>
        </p:txBody>
      </p:sp>
    </p:spTree>
    <p:extLst>
      <p:ext uri="{BB962C8B-B14F-4D97-AF65-F5344CB8AC3E}">
        <p14:creationId xmlns:p14="http://schemas.microsoft.com/office/powerpoint/2010/main" val="68430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19</a:t>
            </a:fld>
            <a:endParaRPr lang="en-US">
              <a:solidFill>
                <a:srgbClr val="6B1F73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80" y="266700"/>
            <a:ext cx="6890385" cy="46101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993" y="1670685"/>
            <a:ext cx="1132205" cy="10661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550" y="266700"/>
            <a:ext cx="1102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缩减框</a:t>
            </a:r>
            <a:r>
              <a:rPr lang="en-US" altLang="zh-CN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AND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550" y="823595"/>
            <a:ext cx="1102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文献类型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2550" y="3277870"/>
            <a:ext cx="1102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聚类分析栏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19684" y="3277870"/>
            <a:ext cx="1102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相关文献推荐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72827" y="1258174"/>
            <a:ext cx="11023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文献排序</a:t>
            </a:r>
          </a:p>
        </p:txBody>
      </p:sp>
    </p:spTree>
    <p:extLst>
      <p:ext uri="{BB962C8B-B14F-4D97-AF65-F5344CB8AC3E}">
        <p14:creationId xmlns:p14="http://schemas.microsoft.com/office/powerpoint/2010/main" val="123053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20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2940" y="330755"/>
            <a:ext cx="2601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聚类分析栏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03555" y="956945"/>
            <a:ext cx="1457960" cy="3806190"/>
            <a:chOff x="793" y="1507"/>
            <a:chExt cx="2296" cy="5994"/>
          </a:xfrm>
        </p:grpSpPr>
        <p:pic>
          <p:nvPicPr>
            <p:cNvPr id="2" name="图片 1" descr="e57c13908d502a56ebe580e4f321cf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" y="1507"/>
              <a:ext cx="2296" cy="599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973" y="1507"/>
              <a:ext cx="546" cy="3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214245" y="758825"/>
            <a:ext cx="1459230" cy="3991610"/>
            <a:chOff x="3487" y="1195"/>
            <a:chExt cx="2298" cy="6286"/>
          </a:xfrm>
        </p:grpSpPr>
        <p:pic>
          <p:nvPicPr>
            <p:cNvPr id="5" name="图片 4" descr="01c079e09073de53f2b76154e9ae1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7" y="1195"/>
              <a:ext cx="2299" cy="628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3660" y="1620"/>
              <a:ext cx="719" cy="3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26840" y="799465"/>
            <a:ext cx="1468120" cy="3963670"/>
            <a:chOff x="6184" y="1259"/>
            <a:chExt cx="2312" cy="6242"/>
          </a:xfrm>
        </p:grpSpPr>
        <p:pic>
          <p:nvPicPr>
            <p:cNvPr id="8" name="图片 7" descr="4ce265307f19f3f3bcc666906fcac66"/>
            <p:cNvPicPr>
              <a:picLocks noChangeAspect="1"/>
            </p:cNvPicPr>
            <p:nvPr/>
          </p:nvPicPr>
          <p:blipFill>
            <a:blip r:embed="rId4"/>
            <a:srcRect b="12010"/>
            <a:stretch>
              <a:fillRect/>
            </a:stretch>
          </p:blipFill>
          <p:spPr>
            <a:xfrm>
              <a:off x="6184" y="1259"/>
              <a:ext cx="2313" cy="6243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323" y="2155"/>
              <a:ext cx="916" cy="3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88635" y="745490"/>
            <a:ext cx="1553210" cy="4018280"/>
            <a:chOff x="8812" y="1174"/>
            <a:chExt cx="2446" cy="6328"/>
          </a:xfrm>
        </p:grpSpPr>
        <p:pic>
          <p:nvPicPr>
            <p:cNvPr id="9" name="图片 8" descr="271d9d17fffc4f5955d0227accb56a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12" y="1174"/>
              <a:ext cx="2446" cy="6328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9038" y="2623"/>
              <a:ext cx="1407" cy="3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48855" y="745490"/>
            <a:ext cx="1427480" cy="3986530"/>
            <a:chOff x="11573" y="1174"/>
            <a:chExt cx="2248" cy="6278"/>
          </a:xfrm>
        </p:grpSpPr>
        <p:pic>
          <p:nvPicPr>
            <p:cNvPr id="11" name="图片 10" descr="eee799740df83dac3955e8fa9bb069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73" y="1174"/>
              <a:ext cx="2249" cy="6279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1667" y="4630"/>
              <a:ext cx="1571" cy="375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21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9336" y="273596"/>
            <a:ext cx="6522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辅助材料：多媒体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、数据集</a:t>
            </a:r>
            <a:endParaRPr lang="en-US" altLang="zh-CN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851" y="1280912"/>
            <a:ext cx="3986213" cy="1115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008" y="1266179"/>
            <a:ext cx="4001056" cy="17315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718" y="1247514"/>
            <a:ext cx="5551694" cy="1750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176" y="1247514"/>
            <a:ext cx="6372225" cy="16954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1765" y="2745680"/>
            <a:ext cx="2957649" cy="19083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062" y="1528653"/>
            <a:ext cx="1781308" cy="2651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51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22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336" y="273596"/>
            <a:ext cx="6522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辅助材料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：视频</a:t>
            </a:r>
            <a:endParaRPr lang="en-US" altLang="zh-CN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675" y="1328738"/>
            <a:ext cx="3984625" cy="10633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3276" t="2850" r="3895" b="4392"/>
          <a:stretch/>
        </p:blipFill>
        <p:spPr>
          <a:xfrm>
            <a:off x="3749675" y="2725429"/>
            <a:ext cx="3392354" cy="1884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387" y="1399615"/>
            <a:ext cx="1781308" cy="2651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959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23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336" y="273596"/>
            <a:ext cx="6522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辅助材料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：代码</a:t>
            </a:r>
            <a:endParaRPr lang="en-US" altLang="zh-CN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718" y="947168"/>
            <a:ext cx="4016376" cy="120992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321" y="2185558"/>
            <a:ext cx="3353170" cy="2605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62" y="1528653"/>
            <a:ext cx="1781308" cy="2651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203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24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290" y="294235"/>
            <a:ext cx="1635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文摘页面</a:t>
            </a:r>
            <a:endParaRPr lang="en-US" altLang="zh-CN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6" y="915482"/>
            <a:ext cx="7491411" cy="37385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53387" y="2848385"/>
            <a:ext cx="104904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14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1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篇文献推荐</a:t>
            </a:r>
            <a:endParaRPr lang="en-US" altLang="zh-CN" sz="14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篇相似文献</a:t>
            </a:r>
            <a:endParaRPr lang="zh-CN" altLang="en-US" sz="20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2722374"/>
            <a:ext cx="1797014" cy="1931670"/>
            <a:chOff x="768386" y="2703308"/>
            <a:chExt cx="1797014" cy="1931670"/>
          </a:xfrm>
        </p:grpSpPr>
        <p:sp>
          <p:nvSpPr>
            <p:cNvPr id="13" name="矩形 12"/>
            <p:cNvSpPr/>
            <p:nvPr/>
          </p:nvSpPr>
          <p:spPr>
            <a:xfrm>
              <a:off x="1518920" y="2703308"/>
              <a:ext cx="1046480" cy="1931670"/>
            </a:xfrm>
            <a:prstGeom prst="rect">
              <a:avLst/>
            </a:prstGeom>
            <a:noFill/>
            <a:ln w="19050"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68386" y="3200400"/>
              <a:ext cx="8877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7729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400" b="1" dirty="0">
                  <a:solidFill>
                    <a:srgbClr val="7729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文章</a:t>
              </a:r>
            </a:p>
            <a:p>
              <a:r>
                <a:rPr lang="zh-CN" altLang="en-US" sz="1400" b="1" dirty="0">
                  <a:solidFill>
                    <a:srgbClr val="7729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导航栏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326" y="1733549"/>
            <a:ext cx="3947036" cy="15843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81" y="1733549"/>
            <a:ext cx="5375819" cy="284489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181" y="1733549"/>
            <a:ext cx="5353844" cy="272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410" y="1598513"/>
            <a:ext cx="3145598" cy="1994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441" y="393735"/>
            <a:ext cx="3101321" cy="1819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25</a:t>
            </a:fld>
            <a:endParaRPr lang="en-US">
              <a:solidFill>
                <a:srgbClr val="6B1F73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1862277" y="2373086"/>
            <a:ext cx="497669" cy="981211"/>
          </a:xfrm>
          <a:prstGeom prst="straightConnector1">
            <a:avLst/>
          </a:prstGeom>
          <a:ln w="444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1860697" y="3725613"/>
            <a:ext cx="259969" cy="0"/>
          </a:xfrm>
          <a:prstGeom prst="straightConnector1">
            <a:avLst/>
          </a:prstGeom>
          <a:ln w="44450">
            <a:solidFill>
              <a:srgbClr val="0172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5482679" y="847467"/>
            <a:ext cx="808295" cy="0"/>
          </a:xfrm>
          <a:prstGeom prst="straightConnector1">
            <a:avLst/>
          </a:prstGeom>
          <a:ln w="444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5544457" y="4316819"/>
            <a:ext cx="767931" cy="0"/>
          </a:xfrm>
          <a:prstGeom prst="straightConnector1">
            <a:avLst/>
          </a:prstGeom>
          <a:ln w="44450">
            <a:solidFill>
              <a:srgbClr val="0172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367832" y="341851"/>
            <a:ext cx="2384282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可快速获取参考文献全文，追溯经典文献；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367832" y="3994605"/>
            <a:ext cx="259617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可快速获取施引文献，了解领域研究进展；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04" y="665474"/>
            <a:ext cx="1578577" cy="3884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946" y="2883581"/>
            <a:ext cx="3112151" cy="1936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367832" y="2178926"/>
            <a:ext cx="2089150" cy="860425"/>
          </a:xfrm>
          <a:prstGeom prst="rect">
            <a:avLst/>
          </a:prstGeom>
          <a:solidFill>
            <a:srgbClr val="77298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引文图谱</a:t>
            </a: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可视化展示该技术点的发展全貌</a:t>
            </a:r>
          </a:p>
        </p:txBody>
      </p:sp>
    </p:spTree>
    <p:extLst>
      <p:ext uri="{BB962C8B-B14F-4D97-AF65-F5344CB8AC3E}">
        <p14:creationId xmlns:p14="http://schemas.microsoft.com/office/powerpoint/2010/main" val="348915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14" grpId="0" bldLvl="0" animBg="1"/>
      <p:bldP spid="1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26</a:t>
            </a:fld>
            <a:endParaRPr lang="en-US" dirty="0">
              <a:solidFill>
                <a:srgbClr val="6B1F73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3192"/>
          <a:stretch/>
        </p:blipFill>
        <p:spPr>
          <a:xfrm>
            <a:off x="598191" y="515257"/>
            <a:ext cx="1593467" cy="4062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b="26036"/>
          <a:stretch/>
        </p:blipFill>
        <p:spPr>
          <a:xfrm>
            <a:off x="3001910" y="515257"/>
            <a:ext cx="4829755" cy="4100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6518557" y="1620202"/>
            <a:ext cx="2154555" cy="1137285"/>
          </a:xfrm>
          <a:prstGeom prst="rect">
            <a:avLst/>
          </a:prstGeom>
          <a:solidFill>
            <a:srgbClr val="772982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Metrics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数据统计</a:t>
            </a:r>
          </a:p>
          <a:p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侧面了解该研究的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热度/重要程度</a:t>
            </a:r>
          </a:p>
        </p:txBody>
      </p:sp>
    </p:spTree>
    <p:extLst>
      <p:ext uri="{BB962C8B-B14F-4D97-AF65-F5344CB8AC3E}">
        <p14:creationId xmlns:p14="http://schemas.microsoft.com/office/powerpoint/2010/main" val="4174620296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27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289" y="294235"/>
            <a:ext cx="5714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检索</a:t>
            </a:r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了解机构发文情况</a:t>
            </a:r>
            <a:endParaRPr lang="en-US" altLang="zh-CN" sz="2800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289" y="1485249"/>
            <a:ext cx="5146158" cy="1342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977" y="1060425"/>
            <a:ext cx="5958739" cy="2905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006" y="2175516"/>
            <a:ext cx="558349" cy="279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317" y="1948925"/>
            <a:ext cx="856672" cy="14168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726" y="817455"/>
            <a:ext cx="6296236" cy="39365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278" y="817455"/>
            <a:ext cx="7129794" cy="4007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28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289" y="294235"/>
            <a:ext cx="1659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了解作者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49" y="1057835"/>
            <a:ext cx="6107482" cy="33766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40" y="1029260"/>
            <a:ext cx="6657859" cy="36247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09" y="878825"/>
            <a:ext cx="7519490" cy="37752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580" y="1057835"/>
            <a:ext cx="984733" cy="5128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149" y="730129"/>
            <a:ext cx="3836456" cy="15549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949" y="2326220"/>
            <a:ext cx="1095710" cy="48411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68949" y="2810334"/>
            <a:ext cx="1148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及时收到作</a:t>
            </a:r>
          </a:p>
          <a:p>
            <a:r>
              <a:rPr lang="zh-CN" altLang="en-US" sz="1400" b="1" dirty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者发文提醒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  <p:bldP spid="1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29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289" y="294235"/>
            <a:ext cx="3311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批量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全文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49" y="854204"/>
            <a:ext cx="5967085" cy="3799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6919844" y="2973038"/>
            <a:ext cx="2132315" cy="120032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批量下载文件；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篇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次；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500MB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次；</a:t>
            </a:r>
          </a:p>
        </p:txBody>
      </p:sp>
    </p:spTree>
    <p:extLst>
      <p:ext uri="{BB962C8B-B14F-4D97-AF65-F5344CB8AC3E}">
        <p14:creationId xmlns:p14="http://schemas.microsoft.com/office/powerpoint/2010/main" val="871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30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3119" y="355830"/>
            <a:ext cx="3311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批量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r>
              <a:rPr 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引文信息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98" y="1143874"/>
            <a:ext cx="7401495" cy="339955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38925" y="1454785"/>
            <a:ext cx="1274445" cy="548548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050" b="1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以不同格式一次性导出</a:t>
            </a:r>
            <a:r>
              <a:rPr lang="zh-CN" altLang="en-US" sz="1050" b="1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整页</a:t>
            </a:r>
            <a:r>
              <a:rPr lang="zh-CN" sz="1050" b="1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引文信息</a:t>
            </a:r>
          </a:p>
        </p:txBody>
      </p:sp>
    </p:spTree>
    <p:extLst>
      <p:ext uri="{BB962C8B-B14F-4D97-AF65-F5344CB8AC3E}">
        <p14:creationId xmlns:p14="http://schemas.microsoft.com/office/powerpoint/2010/main" val="719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31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290" y="584659"/>
            <a:ext cx="18396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快问快答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69301" y="1477300"/>
            <a:ext cx="61685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Xplore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平台提供的批量下载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次最多可以下载多少内容？</a:t>
            </a:r>
          </a:p>
          <a:p>
            <a:endPara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9301" y="2723224"/>
            <a:ext cx="41424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篇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、不限篇数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、最多</a:t>
            </a: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</a:t>
            </a: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次，最多</a:t>
            </a: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500MB/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5"/>
          <a:stretch/>
        </p:blipFill>
        <p:spPr>
          <a:xfrm>
            <a:off x="837529" y="3779520"/>
            <a:ext cx="5433531" cy="74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6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32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289" y="294235"/>
            <a:ext cx="2890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个人账号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399" y="1123107"/>
            <a:ext cx="7165376" cy="2294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20985"/>
          <a:stretch/>
        </p:blipFill>
        <p:spPr>
          <a:xfrm>
            <a:off x="940399" y="1123107"/>
            <a:ext cx="3983214" cy="24028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16306" t="737" r="2235" b="58834"/>
          <a:stretch/>
        </p:blipFill>
        <p:spPr>
          <a:xfrm>
            <a:off x="4923613" y="1123107"/>
            <a:ext cx="3182162" cy="9231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3613" y="2046232"/>
            <a:ext cx="3182162" cy="119554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" y="1019140"/>
            <a:ext cx="9144000" cy="2647315"/>
            <a:chOff x="0" y="1172210"/>
            <a:chExt cx="9192895" cy="264731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172210"/>
              <a:ext cx="9192895" cy="264731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41500" y="1664970"/>
              <a:ext cx="946150" cy="1675130"/>
            </a:xfrm>
            <a:prstGeom prst="rect">
              <a:avLst/>
            </a:prstGeom>
          </p:spPr>
        </p:pic>
      </p:grp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7B7D46F2-25B9-4B16-858A-069D8E2BF34C}"/>
              </a:ext>
            </a:extLst>
          </p:cNvPr>
          <p:cNvSpPr txBox="1">
            <a:spLocks noChangeArrowheads="1"/>
          </p:cNvSpPr>
          <p:nvPr/>
        </p:nvSpPr>
        <p:spPr>
          <a:xfrm>
            <a:off x="3569366" y="852922"/>
            <a:ext cx="4358205" cy="396014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 Xplore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个人账号可以：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追踪最新技术，权威研究人员、机构发表的文献、特定出版物等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创建个人资料夹，分类管理文献数据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设置最喜爱的封面期刊，能直接显示于首页，便于随时访问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设置页面显示偏好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查看检索历史，检索历史内容由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条扩大到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条，还增加了导出和打印功能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b="1" dirty="0" smtClean="0">
              <a:solidFill>
                <a:srgbClr val="99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b="1" dirty="0" smtClean="0">
              <a:solidFill>
                <a:srgbClr val="99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zh-CN" altLang="en-US" b="1" dirty="0">
              <a:solidFill>
                <a:srgbClr val="99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074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33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289" y="294235"/>
            <a:ext cx="7045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检索提醒</a:t>
            </a:r>
            <a:r>
              <a:rPr lang="en-US" altLang="zh-CN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针对检索式进行订阅提醒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49" y="1141260"/>
            <a:ext cx="6928531" cy="30187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48" y="1065059"/>
            <a:ext cx="6928531" cy="3347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34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15" name="标题 2"/>
          <p:cNvSpPr txBox="1"/>
          <p:nvPr/>
        </p:nvSpPr>
        <p:spPr>
          <a:xfrm>
            <a:off x="289626" y="310199"/>
            <a:ext cx="8930823" cy="4869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defRPr>
            </a:lvl1pPr>
          </a:lstStyle>
          <a:p>
            <a:r>
              <a:rPr lang="en-US" altLang="zh-CN" sz="24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Alerts-</a:t>
            </a:r>
            <a:r>
              <a:rPr lang="zh-CN" altLang="en-US" sz="24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查看、管理订阅的检索提醒</a:t>
            </a:r>
            <a:endParaRPr lang="zh-CN" altLang="en-US" sz="2400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37515" y="946785"/>
            <a:ext cx="7490460" cy="3364230"/>
            <a:chOff x="689" y="1491"/>
            <a:chExt cx="11796" cy="529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9" y="1491"/>
              <a:ext cx="11797" cy="5298"/>
            </a:xfrm>
            <a:prstGeom prst="rect">
              <a:avLst/>
            </a:prstGeom>
          </p:spPr>
        </p:pic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480" y="3430"/>
              <a:ext cx="6020" cy="522"/>
            </a:xfrm>
            <a:prstGeom prst="roundRect">
              <a:avLst/>
            </a:prstGeom>
            <a:solidFill>
              <a:srgbClr val="77298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anose="05000000000000000000" pitchFamily="2" charset="2"/>
                <a:buNone/>
                <a:defRPr/>
              </a:pPr>
              <a:r>
                <a:rPr lang="zh-CN" altLang="en-US" sz="13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订阅期刊、会议、标准、电子书</a:t>
              </a:r>
              <a:r>
                <a:rPr lang="zh-TW" altLang="en-US" sz="13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3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更新</a:t>
              </a:r>
              <a:r>
                <a:rPr lang="zh-TW" altLang="en-US" sz="13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通知</a:t>
              </a:r>
              <a:endParaRPr lang="en-US" altLang="zh-CN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15" y="1314450"/>
            <a:ext cx="7591425" cy="2628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7" y="1667697"/>
            <a:ext cx="7057073" cy="19622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269" y="1314450"/>
            <a:ext cx="7277771" cy="2961198"/>
          </a:xfrm>
          <a:prstGeom prst="rect">
            <a:avLst/>
          </a:prstGeom>
        </p:spPr>
      </p:pic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6407890" y="797164"/>
            <a:ext cx="1786150" cy="755776"/>
          </a:xfrm>
          <a:prstGeom prst="roundRect">
            <a:avLst/>
          </a:prstGeom>
          <a:solidFill>
            <a:srgbClr val="772982"/>
          </a:solidFill>
          <a:ln>
            <a:solidFill>
              <a:srgbClr val="7729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查看、管理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施引文献、</a:t>
            </a:r>
          </a:p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保存的检索式、订阅的作者发文提醒</a:t>
            </a:r>
          </a:p>
        </p:txBody>
      </p:sp>
    </p:spTree>
    <p:extLst>
      <p:ext uri="{BB962C8B-B14F-4D97-AF65-F5344CB8AC3E}">
        <p14:creationId xmlns:p14="http://schemas.microsoft.com/office/powerpoint/2010/main" val="169036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49" y="997300"/>
            <a:ext cx="6205446" cy="346992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82289" y="294235"/>
            <a:ext cx="7045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创建个人文件资料夹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09125" y="2660152"/>
            <a:ext cx="1848221" cy="523220"/>
          </a:xfrm>
          <a:prstGeom prst="rect">
            <a:avLst/>
          </a:prstGeom>
          <a:solidFill>
            <a:srgbClr val="6B1F7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个文件夹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收藏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文档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067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672" y="1998919"/>
            <a:ext cx="7141459" cy="728419"/>
          </a:xfrm>
        </p:spPr>
        <p:txBody>
          <a:bodyPr/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出版渠道选择及投稿注意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事项</a:t>
            </a:r>
            <a:endParaRPr 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36</a:t>
            </a:fld>
            <a:endParaRPr lang="en-US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37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290" y="454245"/>
            <a:ext cx="3743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出版渠道的选择</a:t>
            </a:r>
          </a:p>
        </p:txBody>
      </p:sp>
      <p:sp>
        <p:nvSpPr>
          <p:cNvPr id="6" name="Content Placeholder 2"/>
          <p:cNvSpPr txBox="1"/>
          <p:nvPr/>
        </p:nvSpPr>
        <p:spPr bwMode="auto">
          <a:xfrm>
            <a:off x="1285839" y="977461"/>
            <a:ext cx="6571651" cy="2545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342900" indent="-3429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期刊文章：是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研究工作和最终结果的完整展示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展示一系列的、比较完整的科研成果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需要有丰富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数据、实验、理论的支持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Tx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会议文章：可以是正在进行没有完成的研究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可展示阶段性的、最新的成果</a:t>
            </a: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1">
              <a:buSzPct val="80000"/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交流环节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获得非正式反馈帮助进行后续的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Tx/>
              <a:buChar char="•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议论文通常短于期刊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细节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和参考文献也少些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16"/>
          <p:cNvSpPr>
            <a:spLocks noChangeArrowheads="1"/>
          </p:cNvSpPr>
          <p:nvPr/>
        </p:nvSpPr>
        <p:spPr bwMode="auto">
          <a:xfrm>
            <a:off x="843561" y="3684875"/>
            <a:ext cx="3182339" cy="103334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/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900"/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968941" y="3739488"/>
            <a:ext cx="2931578" cy="9766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220+</a:t>
            </a:r>
            <a:endParaRPr lang="en-US" altLang="zh-CN" sz="3600" dirty="0">
              <a:solidFill>
                <a:schemeClr val="bg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MS PGothic" panose="020B0600070205080204" pitchFamily="34" charset="-128"/>
              </a:rPr>
              <a:t>Journals, Transactions, Magazines</a:t>
            </a:r>
          </a:p>
        </p:txBody>
      </p:sp>
      <p:sp>
        <p:nvSpPr>
          <p:cNvPr id="9" name="Rounded Rectangle 16"/>
          <p:cNvSpPr>
            <a:spLocks noChangeArrowheads="1"/>
          </p:cNvSpPr>
          <p:nvPr/>
        </p:nvSpPr>
        <p:spPr bwMode="auto">
          <a:xfrm>
            <a:off x="4961568" y="3684876"/>
            <a:ext cx="3069439" cy="969168"/>
          </a:xfrm>
          <a:prstGeom prst="roundRect">
            <a:avLst>
              <a:gd name="adj" fmla="val 16667"/>
            </a:avLst>
          </a:prstGeom>
          <a:solidFill>
            <a:srgbClr val="6B1F73"/>
          </a:solidFill>
          <a:ln>
            <a:solidFill>
              <a:srgbClr val="6B1F73"/>
            </a:solidFill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/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900">
              <a:solidFill>
                <a:srgbClr val="6B1F73"/>
              </a:solidFill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4961568" y="3576826"/>
            <a:ext cx="31654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3600" dirty="0">
                <a:solidFill>
                  <a:schemeClr val="bg1"/>
                </a:solidFill>
                <a:latin typeface="Verdana" panose="020B0604030504040204" pitchFamily="34" charset="0"/>
              </a:rPr>
              <a:t>1,800+</a:t>
            </a:r>
            <a:r>
              <a:rPr lang="en-US" altLang="zh-CN" sz="6000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600" dirty="0">
                <a:solidFill>
                  <a:schemeClr val="bg1"/>
                </a:solidFill>
                <a:latin typeface="Verdana" panose="020B0604030504040204" pitchFamily="34" charset="0"/>
              </a:rPr>
              <a:t>Conferences</a:t>
            </a:r>
          </a:p>
        </p:txBody>
      </p:sp>
    </p:spTree>
    <p:extLst>
      <p:ext uri="{BB962C8B-B14F-4D97-AF65-F5344CB8AC3E}">
        <p14:creationId xmlns:p14="http://schemas.microsoft.com/office/powerpoint/2010/main" val="1318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/>
      <p:bldP spid="9" grpId="0" animBg="1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38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390525" y="427990"/>
            <a:ext cx="6083300" cy="570230"/>
          </a:xfrm>
        </p:spPr>
        <p:txBody>
          <a:bodyPr>
            <a:noAutofit/>
          </a:bodyPr>
          <a:lstStyle/>
          <a:p>
            <a:r>
              <a:rPr 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有意向期刊投稿</a:t>
            </a:r>
            <a:r>
              <a:rPr lang="en-US" alt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学术期刊</a:t>
            </a:r>
            <a:r>
              <a:rPr lang="en-US" alt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技术杂志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0525" y="1162050"/>
            <a:ext cx="82702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D537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sz="1600" b="1" dirty="0">
                <a:solidFill>
                  <a:srgbClr val="CC00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Journals, Transactions, and Letters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are the primary means for publishing technical papers concerning original work in IEEE fields of interest. 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10840" b="8628"/>
          <a:stretch>
            <a:fillRect/>
          </a:stretch>
        </p:blipFill>
        <p:spPr>
          <a:xfrm>
            <a:off x="4672330" y="2296160"/>
            <a:ext cx="2124710" cy="20358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431415" y="2296160"/>
            <a:ext cx="2143760" cy="20923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79400" y="2351405"/>
            <a:ext cx="2152015" cy="21094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894195" y="2296160"/>
            <a:ext cx="1612900" cy="216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8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39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525" y="1169035"/>
            <a:ext cx="82702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D537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sz="1600" b="1" dirty="0">
                <a:solidFill>
                  <a:srgbClr val="CC00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Magazines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are characterized by regular and continuing issues with significant technical content in addition to general news and regular columns.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5749" r="17248" b="7766"/>
          <a:stretch>
            <a:fillRect/>
          </a:stretch>
        </p:blipFill>
        <p:spPr>
          <a:xfrm>
            <a:off x="438785" y="2116455"/>
            <a:ext cx="1769110" cy="2165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55" y="2343150"/>
            <a:ext cx="1721485" cy="21520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330" y="2395855"/>
            <a:ext cx="1488440" cy="20466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rcRect r="16249" b="11948"/>
          <a:stretch>
            <a:fillRect/>
          </a:stretch>
        </p:blipFill>
        <p:spPr>
          <a:xfrm>
            <a:off x="6340475" y="2300605"/>
            <a:ext cx="1819275" cy="2240915"/>
          </a:xfrm>
          <a:prstGeom prst="rect">
            <a:avLst/>
          </a:prstGeom>
        </p:spPr>
      </p:pic>
      <p:sp>
        <p:nvSpPr>
          <p:cNvPr id="10" name="标题 9"/>
          <p:cNvSpPr>
            <a:spLocks noGrp="1"/>
          </p:cNvSpPr>
          <p:nvPr>
            <p:ph type="ctrTitle"/>
          </p:nvPr>
        </p:nvSpPr>
        <p:spPr>
          <a:xfrm>
            <a:off x="390525" y="427990"/>
            <a:ext cx="6083300" cy="570230"/>
          </a:xfrm>
        </p:spPr>
        <p:txBody>
          <a:bodyPr>
            <a:noAutofit/>
          </a:bodyPr>
          <a:lstStyle/>
          <a:p>
            <a:r>
              <a:rPr 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有意向期刊投稿</a:t>
            </a:r>
            <a:r>
              <a:rPr lang="en-US" alt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学术期刊</a:t>
            </a:r>
            <a:r>
              <a:rPr lang="en-US" alt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技术杂志</a:t>
            </a:r>
          </a:p>
        </p:txBody>
      </p:sp>
    </p:spTree>
    <p:extLst>
      <p:ext uri="{BB962C8B-B14F-4D97-AF65-F5344CB8AC3E}">
        <p14:creationId xmlns:p14="http://schemas.microsoft.com/office/powerpoint/2010/main" val="21948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40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1645" y="316427"/>
            <a:ext cx="2726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altLang="zh-CN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期刊影响因子</a:t>
            </a:r>
          </a:p>
        </p:txBody>
      </p:sp>
      <p:sp>
        <p:nvSpPr>
          <p:cNvPr id="12" name="Snip Single Corner Rectangle 13"/>
          <p:cNvSpPr/>
          <p:nvPr/>
        </p:nvSpPr>
        <p:spPr>
          <a:xfrm>
            <a:off x="265430" y="789305"/>
            <a:ext cx="2047875" cy="391795"/>
          </a:xfrm>
          <a:prstGeom prst="snip1Rect">
            <a:avLst>
              <a:gd name="adj" fmla="val 40164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265643" y="1193703"/>
            <a:ext cx="8231927" cy="3424858"/>
          </a:xfrm>
          <a:prstGeom prst="rect">
            <a:avLst/>
          </a:prstGeom>
          <a:noFill/>
          <a:ln>
            <a:solidFill>
              <a:srgbClr val="7729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44714" y="711499"/>
            <a:ext cx="1690370" cy="47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publishes: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black">
          <a:xfrm>
            <a:off x="370205" y="1285240"/>
            <a:ext cx="8022590" cy="32372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9 of the top 10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journals in</a:t>
            </a:r>
            <a:r>
              <a:rPr lang="en-US" altLang="en-US" sz="1400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Telecommunications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  <a:sym typeface="+mn-ea"/>
              </a:rPr>
              <a:t>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（通信领域）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8 of the top 10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Electrical and Electronic Engineering</a:t>
            </a:r>
            <a:r>
              <a:rPr lang="en-US" altLang="en-US" sz="1400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（电气电子工程领域）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Automation &amp; Control Systems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（自动化控制领域）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Computer Science, Hardware &amp; Architecture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（计算机科学硬件结构领域）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Computer Science, Artificial Intelligence</a:t>
            </a:r>
            <a:r>
              <a:rPr lang="en-US" altLang="zh-CN" sz="1400" b="1" dirty="0" smtClean="0">
                <a:solidFill>
                  <a:srgbClr val="772982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9  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(计算机科学人工智能领域）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</a:t>
            </a:r>
            <a:r>
              <a:rPr lang="en-US" altLang="en-US" sz="1400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Computer Science, Information Systems 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（计算机科学信息系统领域）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Computer Science, </a:t>
            </a:r>
            <a:r>
              <a:rPr lang="en-US" altLang="zh-CN" sz="1400" b="1" i="1" dirty="0" smtClean="0">
                <a:solidFill>
                  <a:srgbClr val="772982"/>
                </a:solidFill>
                <a:latin typeface="Calibri" panose="020F0502020204030204" charset="0"/>
                <a:cs typeface="Calibri" panose="020F0502020204030204" charset="0"/>
              </a:rPr>
              <a:t>Software Engineering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（计算机科学软件工程领域）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Computer Science, Cybernetics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（计算机科学控制论领域）</a:t>
            </a:r>
            <a:endParaRPr lang="en-US" altLang="en-US" sz="1400" dirty="0" smtClean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r>
              <a:rPr lang="en-US" altLang="en-US" sz="1400" b="1" dirty="0" smtClean="0">
                <a:solidFill>
                  <a:srgbClr val="FF0000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3 of the top 5</a:t>
            </a:r>
            <a:r>
              <a:rPr lang="en-US" altLang="en-US" sz="1400" b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 </a:t>
            </a:r>
            <a:r>
              <a:rPr lang="en-US" altLang="en-US" sz="1400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journals in </a:t>
            </a:r>
            <a:r>
              <a:rPr lang="en-US" altLang="en-US" sz="1400" b="1" i="1" dirty="0" smtClean="0">
                <a:solidFill>
                  <a:srgbClr val="772982"/>
                </a:solidFill>
                <a:latin typeface="Calibri" panose="020F0502020204030204" charset="0"/>
                <a:ea typeface="MS PGothic" panose="020B0600070205080204" pitchFamily="34" charset="-128"/>
                <a:cs typeface="Calibri" panose="020F0502020204030204" charset="0"/>
              </a:rPr>
              <a:t>Imaging Science &amp; Photographic Technology</a:t>
            </a:r>
            <a:r>
              <a:rPr lang="zh-CN" altLang="en-US" sz="1400" dirty="0" smtClean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（影像科学和摄影技术领域）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2667971" y="451294"/>
            <a:ext cx="42862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Blip>
                <a:blip r:embed="rId3"/>
              </a:buBlip>
              <a:defRPr sz="22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SzPct val="100000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4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Clr>
                <a:srgbClr val="808080"/>
              </a:buClr>
              <a:buSzPct val="80000"/>
              <a:buNone/>
            </a:pPr>
            <a:r>
              <a:rPr lang="en-US" altLang="en-US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2022</a:t>
            </a:r>
            <a:r>
              <a:rPr lang="zh-CN" altLang="en-US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年</a:t>
            </a:r>
            <a:r>
              <a:rPr lang="en-US" altLang="zh-CN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6</a:t>
            </a:r>
            <a:r>
              <a:rPr lang="zh-CN" altLang="en-US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月底科睿唯安发布的最新影响因子排名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Clr>
                <a:srgbClr val="808080"/>
              </a:buClr>
              <a:buSzPct val="80000"/>
              <a:buNone/>
            </a:pPr>
            <a:r>
              <a:rPr lang="en-US" altLang="en-US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More information available at: www.ieee.org/citations</a:t>
            </a:r>
          </a:p>
        </p:txBody>
      </p:sp>
    </p:spTree>
    <p:extLst>
      <p:ext uri="{BB962C8B-B14F-4D97-AF65-F5344CB8AC3E}">
        <p14:creationId xmlns:p14="http://schemas.microsoft.com/office/powerpoint/2010/main" val="22942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265145" y="4562604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41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1645" y="316427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影响因子较高出版物</a:t>
            </a:r>
          </a:p>
        </p:txBody>
      </p:sp>
      <p:sp>
        <p:nvSpPr>
          <p:cNvPr id="12" name="Snip Single Corner Rectangle 13"/>
          <p:cNvSpPr/>
          <p:nvPr/>
        </p:nvSpPr>
        <p:spPr>
          <a:xfrm>
            <a:off x="265430" y="789305"/>
            <a:ext cx="2047875" cy="391795"/>
          </a:xfrm>
          <a:prstGeom prst="snip1Rect">
            <a:avLst>
              <a:gd name="adj" fmla="val 40164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265430" y="1193800"/>
            <a:ext cx="8082915" cy="3602990"/>
          </a:xfrm>
          <a:prstGeom prst="rect">
            <a:avLst/>
          </a:prstGeom>
          <a:noFill/>
          <a:ln>
            <a:solidFill>
              <a:srgbClr val="7729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None/>
              <a:defRPr/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44714" y="711499"/>
            <a:ext cx="1690370" cy="47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publishes: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white">
          <a:xfrm>
            <a:off x="2695911" y="472249"/>
            <a:ext cx="4286250" cy="23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Blip>
                <a:blip r:embed="rId4"/>
              </a:buBlip>
              <a:defRPr sz="22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SzPct val="10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5"/>
              </a:buBlip>
              <a:defRPr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Clr>
                <a:srgbClr val="808080"/>
              </a:buClr>
              <a:buSzPct val="80000"/>
              <a:buNone/>
            </a:pPr>
            <a:r>
              <a:rPr lang="en-US" altLang="en-US" sz="1200" dirty="0">
                <a:solidFill>
                  <a:srgbClr val="772982"/>
                </a:solidFill>
                <a:latin typeface="Calibri" panose="020F0502020204030204"/>
                <a:ea typeface="+mn-ea"/>
              </a:rPr>
              <a:t>More information available at: www.ieee.org/citations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r="28922"/>
          <a:stretch>
            <a:fillRect/>
          </a:stretch>
        </p:blipFill>
        <p:spPr>
          <a:xfrm>
            <a:off x="367665" y="1263015"/>
            <a:ext cx="4193540" cy="3140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rcRect r="40676"/>
          <a:stretch>
            <a:fillRect/>
          </a:stretch>
        </p:blipFill>
        <p:spPr>
          <a:xfrm>
            <a:off x="4561205" y="1263015"/>
            <a:ext cx="3495675" cy="35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86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246522" y="4681572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42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615" y="325895"/>
            <a:ext cx="3832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了解期刊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51" y="1204384"/>
            <a:ext cx="4234549" cy="14858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52" y="1017073"/>
            <a:ext cx="4367448" cy="2581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9" y="1002003"/>
            <a:ext cx="5581658" cy="3371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785" y="405134"/>
            <a:ext cx="3111055" cy="143033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357" y="2027500"/>
            <a:ext cx="3111055" cy="132538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/>
          <a:stretch/>
        </p:blipFill>
        <p:spPr>
          <a:xfrm>
            <a:off x="5845358" y="3441332"/>
            <a:ext cx="3114482" cy="135642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9527" y="566087"/>
            <a:ext cx="5937171" cy="3990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246522" y="4681572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43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615" y="325895"/>
            <a:ext cx="3832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了解期刊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81" y="1307910"/>
            <a:ext cx="4410176" cy="2679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91" y="2526675"/>
            <a:ext cx="3330575" cy="99550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910" y="849115"/>
            <a:ext cx="3376511" cy="3536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44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7665" y="260350"/>
            <a:ext cx="1729105" cy="570230"/>
          </a:xfrm>
        </p:spPr>
        <p:txBody>
          <a:bodyPr>
            <a:noAutofit/>
          </a:bodyPr>
          <a:lstStyle/>
          <a:p>
            <a:r>
              <a:rPr lang="zh-CN" sz="240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期刊官网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3"/>
          <a:stretch/>
        </p:blipFill>
        <p:spPr>
          <a:xfrm>
            <a:off x="1160835" y="855664"/>
            <a:ext cx="6320620" cy="39051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30036" y="3269673"/>
            <a:ext cx="1156855" cy="117763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 b="4934"/>
          <a:stretch/>
        </p:blipFill>
        <p:spPr>
          <a:xfrm>
            <a:off x="1050104" y="817433"/>
            <a:ext cx="6431351" cy="39838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0"/>
          <a:stretch/>
        </p:blipFill>
        <p:spPr>
          <a:xfrm>
            <a:off x="2486891" y="772906"/>
            <a:ext cx="5112327" cy="402840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2"/>
          <a:stretch/>
        </p:blipFill>
        <p:spPr>
          <a:xfrm>
            <a:off x="2355273" y="855664"/>
            <a:ext cx="5475062" cy="40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3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45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326" y="424815"/>
            <a:ext cx="5483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en-US" altLang="zh-CN" sz="2400" b="1" i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Publication Recommender</a:t>
            </a:r>
            <a:r>
              <a:rPr lang="en-US" altLang="zh-CN" sz="2400" b="1" i="1" baseline="30000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™</a:t>
            </a:r>
            <a:r>
              <a:rPr lang="en-US" altLang="zh-CN" sz="24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b="1" dirty="0">
              <a:solidFill>
                <a:srgbClr val="6B1F73"/>
              </a:solidFill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670460" y="4534011"/>
            <a:ext cx="3707576" cy="2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http://publication-recommender.ieee.org/home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771" y="1035661"/>
            <a:ext cx="5730155" cy="3438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21" y="943416"/>
            <a:ext cx="6352288" cy="3531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46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6" name="标题 1"/>
          <p:cNvSpPr>
            <a:spLocks noGrp="1" noChangeArrowheads="1"/>
          </p:cNvSpPr>
          <p:nvPr>
            <p:ph type="title"/>
          </p:nvPr>
        </p:nvSpPr>
        <p:spPr>
          <a:xfrm>
            <a:off x="282270" y="367346"/>
            <a:ext cx="5829300" cy="509588"/>
          </a:xfrm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作者中心与作者工具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5380" y="1244600"/>
            <a:ext cx="6358255" cy="31102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3278505" y="569018"/>
            <a:ext cx="2478059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https://ieeeauthorcenter.ieee.org/</a:t>
            </a:r>
            <a:endParaRPr lang="zh-CN" altLang="en-US" sz="1000" dirty="0">
              <a:solidFill>
                <a:srgbClr val="7729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" y="1146175"/>
            <a:ext cx="6501130" cy="3507740"/>
          </a:xfrm>
          <a:prstGeom prst="rect">
            <a:avLst/>
          </a:prstGeom>
          <a:effectLst/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r="8557" b="3959"/>
          <a:stretch>
            <a:fillRect/>
          </a:stretch>
        </p:blipFill>
        <p:spPr>
          <a:xfrm>
            <a:off x="969645" y="1115695"/>
            <a:ext cx="7204710" cy="3368675"/>
          </a:xfrm>
          <a:prstGeom prst="rect">
            <a:avLst/>
          </a:prstGeom>
          <a:effectLst/>
        </p:spPr>
      </p:pic>
      <p:sp>
        <p:nvSpPr>
          <p:cNvPr id="8" name="文本框 7"/>
          <p:cNvSpPr txBox="1"/>
          <p:nvPr/>
        </p:nvSpPr>
        <p:spPr>
          <a:xfrm>
            <a:off x="1830070" y="2099945"/>
            <a:ext cx="6638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出版物类型</a:t>
            </a:r>
            <a:r>
              <a:rPr lang="en-US" altLang="zh-CN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出版物</a:t>
            </a:r>
            <a:r>
              <a:rPr lang="en-US" altLang="zh-CN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文章类型</a:t>
            </a:r>
            <a:r>
              <a:rPr lang="en-US" altLang="zh-CN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格式</a:t>
            </a:r>
            <a:r>
              <a:rPr lang="en-US" altLang="zh-CN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b="1">
                <a:solidFill>
                  <a:srgbClr val="77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下载模板</a:t>
            </a:r>
          </a:p>
        </p:txBody>
      </p:sp>
    </p:spTree>
    <p:extLst>
      <p:ext uri="{BB962C8B-B14F-4D97-AF65-F5344CB8AC3E}">
        <p14:creationId xmlns:p14="http://schemas.microsoft.com/office/powerpoint/2010/main" val="195643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47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615" y="325895"/>
            <a:ext cx="1689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提交稿件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286" y="563613"/>
            <a:ext cx="5384800" cy="41634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11" y="1113919"/>
            <a:ext cx="6738620" cy="3540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321025" y="4591179"/>
            <a:ext cx="486659" cy="273844"/>
          </a:xfrm>
        </p:spPr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48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895" y="316230"/>
            <a:ext cx="1736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评审流程</a:t>
            </a:r>
          </a:p>
        </p:txBody>
      </p:sp>
      <p:sp>
        <p:nvSpPr>
          <p:cNvPr id="2" name="Rectangle 6"/>
          <p:cNvSpPr/>
          <p:nvPr/>
        </p:nvSpPr>
        <p:spPr>
          <a:xfrm>
            <a:off x="982980" y="945515"/>
            <a:ext cx="1567815" cy="394970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Submission</a:t>
            </a:r>
          </a:p>
        </p:txBody>
      </p:sp>
      <p:sp>
        <p:nvSpPr>
          <p:cNvPr id="22" name="Rectangle 7"/>
          <p:cNvSpPr/>
          <p:nvPr/>
        </p:nvSpPr>
        <p:spPr>
          <a:xfrm>
            <a:off x="1235710" y="1548765"/>
            <a:ext cx="1567815" cy="380365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Journal Staff</a:t>
            </a:r>
          </a:p>
        </p:txBody>
      </p:sp>
      <p:sp>
        <p:nvSpPr>
          <p:cNvPr id="23" name="Rectangle 8"/>
          <p:cNvSpPr/>
          <p:nvPr/>
        </p:nvSpPr>
        <p:spPr>
          <a:xfrm>
            <a:off x="1402080" y="2165350"/>
            <a:ext cx="1567815" cy="369570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EIC</a:t>
            </a:r>
            <a:r>
              <a:rPr lang="zh-CN" alt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主编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12265" y="2753995"/>
            <a:ext cx="1522095" cy="375920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defRPr/>
            </a:pP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副编辑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831975" y="3348990"/>
            <a:ext cx="1567815" cy="377190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defRPr/>
            </a:pP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Reviewers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87425" y="4023995"/>
            <a:ext cx="2063750" cy="361315"/>
          </a:xfrm>
          <a:prstGeom prst="rect">
            <a:avLst/>
          </a:prstGeom>
          <a:solidFill>
            <a:srgbClr val="76298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defRPr/>
            </a:pP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EIC Makes Decision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807482" y="945753"/>
            <a:ext cx="0" cy="3425190"/>
          </a:xfrm>
          <a:prstGeom prst="straightConnector1">
            <a:avLst/>
          </a:prstGeom>
          <a:noFill/>
          <a:ln w="25400" cap="flat" cmpd="sng" algn="ctr">
            <a:solidFill>
              <a:srgbClr val="762A8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8" name="Rectangle 47"/>
          <p:cNvSpPr/>
          <p:nvPr/>
        </p:nvSpPr>
        <p:spPr>
          <a:xfrm>
            <a:off x="4036060" y="1430655"/>
            <a:ext cx="1540510" cy="381000"/>
          </a:xfrm>
          <a:prstGeom prst="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sz="12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Rejection: Topic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30345" y="1922780"/>
            <a:ext cx="1545590" cy="401320"/>
          </a:xfrm>
          <a:prstGeom prst="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sz="12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Rejection: Format</a:t>
            </a:r>
          </a:p>
        </p:txBody>
      </p:sp>
      <p:cxnSp>
        <p:nvCxnSpPr>
          <p:cNvPr id="57" name="Elbow Connector 56"/>
          <p:cNvCxnSpPr>
            <a:stCxn id="49" idx="3"/>
            <a:endCxn id="2" idx="3"/>
          </p:cNvCxnSpPr>
          <p:nvPr/>
        </p:nvCxnSpPr>
        <p:spPr>
          <a:xfrm flipH="1" flipV="1">
            <a:off x="2550795" y="1143000"/>
            <a:ext cx="3025140" cy="980440"/>
          </a:xfrm>
          <a:prstGeom prst="bentConnector3">
            <a:avLst>
              <a:gd name="adj1" fmla="val -7872"/>
            </a:avLst>
          </a:prstGeom>
          <a:ln w="25400">
            <a:solidFill>
              <a:srgbClr val="762A82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946015" y="2524125"/>
            <a:ext cx="1906270" cy="325755"/>
          </a:xfrm>
          <a:prstGeom prst="rect">
            <a:avLst/>
          </a:prstGeom>
          <a:solidFill>
            <a:srgbClr val="E7C6ED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A–(Pu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blish Unaltered) </a:t>
            </a:r>
            <a:endParaRPr lang="en-US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946015" y="3500755"/>
            <a:ext cx="3244215" cy="339090"/>
          </a:xfrm>
          <a:prstGeom prst="rect">
            <a:avLst/>
          </a:prstGeom>
          <a:solidFill>
            <a:srgbClr val="B455C9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R1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–(Review Again After Resubmission) </a:t>
            </a:r>
            <a:endParaRPr lang="en-US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946015" y="4539615"/>
            <a:ext cx="2281555" cy="325120"/>
          </a:xfrm>
          <a:prstGeom prst="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altLang="zh-CN" sz="12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R3–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(Reject)-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不鼓励重新投稿</a:t>
            </a:r>
            <a:endParaRPr lang="zh-CN" altLang="en-US" sz="12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75" name="Elbow Connector 74"/>
          <p:cNvCxnSpPr/>
          <p:nvPr/>
        </p:nvCxnSpPr>
        <p:spPr>
          <a:xfrm rot="10800000" flipV="1">
            <a:off x="2550160" y="1143000"/>
            <a:ext cx="6265545" cy="3175"/>
          </a:xfrm>
          <a:prstGeom prst="bentConnector2">
            <a:avLst/>
          </a:prstGeom>
          <a:ln w="25400">
            <a:solidFill>
              <a:srgbClr val="762A82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23" idx="3"/>
            <a:endCxn id="49" idx="1"/>
          </p:cNvCxnSpPr>
          <p:nvPr/>
        </p:nvCxnSpPr>
        <p:spPr>
          <a:xfrm flipV="1">
            <a:off x="2969895" y="2123440"/>
            <a:ext cx="1060450" cy="226695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23" idx="3"/>
            <a:endCxn id="48" idx="1"/>
          </p:cNvCxnSpPr>
          <p:nvPr/>
        </p:nvCxnSpPr>
        <p:spPr>
          <a:xfrm flipV="1">
            <a:off x="2969895" y="1621155"/>
            <a:ext cx="1066165" cy="728980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9"/>
          <p:cNvSpPr/>
          <p:nvPr/>
        </p:nvSpPr>
        <p:spPr>
          <a:xfrm>
            <a:off x="4946015" y="3013075"/>
            <a:ext cx="3664585" cy="324485"/>
          </a:xfrm>
          <a:prstGeom prst="rect">
            <a:avLst/>
          </a:prstGeom>
          <a:solidFill>
            <a:srgbClr val="CC86D9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AQ–(P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ublish with Minor, Required Changes) </a:t>
            </a:r>
            <a:endParaRPr lang="en-US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67"/>
          <p:cNvSpPr/>
          <p:nvPr/>
        </p:nvSpPr>
        <p:spPr>
          <a:xfrm>
            <a:off x="4946015" y="4023995"/>
            <a:ext cx="2884170" cy="331470"/>
          </a:xfrm>
          <a:prstGeom prst="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342900">
              <a:lnSpc>
                <a:spcPct val="80000"/>
              </a:lnSpc>
              <a:buClr>
                <a:schemeClr val="bg2"/>
              </a:buClr>
              <a:buSzPct val="80000"/>
              <a:defRPr/>
            </a:pP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R2–(Reject)-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鼓励重新投稿其他出版物</a:t>
            </a:r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12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H="1" flipV="1">
            <a:off x="8815705" y="1143000"/>
            <a:ext cx="635" cy="2527300"/>
          </a:xfrm>
          <a:prstGeom prst="line">
            <a:avLst/>
          </a:prstGeom>
          <a:ln w="19050">
            <a:solidFill>
              <a:srgbClr val="762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29" idx="3"/>
            <a:endCxn id="67" idx="1"/>
          </p:cNvCxnSpPr>
          <p:nvPr/>
        </p:nvCxnSpPr>
        <p:spPr>
          <a:xfrm>
            <a:off x="3399790" y="3537585"/>
            <a:ext cx="1546225" cy="132715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9" idx="3"/>
            <a:endCxn id="60" idx="1"/>
          </p:cNvCxnSpPr>
          <p:nvPr/>
        </p:nvCxnSpPr>
        <p:spPr>
          <a:xfrm flipV="1">
            <a:off x="3399790" y="2687320"/>
            <a:ext cx="1546225" cy="850265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67" idx="3"/>
          </p:cNvCxnSpPr>
          <p:nvPr/>
        </p:nvCxnSpPr>
        <p:spPr>
          <a:xfrm>
            <a:off x="8190230" y="3670300"/>
            <a:ext cx="625475" cy="0"/>
          </a:xfrm>
          <a:prstGeom prst="line">
            <a:avLst/>
          </a:prstGeom>
          <a:ln w="19050">
            <a:solidFill>
              <a:srgbClr val="762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endCxn id="26" idx="1"/>
          </p:cNvCxnSpPr>
          <p:nvPr/>
        </p:nvCxnSpPr>
        <p:spPr>
          <a:xfrm flipV="1">
            <a:off x="3493135" y="3175635"/>
            <a:ext cx="1452880" cy="361950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29" idx="3"/>
            <a:endCxn id="27" idx="1"/>
          </p:cNvCxnSpPr>
          <p:nvPr/>
        </p:nvCxnSpPr>
        <p:spPr>
          <a:xfrm>
            <a:off x="3399790" y="3537585"/>
            <a:ext cx="1546225" cy="652145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3399790" y="3529965"/>
            <a:ext cx="1546225" cy="1164590"/>
          </a:xfrm>
          <a:prstGeom prst="straightConnector1">
            <a:avLst/>
          </a:prstGeom>
          <a:ln w="19050">
            <a:solidFill>
              <a:srgbClr val="762A8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54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1409" y="1902339"/>
            <a:ext cx="6010992" cy="728419"/>
          </a:xfrm>
        </p:spPr>
        <p:txBody>
          <a:bodyPr/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学术活动助力科研发展</a:t>
            </a:r>
            <a:endParaRPr 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49</a:t>
            </a:fld>
            <a:endParaRPr lang="en-US">
              <a:solidFill>
                <a:srgbClr val="6B1F7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4A43-821E-7147-8014-F1E1AD70B8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pPr/>
              <a:t>50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282291" y="365527"/>
            <a:ext cx="3467100" cy="66833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中国地区学生分会</a:t>
            </a:r>
            <a:endParaRPr lang="en-US" altLang="zh-CN" sz="2800" b="1" dirty="0" smtClean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170261" y="1033865"/>
            <a:ext cx="720844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ts val="2000"/>
              </a:spcBef>
              <a:buBlip>
                <a:blip r:embed="rId2"/>
              </a:buBlip>
              <a:defRPr sz="22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SzPct val="10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目前中国的学生会员已经超过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6000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人；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通过学生分会通过开展特定的项目、活动，开拓青少年的科学眼界，培养其工程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素养；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迄今为止，中国学生分会的数目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河北大学学生分会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中国科学院研究生院学生分会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清华大学学生分会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哈尔滨工业大学深圳研究生院学生分会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北京邮电大学学生分会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北京交通大学学生分会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北京大学学生分会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北京工业大学学生分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北京理工大学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北京大学深圳研究生院学生分会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北京航天航空大学学生分会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重庆大学学生分会</a:t>
            </a: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电子科技大学学生分会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华南理工大学学生分会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中山大学学生分会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spcBef>
                <a:spcPct val="0"/>
              </a:spcBef>
              <a:buClr>
                <a:srgbClr val="595959"/>
              </a:buClr>
              <a:buSzTx/>
              <a:buFontTx/>
              <a:buChar char="–"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749391" y="4500155"/>
            <a:ext cx="41881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More </a:t>
            </a:r>
            <a:r>
              <a:rPr lang="en-US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info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rmation</a:t>
            </a:r>
            <a:r>
              <a:rPr lang="en-US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中国学生分会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– 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中国</a:t>
            </a:r>
            <a:endPara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1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51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57175" y="318770"/>
            <a:ext cx="8089900" cy="570230"/>
          </a:xfrm>
        </p:spPr>
        <p:txBody>
          <a:bodyPr>
            <a:noAutofit/>
          </a:bodyPr>
          <a:lstStyle/>
          <a:p>
            <a:r>
              <a:rPr lang="zh-CN" sz="2400" dirty="0">
                <a:solidFill>
                  <a:srgbClr val="76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类似技术讲座分享交流活动</a:t>
            </a:r>
            <a:r>
              <a:rPr lang="en-US" altLang="zh-CN" sz="2400" dirty="0">
                <a:solidFill>
                  <a:srgbClr val="76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solidFill>
                  <a:srgbClr val="7629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知名公司参观学习活动</a:t>
            </a:r>
            <a:endParaRPr lang="zh-CN" altLang="en-US" sz="2400" dirty="0">
              <a:solidFill>
                <a:srgbClr val="76298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893445"/>
            <a:ext cx="2562225" cy="181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" y="1184275"/>
            <a:ext cx="2317115" cy="165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380" y="893445"/>
            <a:ext cx="2553335" cy="181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35" y="3135630"/>
            <a:ext cx="2175510" cy="1448435"/>
          </a:xfrm>
          <a:prstGeom prst="rect">
            <a:avLst/>
          </a:prstGeom>
        </p:spPr>
      </p:pic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70" y="2906395"/>
            <a:ext cx="2319020" cy="179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520" y="2963545"/>
            <a:ext cx="2271395" cy="151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z="675" smtClean="0">
                <a:solidFill>
                  <a:srgbClr val="6B1F73"/>
                </a:solidFill>
              </a:rPr>
              <a:t>52</a:t>
            </a:fld>
            <a:endParaRPr lang="en-US" sz="675" dirty="0">
              <a:solidFill>
                <a:srgbClr val="6B1F73"/>
              </a:solidFill>
            </a:endParaRPr>
          </a:p>
        </p:txBody>
      </p:sp>
      <p:sp>
        <p:nvSpPr>
          <p:cNvPr id="3" name="Title 5"/>
          <p:cNvSpPr txBox="1"/>
          <p:nvPr/>
        </p:nvSpPr>
        <p:spPr>
          <a:xfrm>
            <a:off x="282575" y="349885"/>
            <a:ext cx="5306695" cy="6686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 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秋季</a:t>
            </a:r>
            <a:r>
              <a:rPr lang="en-US" altLang="zh-CN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MOOC </a:t>
            </a:r>
            <a:r>
              <a:rPr lang="zh-CN" altLang="en-US" sz="28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课程注册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" y="2171065"/>
            <a:ext cx="7258685" cy="2625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030" y="1018540"/>
            <a:ext cx="3063875" cy="130429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490845" y="1047750"/>
            <a:ext cx="1341755" cy="1245235"/>
            <a:chOff x="9700" y="1741"/>
            <a:chExt cx="1687" cy="1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53" t="8649" r="8723" b="8970"/>
            <a:stretch>
              <a:fillRect/>
            </a:stretch>
          </p:blipFill>
          <p:spPr>
            <a:xfrm>
              <a:off x="9760" y="1803"/>
              <a:ext cx="1568" cy="152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矩形 7"/>
            <p:cNvSpPr/>
            <p:nvPr/>
          </p:nvSpPr>
          <p:spPr>
            <a:xfrm>
              <a:off x="9700" y="1741"/>
              <a:ext cx="1687" cy="1650"/>
            </a:xfrm>
            <a:prstGeom prst="rect">
              <a:avLst/>
            </a:prstGeom>
            <a:noFill/>
            <a:ln w="12700"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614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z="675" smtClean="0">
                <a:solidFill>
                  <a:srgbClr val="6B1F73"/>
                </a:solidFill>
              </a:rPr>
              <a:t>53</a:t>
            </a:fld>
            <a:endParaRPr lang="en-US" sz="675" dirty="0">
              <a:solidFill>
                <a:srgbClr val="6B1F73"/>
              </a:solidFill>
            </a:endParaRPr>
          </a:p>
        </p:txBody>
      </p:sp>
      <p:sp>
        <p:nvSpPr>
          <p:cNvPr id="3" name="Title 5"/>
          <p:cNvSpPr txBox="1"/>
          <p:nvPr/>
        </p:nvSpPr>
        <p:spPr>
          <a:xfrm>
            <a:off x="687070" y="545465"/>
            <a:ext cx="8200390" cy="6686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>
                <a:solidFill>
                  <a:srgbClr val="76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2022 IEEE Xplore </a:t>
            </a:r>
            <a:r>
              <a:rPr lang="zh-CN" altLang="en-US" sz="2800" b="1" dirty="0">
                <a:solidFill>
                  <a:srgbClr val="7629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数据库检索达人挑战赛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08" y="1938616"/>
            <a:ext cx="4929353" cy="209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686756" y="1421631"/>
            <a:ext cx="4449802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竞赛时间</a:t>
            </a:r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奖项设置：</a:t>
            </a: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一等奖（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名）：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Kindle</a:t>
            </a: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二等奖（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名）：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站年度大会员</a:t>
            </a: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三等奖（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名）：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定制双肩包</a:t>
            </a: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/campaigns/org38415952/sitesapi/files/images/41168753/检索竞赛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9" y="2947562"/>
            <a:ext cx="1178027" cy="117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0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54</a:t>
            </a:fld>
            <a:endParaRPr lang="en-US">
              <a:solidFill>
                <a:srgbClr val="6B1F73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58267" y="473447"/>
            <a:ext cx="7524151" cy="1618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欢迎关注！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 ：                            </a:t>
            </a:r>
            <a:r>
              <a:rPr lang="zh-CN" altLang="en-US" sz="2000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 QQ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交流群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IEEEXplore</a:t>
            </a:r>
            <a:r>
              <a:rPr lang="zh-CN" altLang="en-US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微服务                              </a:t>
            </a:r>
            <a: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162695505</a:t>
            </a:r>
            <a:br>
              <a:rPr lang="en-US" altLang="zh-CN" sz="2000" b="1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2000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508" y="1908393"/>
            <a:ext cx="1707212" cy="170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0354" y="1889519"/>
            <a:ext cx="1763141" cy="175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9"/>
          <p:cNvCxnSpPr>
            <a:cxnSpLocks noChangeShapeType="1"/>
          </p:cNvCxnSpPr>
          <p:nvPr/>
        </p:nvCxnSpPr>
        <p:spPr bwMode="auto">
          <a:xfrm rot="10800000">
            <a:off x="967036" y="1679794"/>
            <a:ext cx="8839200" cy="457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sp>
        <p:nvSpPr>
          <p:cNvPr id="8" name="文本框 7"/>
          <p:cNvSpPr txBox="1"/>
          <p:nvPr/>
        </p:nvSpPr>
        <p:spPr>
          <a:xfrm>
            <a:off x="1237680" y="4219173"/>
            <a:ext cx="3137847" cy="5909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CN" b="1" dirty="0" err="1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iGroup</a:t>
            </a:r>
            <a:r>
              <a:rPr lang="zh-CN" altLang="en-US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中国 </a:t>
            </a:r>
            <a:r>
              <a:rPr lang="en-US" altLang="zh-CN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IEEE</a:t>
            </a:r>
            <a:r>
              <a:rPr lang="zh-CN" altLang="en-US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数据库团队</a:t>
            </a:r>
            <a:r>
              <a:rPr lang="en-US" altLang="zh-CN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/>
            </a:r>
            <a:br>
              <a:rPr lang="en-US" altLang="zh-CN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lang="en-US" altLang="zh-CN" b="1" dirty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hlinkClick r:id="rId4"/>
              </a:rPr>
              <a:t>iel@igroup.com.cn</a:t>
            </a:r>
            <a:endParaRPr lang="zh-CN" altLang="en-US" b="1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Title 1"/>
          <p:cNvSpPr txBox="1">
            <a:spLocks noChangeArrowheads="1"/>
          </p:cNvSpPr>
          <p:nvPr/>
        </p:nvSpPr>
        <p:spPr bwMode="auto">
          <a:xfrm>
            <a:off x="1237680" y="3813393"/>
            <a:ext cx="7230515" cy="40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1" baseline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2000" kern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关注微信公众号首页回复“东北大学”获取</a:t>
            </a:r>
            <a:r>
              <a:rPr lang="en-US" altLang="zh-CN" sz="2000" kern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kern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下载链接</a:t>
            </a:r>
            <a:endParaRPr lang="zh-CN" altLang="en-US" sz="20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51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>
                <a:solidFill>
                  <a:srgbClr val="6B1F73"/>
                </a:solidFill>
              </a:rPr>
              <a:t>55</a:t>
            </a:fld>
            <a:endParaRPr lang="en-US" dirty="0">
              <a:solidFill>
                <a:srgbClr val="6B1F73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04537" y="2162473"/>
            <a:ext cx="496855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en-US" sz="5400" dirty="0" smtClean="0">
                <a:solidFill>
                  <a:srgbClr val="6B1F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5400" dirty="0">
              <a:solidFill>
                <a:srgbClr val="6B1F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98406ed-6acf-46bf-bbbf-491d0727eca4"/>
  <p:tag name="COMMONDATA" val="eyJoZGlkIjoiYjJjOTQxYzhjODMyMDAzZmE0MDJkMWFkNmJlNDkwY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436,&quot;width&quot;:1352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2031890-4191-4169-8af1-d27c65ea2b53}"/>
  <p:tag name="TABLE_ENDDRAG_ORIGIN_RECT" val="481*233"/>
  <p:tag name="TABLE_ENDDRAG_RECT" val="112*120*481*2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2031890-4191-4169-8af1-d27c65ea2b53}"/>
  <p:tag name="TABLE_ENDDRAG_ORIGIN_RECT" val="481*233"/>
  <p:tag name="TABLE_ENDDRAG_RECT" val="112*120*481*2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06,&quot;width&quot;:334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95,&quot;width&quot;:337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22,&quot;width&quot;:3389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09,&quot;width&quot;:2540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82,&quot;width&quot;:6786}"/>
</p:tagLst>
</file>

<file path=ppt/theme/theme1.xml><?xml version="1.0" encoding="utf-8"?>
<a:theme xmlns:a="http://schemas.openxmlformats.org/drawingml/2006/main" name="Theme 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16-DCI-113_Branded_PPT_Template_B_Final_FullScreen</Template>
  <TotalTime>1347</TotalTime>
  <Words>1916</Words>
  <Application>Microsoft Office PowerPoint</Application>
  <PresentationFormat>全屏显示(16:9)</PresentationFormat>
  <Paragraphs>383</Paragraphs>
  <Slides>55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8" baseType="lpstr">
      <vt:lpstr>LucidaGrande</vt:lpstr>
      <vt:lpstr>MS PGothic</vt:lpstr>
      <vt:lpstr>阿里妈妈数黑体</vt:lpstr>
      <vt:lpstr>DengXian</vt:lpstr>
      <vt:lpstr>宋体</vt:lpstr>
      <vt:lpstr>微软雅黑</vt:lpstr>
      <vt:lpstr>Arial</vt:lpstr>
      <vt:lpstr>Calibri</vt:lpstr>
      <vt:lpstr>Courier New</vt:lpstr>
      <vt:lpstr>Times New Roman</vt:lpstr>
      <vt:lpstr>Verdana</vt:lpstr>
      <vt:lpstr>Wingdings</vt:lpstr>
      <vt:lpstr>Theme 1</vt:lpstr>
      <vt:lpstr>科研达人养成记-东北大学</vt:lpstr>
      <vt:lpstr>听讲座 赢奖品    IEEE精美礼品等待大家哦！</vt:lpstr>
      <vt:lpstr>Content</vt:lpstr>
      <vt:lpstr>IEEE与IEEE Xplore介绍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高效检索科研文献及热点追踪</vt:lpstr>
      <vt:lpstr>一框式检索框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IEEE出版渠道选择及投稿注意事项</vt:lpstr>
      <vt:lpstr>PowerPoint 演示文稿</vt:lpstr>
      <vt:lpstr>有意向期刊投稿-学术期刊/技术杂志</vt:lpstr>
      <vt:lpstr>有意向期刊投稿-学术期刊/技术杂志</vt:lpstr>
      <vt:lpstr>PowerPoint 演示文稿</vt:lpstr>
      <vt:lpstr>PowerPoint 演示文稿</vt:lpstr>
      <vt:lpstr>PowerPoint 演示文稿</vt:lpstr>
      <vt:lpstr>PowerPoint 演示文稿</vt:lpstr>
      <vt:lpstr>期刊官网</vt:lpstr>
      <vt:lpstr>PowerPoint 演示文稿</vt:lpstr>
      <vt:lpstr>作者中心与作者工具</vt:lpstr>
      <vt:lpstr>PowerPoint 演示文稿</vt:lpstr>
      <vt:lpstr>PowerPoint 演示文稿</vt:lpstr>
      <vt:lpstr>IEEE学术活动助力科研发展</vt:lpstr>
      <vt:lpstr>PowerPoint 演示文稿</vt:lpstr>
      <vt:lpstr>类似技术讲座分享交流活动/知名公司参观学习活动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Olivia</cp:lastModifiedBy>
  <cp:revision>226</cp:revision>
  <dcterms:created xsi:type="dcterms:W3CDTF">2016-10-24T19:40:00Z</dcterms:created>
  <dcterms:modified xsi:type="dcterms:W3CDTF">2022-11-10T01:41:45Z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EB504D52A0DF424898913D1523BBF48C</vt:lpwstr>
  </property>
  <property fmtid="{D5CDD505-2E9C-101B-9397-08002B2CF9AE}" pid="3" name="KSOProductBuildVer">
    <vt:lpwstr>2052-11.1.0.12313</vt:lpwstr>
  </property>
</Properties>
</file>