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3" r:id="rId3"/>
    <p:sldId id="257" r:id="rId4"/>
    <p:sldId id="256" r:id="rId5"/>
    <p:sldId id="259" r:id="rId6"/>
    <p:sldId id="260" r:id="rId7"/>
    <p:sldId id="282" r:id="rId8"/>
    <p:sldId id="271" r:id="rId9"/>
    <p:sldId id="272" r:id="rId10"/>
    <p:sldId id="273" r:id="rId11"/>
    <p:sldId id="283" r:id="rId12"/>
    <p:sldId id="285" r:id="rId13"/>
    <p:sldId id="284" r:id="rId14"/>
    <p:sldId id="286" r:id="rId15"/>
    <p:sldId id="262" r:id="rId16"/>
    <p:sldId id="261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uzhanli" initials="h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3F50"/>
    <a:srgbClr val="2D80A5"/>
    <a:srgbClr val="102B12"/>
    <a:srgbClr val="0D2B11"/>
    <a:srgbClr val="082A11"/>
    <a:srgbClr val="CE9430"/>
    <a:srgbClr val="CD972D"/>
    <a:srgbClr val="A02A02"/>
    <a:srgbClr val="0627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189123036861901697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350" y="-36195"/>
            <a:ext cx="12220575" cy="7543800"/>
          </a:xfrm>
          <a:prstGeom prst="rect">
            <a:avLst/>
          </a:prstGeom>
        </p:spPr>
      </p:pic>
      <p:pic>
        <p:nvPicPr>
          <p:cNvPr id="7" name="图片 6" descr="C:\Users\Administrator\Desktop\新建文件夹\a9cf76045a0448fcac831e5316ca84f3_th_副本.pnga9cf76045a0448fcac831e5316ca84f3_th_副本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102235" y="25400"/>
            <a:ext cx="867410" cy="1155700"/>
          </a:xfrm>
          <a:prstGeom prst="rect">
            <a:avLst/>
          </a:prstGeom>
          <a:effectLst>
            <a:innerShdw blurRad="63500" dist="50800" dir="18900000">
              <a:schemeClr val="bg1">
                <a:alpha val="50000"/>
              </a:schemeClr>
            </a:innerShdw>
          </a:effectLst>
        </p:spPr>
      </p:pic>
      <p:pic>
        <p:nvPicPr>
          <p:cNvPr id="8" name="图片 7" descr="知网LOGO-PNG-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9645" y="83820"/>
            <a:ext cx="1521460" cy="701675"/>
          </a:xfrm>
          <a:prstGeom prst="rect">
            <a:avLst/>
          </a:prstGeom>
          <a:effectLst>
            <a:innerShdw blurRad="25400" dist="12700" dir="18900000">
              <a:schemeClr val="bg1">
                <a:alpha val="100000"/>
              </a:schemeClr>
            </a:inn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4034970a304e251f3b812fd5ac86c9177f3e53a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985" y="-26035"/>
            <a:ext cx="12220575" cy="7072630"/>
          </a:xfrm>
          <a:prstGeom prst="rect">
            <a:avLst/>
          </a:prstGeom>
        </p:spPr>
      </p:pic>
      <p:pic>
        <p:nvPicPr>
          <p:cNvPr id="8" name="图片 7" descr="C:\Users\Administrator\Desktop\新建文件夹\a9cf76045a0448fcac831e5316ca84f3_th_副本.pnga9cf76045a0448fcac831e5316ca84f3_th_副本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3734435" y="2553970"/>
            <a:ext cx="867410" cy="1155700"/>
          </a:xfrm>
          <a:prstGeom prst="rect">
            <a:avLst/>
          </a:prstGeom>
          <a:effectLst>
            <a:innerShdw blurRad="25400" dist="25400" dir="18900000">
              <a:schemeClr val="bg1">
                <a:alpha val="100000"/>
              </a:schemeClr>
            </a:innerShdw>
          </a:effec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0020033014763852_b_副本"/>
          <p:cNvPicPr>
            <a:picLocks noChangeAspect="1"/>
          </p:cNvPicPr>
          <p:nvPr userDrawn="1"/>
        </p:nvPicPr>
        <p:blipFill>
          <a:blip r:embed="rId2"/>
          <a:srcRect b="2687"/>
          <a:stretch>
            <a:fillRect/>
          </a:stretch>
        </p:blipFill>
        <p:spPr>
          <a:xfrm>
            <a:off x="-30480" y="-4445"/>
            <a:ext cx="12237085" cy="6898640"/>
          </a:xfrm>
          <a:prstGeom prst="rect">
            <a:avLst/>
          </a:prstGeom>
        </p:spPr>
      </p:pic>
      <p:pic>
        <p:nvPicPr>
          <p:cNvPr id="8" name="图片 7" descr="C:\Users\Administrator\Desktop\新建文件夹\a9cf76045a0448fcac831e5316ca84f3_th_副本.pnga9cf76045a0448fcac831e5316ca84f3_th_副本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5360035" y="3940810"/>
            <a:ext cx="1322705" cy="1762125"/>
          </a:xfrm>
          <a:prstGeom prst="rect">
            <a:avLst/>
          </a:prstGeom>
          <a:effectLst>
            <a:innerShdw blurRad="63500" dist="50800" dir="18900000">
              <a:schemeClr val="bg1">
                <a:alpha val="50000"/>
              </a:schemeClr>
            </a:innerShdw>
          </a:effec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9050" y="-15240"/>
            <a:ext cx="12243435" cy="69583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 descr="86d6277f9e2f07083f41e92de224b899a901f253_副本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6195" y="-29845"/>
            <a:ext cx="12233910" cy="69437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pic>
        <p:nvPicPr>
          <p:cNvPr id="11" name="图片 10" descr="24707243_113256228000_2_副本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1590" y="-73025"/>
            <a:ext cx="12249785" cy="7091680"/>
          </a:xfrm>
          <a:prstGeom prst="rect">
            <a:avLst/>
          </a:prstGeom>
        </p:spPr>
      </p:pic>
      <p:pic>
        <p:nvPicPr>
          <p:cNvPr id="12" name="图片 11" descr="C:\Users\Administrator\Desktop\新建文件夹\a9cf76045a0448fcac831e5316ca84f3_th_副本.pnga9cf76045a0448fcac831e5316ca84f3_th_副本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264160" y="116840"/>
            <a:ext cx="867410" cy="1155700"/>
          </a:xfrm>
          <a:prstGeom prst="rect">
            <a:avLst/>
          </a:prstGeom>
          <a:effectLst>
            <a:innerShdw blurRad="63500" dist="50800" dir="18900000">
              <a:schemeClr val="bg1">
                <a:alpha val="50000"/>
              </a:schemeClr>
            </a:innerShdw>
          </a:effectLst>
        </p:spPr>
      </p:pic>
      <p:pic>
        <p:nvPicPr>
          <p:cNvPr id="10" name="图片 9" descr="知网LOGO-PNG-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31570" y="215265"/>
            <a:ext cx="1297940" cy="598805"/>
          </a:xfrm>
          <a:prstGeom prst="rect">
            <a:avLst/>
          </a:prstGeom>
          <a:effectLst>
            <a:innerShdw blurRad="127000" dist="12700" dir="18900000">
              <a:schemeClr val="bg1">
                <a:alpha val="100000"/>
              </a:schemeClr>
            </a:innerShdw>
          </a:effec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 descr="b21c8701a18b87d603df78320c0828381f30fd7a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350" y="-27940"/>
            <a:ext cx="12190730" cy="69113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 descr="t018d9df9f29a99caf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1590" y="-22860"/>
            <a:ext cx="12204700" cy="69284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tags" Target="../tags/tag1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矩形 4"/>
          <p:cNvSpPr/>
          <p:nvPr/>
        </p:nvSpPr>
        <p:spPr>
          <a:xfrm>
            <a:off x="2014855" y="1590675"/>
            <a:ext cx="4947285" cy="304609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bliqueBottomLeft"/>
              <a:lightRig rig="threePt" dir="t"/>
            </a:scene3d>
            <a:sp3d extrusionH="285750">
              <a:extrusionClr>
                <a:srgbClr val="A0D0F2"/>
              </a:extrusionClr>
            </a:sp3d>
          </a:bodyPr>
          <a:p>
            <a:pPr algn="ctr"/>
            <a:r>
              <a:rPr lang="zh-CN" altLang="en-US" sz="9600" b="1">
                <a:blipFill>
                  <a:blip r:embed="rId1"/>
                  <a:tile tx="0" ty="0" sx="100000" sy="100000" flip="none" algn="b"/>
                </a:blip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东大</a:t>
            </a:r>
            <a:endParaRPr lang="zh-CN" altLang="en-US" sz="9600" b="1">
              <a:blipFill>
                <a:blip r:embed="rId1"/>
                <a:tile tx="0" ty="0" sx="100000" sy="100000" flip="none" algn="b"/>
              </a:blip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9600" b="1">
                <a:blipFill>
                  <a:blip r:embed="rId1"/>
                  <a:tile tx="0" ty="0" sx="100000" sy="100000" flip="none" algn="b"/>
                </a:blip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学子</a:t>
            </a:r>
            <a:endParaRPr lang="zh-CN" altLang="en-US" sz="9600" b="1">
              <a:blipFill>
                <a:blip r:embed="rId1"/>
                <a:tile tx="0" ty="0" sx="100000" sy="100000" flip="none" algn="b"/>
              </a:blip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88950" y="3385185"/>
            <a:ext cx="9144000" cy="1347470"/>
          </a:xfrm>
        </p:spPr>
        <p:txBody>
          <a:bodyPr/>
          <a:p>
            <a:r>
              <a:rPr lang="zh-CN" altLang="en-US" sz="7200">
                <a:solidFill>
                  <a:srgbClr val="163F50"/>
                </a:solidFill>
                <a:effectLst>
                  <a:outerShdw blurRad="25400" dist="38100" dir="18900000" algn="bl" rotWithShape="0">
                    <a:schemeClr val="bg1">
                      <a:alpha val="100000"/>
                    </a:scheme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南湖之岸，浑河之畔</a:t>
            </a:r>
            <a:endParaRPr lang="zh-CN" altLang="en-US" sz="7200">
              <a:solidFill>
                <a:srgbClr val="163F50"/>
              </a:solidFill>
              <a:effectLst>
                <a:outerShdw blurRad="25400" dist="38100" dir="18900000" algn="bl" rotWithShape="0">
                  <a:schemeClr val="bg1">
                    <a:alpha val="100000"/>
                  </a:schemeClr>
                </a:outerShdw>
              </a:effectLst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053080" y="4915535"/>
            <a:ext cx="9144000" cy="802640"/>
          </a:xfrm>
        </p:spPr>
        <p:txBody>
          <a:bodyPr>
            <a:normAutofit/>
          </a:bodyPr>
          <a:p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不说伤感、不话彷徨，送东大学子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一、二、三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”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38200" y="2766060"/>
            <a:ext cx="10515600" cy="1325563"/>
          </a:xfrm>
        </p:spPr>
        <p:txBody>
          <a:bodyPr>
            <a:normAutofit fontScale="90000"/>
          </a:bodyPr>
          <a:p>
            <a:pPr algn="ctr"/>
            <a:r>
              <a:rPr lang="zh-CN" altLang="en-US" sz="12000" b="1">
                <a:solidFill>
                  <a:srgbClr val="102B12"/>
                </a:solidFill>
                <a:effectLst>
                  <a:outerShdw dist="63500" dir="8100000" algn="tr" rotWithShape="0">
                    <a:srgbClr val="CE9430">
                      <a:alpha val="100000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一次</a:t>
            </a:r>
            <a:r>
              <a:rPr lang="zh-CN" altLang="en-US" sz="7200">
                <a:solidFill>
                  <a:srgbClr val="102B12"/>
                </a:solidFill>
                <a:effectLst>
                  <a:outerShdw dist="63500" dir="8100000" algn="tr" rotWithShape="0">
                    <a:srgbClr val="CE9430">
                      <a:alpha val="100000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蜕变</a:t>
            </a:r>
            <a:r>
              <a:rPr lang="zh-CN" altLang="en-US" sz="7200">
                <a:solidFill>
                  <a:schemeClr val="bg1"/>
                </a:solidFill>
                <a:effectLst>
                  <a:outerShdw dist="63500" dir="8100000" algn="tr" rotWithShape="0">
                    <a:prstClr val="black">
                      <a:alpha val="100000"/>
                    </a:prst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   </a:t>
            </a:r>
            <a:r>
              <a:rPr lang="zh-CN" altLang="en-US" sz="7200">
                <a:solidFill>
                  <a:schemeClr val="bg1"/>
                </a:solidFill>
                <a:effectLst>
                  <a:outerShdw dist="38100" dir="18900000" algn="bl" rotWithShape="0">
                    <a:srgbClr val="082A11">
                      <a:alpha val="100000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  <a:sym typeface="+mn-ea"/>
              </a:rPr>
              <a:t>无问西东</a:t>
            </a:r>
            <a:endParaRPr lang="zh-CN" altLang="en-US" sz="7200">
              <a:solidFill>
                <a:schemeClr val="bg1"/>
              </a:solidFill>
              <a:effectLst>
                <a:outerShdw dist="38100" dir="18900000" algn="bl" rotWithShape="0">
                  <a:srgbClr val="082A11">
                    <a:alpha val="100000"/>
                  </a:srgbClr>
                </a:outerShdw>
              </a:effectLst>
              <a:latin typeface="隶书" panose="02010509060101010101" charset="-122"/>
              <a:ea typeface="隶书" panose="02010509060101010101" charset="-122"/>
              <a:cs typeface="隶书" panose="0201050906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92760" y="1476375"/>
            <a:ext cx="11566525" cy="24053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60000"/>
              </a:lnSpc>
            </a:pPr>
            <a:r>
              <a:rPr lang="zh-CN" altLang="en-US" sz="480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小猪佩奇身上纹，走得再远也是东大人！</a:t>
            </a:r>
            <a:endParaRPr lang="zh-CN" altLang="en-US" sz="320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  <a:p>
            <a:pPr>
              <a:lnSpc>
                <a:spcPct val="230000"/>
              </a:lnSpc>
            </a:pPr>
            <a:r>
              <a:rPr lang="zh-CN" altLang="en-US" sz="320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       </a:t>
            </a:r>
            <a:r>
              <a:rPr lang="en-US" altLang="zh-CN" sz="320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——</a:t>
            </a:r>
            <a:r>
              <a:rPr lang="zh-CN" altLang="en-US" sz="320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灵感</a:t>
            </a:r>
            <a:r>
              <a:rPr lang="zh-CN" altLang="en-US" sz="320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源自《人民日报》苏州大学院长吴昌政的毕业寄语</a:t>
            </a:r>
            <a:endParaRPr lang="zh-CN" altLang="en-US" sz="320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38200" y="2766060"/>
            <a:ext cx="10515600" cy="1325563"/>
          </a:xfrm>
        </p:spPr>
        <p:txBody>
          <a:bodyPr>
            <a:normAutofit fontScale="90000"/>
          </a:bodyPr>
          <a:p>
            <a:pPr algn="ctr"/>
            <a:r>
              <a:rPr lang="zh-CN" altLang="en-US" sz="12000" b="1">
                <a:solidFill>
                  <a:srgbClr val="102B12"/>
                </a:solidFill>
                <a:effectLst>
                  <a:outerShdw dist="63500" dir="8100000" algn="tr" rotWithShape="0">
                    <a:srgbClr val="CE9430">
                      <a:alpha val="100000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二个</a:t>
            </a:r>
            <a:r>
              <a:rPr lang="zh-CN" altLang="en-US" sz="7200">
                <a:solidFill>
                  <a:srgbClr val="102B12"/>
                </a:solidFill>
                <a:effectLst>
                  <a:outerShdw dist="63500" dir="8100000" algn="tr" rotWithShape="0">
                    <a:srgbClr val="CE9430">
                      <a:alpha val="100000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锦囊</a:t>
            </a:r>
            <a:r>
              <a:rPr lang="zh-CN" altLang="en-US" sz="7200">
                <a:solidFill>
                  <a:schemeClr val="bg1"/>
                </a:solidFill>
                <a:effectLst>
                  <a:outerShdw dist="63500" dir="8100000" algn="tr" rotWithShape="0">
                    <a:prstClr val="black">
                      <a:alpha val="100000"/>
                    </a:prst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   </a:t>
            </a:r>
            <a:r>
              <a:rPr lang="zh-CN" altLang="en-US" sz="7200">
                <a:solidFill>
                  <a:schemeClr val="bg1"/>
                </a:solidFill>
                <a:effectLst>
                  <a:outerShdw dist="38100" dir="18900000" algn="bl" rotWithShape="0">
                    <a:srgbClr val="082A11">
                      <a:alpha val="100000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  <a:sym typeface="+mn-ea"/>
              </a:rPr>
              <a:t>手留余香</a:t>
            </a:r>
            <a:endParaRPr lang="zh-CN" altLang="en-US" sz="7200">
              <a:solidFill>
                <a:schemeClr val="bg1"/>
              </a:solidFill>
              <a:effectLst>
                <a:outerShdw dist="38100" dir="18900000" algn="bl" rotWithShape="0">
                  <a:srgbClr val="082A11">
                    <a:alpha val="100000"/>
                  </a:srgbClr>
                </a:outerShdw>
              </a:effectLst>
              <a:latin typeface="隶书" panose="02010509060101010101" charset="-122"/>
              <a:ea typeface="隶书" panose="02010509060101010101" charset="-122"/>
              <a:cs typeface="隶书" panose="0201050906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8673" name="组合 38"/>
          <p:cNvGrpSpPr/>
          <p:nvPr/>
        </p:nvGrpSpPr>
        <p:grpSpPr>
          <a:xfrm>
            <a:off x="8226425" y="495300"/>
            <a:ext cx="3324225" cy="6637338"/>
            <a:chOff x="5346154" y="541483"/>
            <a:chExt cx="3324225" cy="6637337"/>
          </a:xfrm>
        </p:grpSpPr>
        <p:pic>
          <p:nvPicPr>
            <p:cNvPr id="28674" name="图片 6" descr="phone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346154" y="541483"/>
              <a:ext cx="3324225" cy="663733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8675" name="图片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50953" y="1475309"/>
              <a:ext cx="2643188" cy="470135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6" name="内容占位符 52"/>
          <p:cNvSpPr>
            <a:spLocks noGrp="1"/>
          </p:cNvSpPr>
          <p:nvPr/>
        </p:nvSpPr>
        <p:spPr>
          <a:xfrm>
            <a:off x="3994150" y="2205038"/>
            <a:ext cx="4133850" cy="1743075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marL="357505" indent="-357505" algn="just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m"/>
              <a:defRPr lang="zh-CN" altLang="en-US" sz="2400" kern="1200" baseline="0" dirty="0" smtClean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357505" indent="-357505" algn="just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幼圆" panose="02010509060101010101" charset="-122"/>
              <a:buChar char=" "/>
              <a:defRPr sz="1600" kern="1200" baseline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357505" marR="0" lvl="0" indent="-357505" algn="just" defTabSz="914400" rtl="0" eaLnBrk="1" fontAlgn="base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m"/>
              <a:defRPr/>
            </a:pPr>
            <a:endParaRPr kumimoji="0" lang="zh-CN" altLang="en-US" sz="2000" b="0" i="0" u="none" strike="noStrike" kern="1200" cap="none" spc="0" normalizeH="0" baseline="0" noProof="1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357505" marR="0" lvl="0" indent="-357505" algn="just" defTabSz="914400" rtl="0" eaLnBrk="1" fontAlgn="base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m"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6443663" y="1406525"/>
            <a:ext cx="1381125" cy="1192213"/>
            <a:chOff x="5767" y="705"/>
            <a:chExt cx="2535" cy="2189"/>
          </a:xfrm>
        </p:grpSpPr>
        <p:sp>
          <p:nvSpPr>
            <p:cNvPr id="10" name="椭圆 9"/>
            <p:cNvSpPr/>
            <p:nvPr/>
          </p:nvSpPr>
          <p:spPr>
            <a:xfrm>
              <a:off x="5878" y="705"/>
              <a:ext cx="2188" cy="2189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5515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8680" name="文本框 21"/>
            <p:cNvSpPr txBox="1"/>
            <p:nvPr/>
          </p:nvSpPr>
          <p:spPr>
            <a:xfrm>
              <a:off x="5767" y="1113"/>
              <a:ext cx="2535" cy="170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 lvl="0" indent="0" algn="ctr">
                <a:lnSpc>
                  <a:spcPct val="110000"/>
                </a:lnSpc>
                <a:buFont typeface="Arial" panose="020B0604020202020204" pitchFamily="34" charset="0"/>
                <a:buNone/>
              </a:pPr>
              <a:r>
                <a:rPr lang="en-US" altLang="zh-CN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CNKI</a:t>
              </a:r>
              <a:r>
                <a:rPr lang="zh-CN" altLang="en-US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搜索</a:t>
              </a:r>
              <a:endParaRPr lang="zh-CN" altLang="en-US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  <a:p>
              <a:pPr lvl="0" indent="0" algn="ctr">
                <a:lnSpc>
                  <a:spcPct val="110000"/>
                </a:lnSpc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全球知识发现</a:t>
              </a:r>
              <a:endParaRPr lang="zh-CN" altLang="en-US" sz="14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  <a:p>
              <a:pPr lvl="0" indent="0" algn="ctr">
                <a:lnSpc>
                  <a:spcPct val="110000"/>
                </a:lnSpc>
                <a:buFont typeface="Arial" panose="020B0604020202020204" pitchFamily="34" charset="0"/>
                <a:buNone/>
              </a:pPr>
              <a:endParaRPr lang="zh-CN" altLang="en-US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" name="同心圆 1"/>
          <p:cNvSpPr/>
          <p:nvPr/>
        </p:nvSpPr>
        <p:spPr>
          <a:xfrm>
            <a:off x="9826625" y="1628775"/>
            <a:ext cx="104775" cy="106363"/>
          </a:xfrm>
          <a:prstGeom prst="donut">
            <a:avLst/>
          </a:prstGeom>
          <a:solidFill>
            <a:srgbClr val="EC59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肘形连接符 3"/>
          <p:cNvCxnSpPr/>
          <p:nvPr/>
        </p:nvCxnSpPr>
        <p:spPr>
          <a:xfrm rot="5400000">
            <a:off x="8623300" y="817563"/>
            <a:ext cx="358775" cy="2127250"/>
          </a:xfrm>
          <a:prstGeom prst="bentConnector2">
            <a:avLst/>
          </a:prstGeom>
          <a:ln w="12700">
            <a:solidFill>
              <a:srgbClr val="F551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同心圆 4"/>
          <p:cNvSpPr/>
          <p:nvPr/>
        </p:nvSpPr>
        <p:spPr>
          <a:xfrm>
            <a:off x="10855325" y="6080125"/>
            <a:ext cx="106363" cy="106363"/>
          </a:xfrm>
          <a:prstGeom prst="donut">
            <a:avLst/>
          </a:prstGeom>
          <a:solidFill>
            <a:srgbClr val="F3BB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同心圆 5"/>
          <p:cNvSpPr/>
          <p:nvPr/>
        </p:nvSpPr>
        <p:spPr>
          <a:xfrm>
            <a:off x="10834688" y="1681163"/>
            <a:ext cx="106363" cy="104775"/>
          </a:xfrm>
          <a:prstGeom prst="donut">
            <a:avLst/>
          </a:prstGeom>
          <a:solidFill>
            <a:srgbClr val="FA8A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同心圆 15"/>
          <p:cNvSpPr/>
          <p:nvPr/>
        </p:nvSpPr>
        <p:spPr>
          <a:xfrm>
            <a:off x="8747125" y="3573463"/>
            <a:ext cx="104775" cy="104775"/>
          </a:xfrm>
          <a:prstGeom prst="donut">
            <a:avLst/>
          </a:prstGeom>
          <a:solidFill>
            <a:srgbClr val="02C6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同心圆 27"/>
          <p:cNvSpPr/>
          <p:nvPr/>
        </p:nvSpPr>
        <p:spPr>
          <a:xfrm>
            <a:off x="10256838" y="5688013"/>
            <a:ext cx="106363" cy="106363"/>
          </a:xfrm>
          <a:prstGeom prst="donut">
            <a:avLst/>
          </a:prstGeom>
          <a:solidFill>
            <a:srgbClr val="03CE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同心圆 28"/>
          <p:cNvSpPr/>
          <p:nvPr/>
        </p:nvSpPr>
        <p:spPr>
          <a:xfrm>
            <a:off x="9585325" y="5680075"/>
            <a:ext cx="106363" cy="104775"/>
          </a:xfrm>
          <a:prstGeom prst="donut">
            <a:avLst/>
          </a:prstGeom>
          <a:solidFill>
            <a:srgbClr val="2DD0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5597525" y="4941888"/>
            <a:ext cx="4056389" cy="1201737"/>
            <a:chOff x="4737" y="7782"/>
            <a:chExt cx="6384" cy="1892"/>
          </a:xfrm>
        </p:grpSpPr>
        <p:sp>
          <p:nvSpPr>
            <p:cNvPr id="14" name="椭圆 13"/>
            <p:cNvSpPr/>
            <p:nvPr/>
          </p:nvSpPr>
          <p:spPr>
            <a:xfrm>
              <a:off x="4817" y="7782"/>
              <a:ext cx="1894" cy="1892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2DD0F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179FCD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8690" name="文本框 17"/>
            <p:cNvSpPr txBox="1"/>
            <p:nvPr/>
          </p:nvSpPr>
          <p:spPr>
            <a:xfrm>
              <a:off x="4737" y="8115"/>
              <a:ext cx="2034" cy="141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 lvl="0" indent="0" algn="ctr">
                <a:buFont typeface="Arial" panose="020B0604020202020204" pitchFamily="34" charset="0"/>
                <a:buNone/>
              </a:pPr>
              <a:r>
                <a:rPr lang="zh-CN" altLang="en-US" sz="1600" dirty="0">
                  <a:solidFill>
                    <a:srgbClr val="00B0F0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我的图书馆</a:t>
              </a:r>
              <a:endParaRPr lang="zh-CN" altLang="en-US" sz="1600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  <a:p>
              <a:pPr lvl="0" indent="0" algn="ctr">
                <a:buFont typeface="Arial" panose="020B0604020202020204" pitchFamily="34" charset="0"/>
                <a:buNone/>
              </a:pPr>
              <a:r>
                <a:rPr lang="zh-CN" altLang="en-US" sz="1200" dirty="0">
                  <a:solidFill>
                    <a:srgbClr val="00B0F0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学科 会议 项目   期刊  主题 学者 热点</a:t>
              </a:r>
              <a:endParaRPr lang="zh-CN" altLang="en-US" sz="1200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cxnSp>
          <p:nvCxnSpPr>
            <p:cNvPr id="36" name="肘形连接符 35"/>
            <p:cNvCxnSpPr>
              <a:stCxn id="29" idx="0"/>
            </p:cNvCxnSpPr>
            <p:nvPr/>
          </p:nvCxnSpPr>
          <p:spPr>
            <a:xfrm rot="16200000" flipV="1">
              <a:off x="8705" y="6528"/>
              <a:ext cx="482" cy="4350"/>
            </a:xfrm>
            <a:prstGeom prst="bentConnector2">
              <a:avLst/>
            </a:prstGeom>
            <a:ln w="15875">
              <a:solidFill>
                <a:srgbClr val="2DD0F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/>
          <p:cNvGrpSpPr/>
          <p:nvPr/>
        </p:nvGrpSpPr>
        <p:grpSpPr>
          <a:xfrm>
            <a:off x="4444400" y="4252595"/>
            <a:ext cx="5868353" cy="1460519"/>
            <a:chOff x="1882" y="6644"/>
            <a:chExt cx="9242" cy="2302"/>
          </a:xfrm>
        </p:grpSpPr>
        <p:sp>
          <p:nvSpPr>
            <p:cNvPr id="13" name="椭圆 12"/>
            <p:cNvSpPr/>
            <p:nvPr/>
          </p:nvSpPr>
          <p:spPr>
            <a:xfrm>
              <a:off x="1882" y="6644"/>
              <a:ext cx="1895" cy="1894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03CE0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sz="1400" b="0" i="0" u="none" strike="noStrike" kern="1200" cap="none" spc="0" normalizeH="0" baseline="0" noProof="1">
                <a:ln>
                  <a:noFill/>
                </a:ln>
                <a:solidFill>
                  <a:srgbClr val="179FCD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8694" name="文本框 16"/>
            <p:cNvSpPr txBox="1"/>
            <p:nvPr/>
          </p:nvSpPr>
          <p:spPr>
            <a:xfrm>
              <a:off x="1932" y="6880"/>
              <a:ext cx="2034" cy="142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 lvl="0" indent="0" algn="ctr">
                <a:buFont typeface="Arial" panose="020B0604020202020204" pitchFamily="34" charset="0"/>
                <a:buNone/>
              </a:pPr>
              <a:r>
                <a:rPr lang="zh-CN" altLang="en-US" sz="1600" dirty="0">
                  <a:solidFill>
                    <a:srgbClr val="1D8D35"/>
                  </a:solidFill>
                  <a:latin typeface="微软雅黑" panose="020B0503020204020204" charset="-122"/>
                  <a:ea typeface="微软雅黑" panose="020B0503020204020204" charset="-122"/>
                </a:rPr>
                <a:t>资料库</a:t>
              </a:r>
              <a:endParaRPr lang="zh-CN" altLang="en-US" sz="1600" dirty="0">
                <a:solidFill>
                  <a:srgbClr val="1D8D3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lvl="0" indent="0" algn="ctr">
                <a:buFont typeface="Arial" panose="020B0604020202020204" pitchFamily="34" charset="0"/>
                <a:buNone/>
              </a:pPr>
              <a:endParaRPr lang="zh-CN" altLang="en-US" sz="1200" dirty="0">
                <a:solidFill>
                  <a:srgbClr val="1D8D3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lvl="0" indent="0" algn="ctr">
                <a:buFont typeface="Arial" panose="020B0604020202020204" pitchFamily="34" charset="0"/>
                <a:buNone/>
              </a:pPr>
              <a:r>
                <a:rPr lang="zh-CN" altLang="en-US" sz="1200" dirty="0">
                  <a:solidFill>
                    <a:srgbClr val="1D8D35"/>
                  </a:solidFill>
                  <a:latin typeface="微软雅黑" panose="020B0503020204020204" charset="-122"/>
                  <a:ea typeface="微软雅黑" panose="020B0503020204020204" charset="-122"/>
                </a:rPr>
                <a:t>文献下载、阅读、管理</a:t>
              </a:r>
              <a:endParaRPr lang="zh-CN" altLang="en-US" sz="1200" dirty="0">
                <a:solidFill>
                  <a:srgbClr val="1D8D3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46" name="肘形连接符 45"/>
            <p:cNvCxnSpPr>
              <a:stCxn id="29" idx="0"/>
            </p:cNvCxnSpPr>
            <p:nvPr/>
          </p:nvCxnSpPr>
          <p:spPr>
            <a:xfrm rot="16200000" flipV="1">
              <a:off x="6660" y="4482"/>
              <a:ext cx="1509" cy="7418"/>
            </a:xfrm>
            <a:prstGeom prst="bentConnector2">
              <a:avLst/>
            </a:prstGeom>
            <a:ln w="15875">
              <a:solidFill>
                <a:srgbClr val="56DE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/>
          <p:nvPr/>
        </p:nvGrpSpPr>
        <p:grpSpPr>
          <a:xfrm>
            <a:off x="6927850" y="5519738"/>
            <a:ext cx="3996060" cy="1201737"/>
            <a:chOff x="6831" y="8692"/>
            <a:chExt cx="6291" cy="1893"/>
          </a:xfrm>
        </p:grpSpPr>
        <p:grpSp>
          <p:nvGrpSpPr>
            <p:cNvPr id="28697" name="组合 39"/>
            <p:cNvGrpSpPr/>
            <p:nvPr/>
          </p:nvGrpSpPr>
          <p:grpSpPr>
            <a:xfrm>
              <a:off x="6831" y="8692"/>
              <a:ext cx="2174" cy="1893"/>
              <a:chOff x="9937" y="7488"/>
              <a:chExt cx="2534" cy="2205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10103" y="7488"/>
                <a:ext cx="2205" cy="2205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F3BB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400" b="0" i="0" u="none" strike="noStrike" kern="1200" cap="none" spc="0" normalizeH="0" baseline="0" noProof="1">
                  <a:ln>
                    <a:noFill/>
                  </a:ln>
                  <a:solidFill>
                    <a:srgbClr val="179FCD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8699" name="文本框 18"/>
              <p:cNvSpPr txBox="1"/>
              <p:nvPr/>
            </p:nvSpPr>
            <p:spPr>
              <a:xfrm>
                <a:off x="9937" y="7899"/>
                <a:ext cx="2534" cy="170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p>
                <a:pPr lvl="0" indent="0" algn="ctr">
                  <a:lnSpc>
                    <a:spcPct val="110000"/>
                  </a:lnSpc>
                  <a:buFont typeface="Arial" panose="020B0604020202020204" pitchFamily="34" charset="0"/>
                  <a:buNone/>
                </a:pPr>
                <a:r>
                  <a:rPr lang="zh-CN" altLang="en-US" sz="1600" dirty="0">
                    <a:solidFill>
                      <a:srgbClr val="916613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个人管理</a:t>
                </a:r>
                <a:endParaRPr lang="en-US" altLang="zh-CN" sz="1600" dirty="0">
                  <a:solidFill>
                    <a:srgbClr val="916613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lvl="0" indent="0" algn="ctr">
                  <a:lnSpc>
                    <a:spcPct val="110000"/>
                  </a:lnSpc>
                  <a:buFont typeface="Arial" panose="020B0604020202020204" pitchFamily="34" charset="0"/>
                  <a:buNone/>
                </a:pPr>
                <a:r>
                  <a:rPr lang="zh-CN" altLang="en-US" sz="1200" dirty="0">
                    <a:solidFill>
                      <a:srgbClr val="916613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安全 设置 账户</a:t>
                </a:r>
                <a:endParaRPr lang="en-US" altLang="zh-CN" sz="1200" dirty="0">
                  <a:solidFill>
                    <a:srgbClr val="916613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lvl="0" indent="0" algn="ctr">
                  <a:lnSpc>
                    <a:spcPct val="110000"/>
                  </a:lnSpc>
                  <a:buFont typeface="Arial" panose="020B0604020202020204" pitchFamily="34" charset="0"/>
                  <a:buNone/>
                </a:pPr>
                <a:r>
                  <a:rPr lang="zh-CN" altLang="en-US" sz="1200" dirty="0">
                    <a:solidFill>
                      <a:srgbClr val="916613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资料</a:t>
                </a:r>
                <a:endParaRPr lang="zh-CN" altLang="en-US" sz="1200" dirty="0">
                  <a:solidFill>
                    <a:srgbClr val="916613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lvl="0" indent="0" algn="ctr">
                  <a:lnSpc>
                    <a:spcPct val="110000"/>
                  </a:lnSpc>
                  <a:buFont typeface="Arial" panose="020B0604020202020204" pitchFamily="34" charset="0"/>
                  <a:buNone/>
                </a:pPr>
                <a:endParaRPr lang="zh-CN" altLang="en-US" sz="1000" dirty="0">
                  <a:solidFill>
                    <a:srgbClr val="916613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cxnSp>
          <p:nvCxnSpPr>
            <p:cNvPr id="47" name="肘形连接符 46"/>
            <p:cNvCxnSpPr>
              <a:stCxn id="5" idx="4"/>
            </p:cNvCxnSpPr>
            <p:nvPr/>
          </p:nvCxnSpPr>
          <p:spPr>
            <a:xfrm rot="5400000">
              <a:off x="10982" y="7683"/>
              <a:ext cx="80" cy="4199"/>
            </a:xfrm>
            <a:prstGeom prst="bentConnector2">
              <a:avLst/>
            </a:prstGeom>
            <a:ln w="15875">
              <a:solidFill>
                <a:srgbClr val="F3BB2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/>
          <p:cNvGrpSpPr/>
          <p:nvPr/>
        </p:nvGrpSpPr>
        <p:grpSpPr>
          <a:xfrm>
            <a:off x="5262563" y="1798630"/>
            <a:ext cx="5633085" cy="1477970"/>
            <a:chOff x="4143" y="2832"/>
            <a:chExt cx="8871" cy="2329"/>
          </a:xfrm>
        </p:grpSpPr>
        <p:grpSp>
          <p:nvGrpSpPr>
            <p:cNvPr id="28702" name="组合 24"/>
            <p:cNvGrpSpPr/>
            <p:nvPr/>
          </p:nvGrpSpPr>
          <p:grpSpPr>
            <a:xfrm>
              <a:off x="4143" y="3307"/>
              <a:ext cx="1855" cy="1854"/>
              <a:chOff x="3468" y="1625"/>
              <a:chExt cx="2162" cy="2161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3468" y="1625"/>
                <a:ext cx="2162" cy="2161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FE8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600" b="0" i="0" u="none" strike="noStrike" kern="1200" cap="none" spc="0" normalizeH="0" baseline="0" noProof="1">
                  <a:ln>
                    <a:noFill/>
                  </a:ln>
                  <a:solidFill>
                    <a:srgbClr val="FE8709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8704" name="文本框 20"/>
              <p:cNvSpPr txBox="1"/>
              <p:nvPr/>
            </p:nvSpPr>
            <p:spPr>
              <a:xfrm>
                <a:off x="3519" y="2457"/>
                <a:ext cx="2088" cy="67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p>
                <a:pPr lvl="0" indent="0" algn="ctr">
                  <a:buFont typeface="Arial" panose="020B0604020202020204" pitchFamily="34" charset="0"/>
                  <a:buNone/>
                </a:pPr>
                <a:endParaRPr lang="zh-CN" altLang="en-US" dirty="0">
                  <a:latin typeface="Calibri" panose="020F0502020204030204" charset="0"/>
                  <a:ea typeface="宋体" panose="02010600030101010101" pitchFamily="2" charset="-122"/>
                </a:endParaRPr>
              </a:p>
            </p:txBody>
          </p:sp>
        </p:grpSp>
        <p:cxnSp>
          <p:nvCxnSpPr>
            <p:cNvPr id="42" name="肘形连接符 41"/>
            <p:cNvCxnSpPr/>
            <p:nvPr/>
          </p:nvCxnSpPr>
          <p:spPr>
            <a:xfrm rot="10800000" flipV="1">
              <a:off x="5894" y="2832"/>
              <a:ext cx="7120" cy="1461"/>
            </a:xfrm>
            <a:prstGeom prst="bentConnector3">
              <a:avLst>
                <a:gd name="adj1" fmla="val 421"/>
              </a:avLst>
            </a:prstGeom>
            <a:ln w="15875">
              <a:solidFill>
                <a:srgbClr val="FE7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706" name="文本框 2"/>
            <p:cNvSpPr txBox="1"/>
            <p:nvPr/>
          </p:nvSpPr>
          <p:spPr>
            <a:xfrm>
              <a:off x="4256" y="3948"/>
              <a:ext cx="1688" cy="50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p>
              <a:pPr lvl="0" indent="0" algn="ctr"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srgbClr val="FE8709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出版物专区</a:t>
              </a:r>
              <a:endParaRPr lang="zh-CN" altLang="en-US" sz="1400" dirty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098925" y="2925763"/>
            <a:ext cx="4768215" cy="1201737"/>
            <a:chOff x="2376" y="4607"/>
            <a:chExt cx="7509" cy="1892"/>
          </a:xfrm>
        </p:grpSpPr>
        <p:sp>
          <p:nvSpPr>
            <p:cNvPr id="12" name="椭圆 11"/>
            <p:cNvSpPr/>
            <p:nvPr/>
          </p:nvSpPr>
          <p:spPr>
            <a:xfrm>
              <a:off x="2436" y="4607"/>
              <a:ext cx="1895" cy="1892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2F85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179FCD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8709" name="文本框 19"/>
            <p:cNvSpPr txBox="1"/>
            <p:nvPr/>
          </p:nvSpPr>
          <p:spPr>
            <a:xfrm>
              <a:off x="2376" y="4971"/>
              <a:ext cx="1965" cy="151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 lvl="0" indent="0" algn="ctr">
                <a:buFont typeface="Arial" panose="020B0604020202020204" pitchFamily="34" charset="0"/>
                <a:buNone/>
              </a:pPr>
              <a:r>
                <a:rPr lang="zh-CN" altLang="en-US" sz="1600" dirty="0">
                  <a:solidFill>
                    <a:srgbClr val="3085D3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全球学术</a:t>
              </a:r>
              <a:endParaRPr lang="zh-CN" altLang="en-US" sz="1600" dirty="0">
                <a:solidFill>
                  <a:srgbClr val="3085D3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  <a:p>
              <a:pPr lvl="0" indent="0" algn="ctr">
                <a:buFont typeface="Arial" panose="020B0604020202020204" pitchFamily="34" charset="0"/>
                <a:buNone/>
              </a:pPr>
              <a:r>
                <a:rPr lang="zh-CN" altLang="en-US" sz="1600" dirty="0">
                  <a:solidFill>
                    <a:srgbClr val="3085D3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快报</a:t>
              </a:r>
              <a:endParaRPr lang="zh-CN" altLang="en-US" sz="1600" dirty="0">
                <a:solidFill>
                  <a:srgbClr val="3085D3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  <a:p>
              <a:pPr lvl="0" indent="0" algn="ctr">
                <a:buFont typeface="Arial" panose="020B0604020202020204" pitchFamily="34" charset="0"/>
                <a:buNone/>
              </a:pPr>
              <a:r>
                <a:rPr lang="zh-CN" altLang="en-US" sz="1200" dirty="0">
                  <a:solidFill>
                    <a:srgbClr val="3085D3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个性化定制与推送</a:t>
              </a:r>
              <a:endParaRPr lang="zh-CN" altLang="en-US" sz="1200" dirty="0">
                <a:solidFill>
                  <a:srgbClr val="3085D3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cxnSp>
          <p:nvCxnSpPr>
            <p:cNvPr id="8" name="直接连接符 7"/>
            <p:cNvCxnSpPr>
              <a:stCxn id="28709" idx="3"/>
              <a:endCxn id="16" idx="6"/>
            </p:cNvCxnSpPr>
            <p:nvPr/>
          </p:nvCxnSpPr>
          <p:spPr>
            <a:xfrm flipV="1">
              <a:off x="4341" y="5710"/>
              <a:ext cx="5544" cy="19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标题 5121"/>
          <p:cNvSpPr>
            <a:spLocks noGrp="1"/>
          </p:cNvSpPr>
          <p:nvPr/>
        </p:nvSpPr>
        <p:spPr>
          <a:xfrm>
            <a:off x="1073150" y="1367790"/>
            <a:ext cx="4711700" cy="628650"/>
          </a:xfrm>
          <a:prstGeom prst="rect">
            <a:avLst/>
          </a:prstGeom>
          <a:ln w="9525">
            <a:noFill/>
            <a:miter/>
          </a:ln>
        </p:spPr>
        <p:txBody>
          <a:bodyPr anchor="ctr">
            <a:normAutofit fontScale="9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600" b="0" i="0" u="none" strike="noStrike" kern="1200" cap="none" spc="0" normalizeH="0" baseline="0" noProof="1" smtClean="0">
                <a:ln>
                  <a:noFill/>
                </a:ln>
                <a:solidFill>
                  <a:srgbClr val="2A83D3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j-cs"/>
              </a:rPr>
              <a:t> </a:t>
            </a:r>
            <a:endParaRPr kumimoji="0" lang="zh-CN" altLang="en-US" sz="3600" b="0" i="0" u="none" strike="noStrike" kern="1200" cap="none" spc="0" normalizeH="0" baseline="0" noProof="1">
              <a:ln>
                <a:noFill/>
              </a:ln>
              <a:solidFill>
                <a:srgbClr val="2A83D3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310515" y="1303020"/>
            <a:ext cx="5337175" cy="1584325"/>
          </a:xfrm>
        </p:spPr>
        <p:txBody>
          <a:bodyPr>
            <a:normAutofit/>
          </a:bodyPr>
          <a:p>
            <a:pPr>
              <a:lnSpc>
                <a:spcPct val="140000"/>
              </a:lnSpc>
            </a:pPr>
            <a:r>
              <a:rPr lang="zh-CN" altLang="en-US" sz="320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① 全球学术快报</a:t>
            </a:r>
            <a:br>
              <a:rPr lang="zh-CN" altLang="en-US" sz="320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</a:br>
            <a:r>
              <a:rPr lang="en-US" altLang="zh-CN" sz="320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3200" b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知识尽在</a:t>
            </a:r>
            <a:r>
              <a:rPr lang="en-US" altLang="zh-CN" sz="3200" b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3200" b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掌</a:t>
            </a:r>
            <a:r>
              <a:rPr lang="en-US" altLang="zh-CN" sz="3200" b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lang="zh-CN" altLang="en-US" sz="3200" b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握</a:t>
            </a:r>
            <a:endParaRPr lang="zh-CN" altLang="en-US" sz="3200" b="1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566420" y="1146810"/>
            <a:ext cx="7444740" cy="35001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90000"/>
              </a:lnSpc>
            </a:pP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</a:rPr>
              <a:t>全球学术快报</a:t>
            </a:r>
            <a:endParaRPr lang="zh-CN" altLang="en-US" sz="2000" b="1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90000"/>
              </a:lnSpc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下载APP→注册登录→关联机构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90000"/>
              </a:lnSpc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60000"/>
              </a:lnSpc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1、CNKI全球学术快报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60000"/>
              </a:lnSpc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      官方下载进入各大手机应用市场，搜索“全球学术快报”下载即可。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60000"/>
              </a:lnSpc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2、注册和登录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60000"/>
              </a:lnSpc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      手机注册、知网账号、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E-Study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账号均可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 6" descr="快速注册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11160" y="951230"/>
            <a:ext cx="2785745" cy="495554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矩形 9"/>
          <p:cNvSpPr/>
          <p:nvPr/>
        </p:nvSpPr>
        <p:spPr>
          <a:xfrm>
            <a:off x="8011160" y="1433195"/>
            <a:ext cx="1393190" cy="32004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255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886460" y="1634490"/>
            <a:ext cx="7267575" cy="23698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90000"/>
              </a:lnSpc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3、机构关联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90000"/>
              </a:lnSpc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      用户登录以后关联机构，就可以下载该机构购买的文献。方法：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90000"/>
              </a:lnSpc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      在“个人中心”中，点击“机构关联”；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90000"/>
              </a:lnSpc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    </a:t>
            </a:r>
            <a:r>
              <a:rPr lang="en-US" altLang="zh-CN" sz="2400" b="1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 sz="2400" b="1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</a:rPr>
              <a:t>雄鸡版图内的机构关联</a:t>
            </a:r>
            <a:r>
              <a:rPr lang="en-US" altLang="zh-CN" sz="2400" b="1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 sz="2400" b="1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</a:rPr>
              <a:t>让你永远有个学术圈</a:t>
            </a:r>
            <a:endParaRPr lang="zh-CN" altLang="en-US" sz="2400" b="1">
              <a:solidFill>
                <a:schemeClr val="accent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 descr="机构关联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3230" y="936625"/>
            <a:ext cx="2750820" cy="49542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zh-CN" altLang="en-US"/>
              <a:t>辽宁知网</a:t>
            </a:r>
            <a:endParaRPr lang="zh-CN" altLang="en-US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2505075" y="-83820"/>
            <a:ext cx="6450330" cy="1143000"/>
          </a:xfrm>
        </p:spPr>
        <p:txBody>
          <a:bodyPr>
            <a:normAutofit/>
          </a:bodyPr>
          <a:p>
            <a:pPr>
              <a:lnSpc>
                <a:spcPct val="140000"/>
              </a:lnSpc>
            </a:pPr>
            <a:r>
              <a:rPr lang="zh-CN" altLang="en-US" sz="320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② 自建知识库</a:t>
            </a:r>
            <a:r>
              <a:rPr lang="en-US" altLang="zh-CN" sz="320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 E-Study</a:t>
            </a:r>
            <a:endParaRPr lang="zh-CN" altLang="en-US" sz="3200" b="1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12643" name="Rectangle 3"/>
          <p:cNvSpPr txBox="1"/>
          <p:nvPr/>
        </p:nvSpPr>
        <p:spPr>
          <a:xfrm>
            <a:off x="749935" y="946150"/>
            <a:ext cx="11379200" cy="58896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/>
          <a:p>
            <a:pPr marL="357505" lvl="0" indent="-357505">
              <a:lnSpc>
                <a:spcPct val="150000"/>
              </a:lnSpc>
              <a:spcBef>
                <a:spcPct val="20000"/>
              </a:spcBef>
            </a:pPr>
            <a:r>
              <a:rPr lang="zh-CN" altLang="en-US" sz="1845" b="1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※ 特点一：一站式阅读和管理</a:t>
            </a:r>
            <a:endParaRPr lang="zh-CN" altLang="en-US" sz="1845" b="1" dirty="0">
              <a:solidFill>
                <a:schemeClr val="tx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57505" lvl="0" indent="-357505">
              <a:lnSpc>
                <a:spcPct val="150000"/>
              </a:lnSpc>
              <a:spcBef>
                <a:spcPct val="20000"/>
              </a:spcBef>
            </a:pPr>
            <a:r>
              <a:rPr lang="zh-CN" altLang="en-US" sz="1845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a 、将学习资料按照不同的主题进行分类，理清脉络，构建知识地图</a:t>
            </a:r>
            <a:endParaRPr lang="zh-CN" altLang="en-US" sz="1845" dirty="0">
              <a:solidFill>
                <a:schemeClr val="tx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57505" lvl="0" indent="-357505">
              <a:lnSpc>
                <a:spcPct val="150000"/>
              </a:lnSpc>
              <a:spcBef>
                <a:spcPct val="20000"/>
              </a:spcBef>
            </a:pPr>
            <a:r>
              <a:rPr lang="zh-CN" altLang="en-US" sz="1845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b 、提供多种途径导入文献， EndNote,NoteExpress、 CAJ、PDF</a:t>
            </a:r>
            <a:endParaRPr lang="zh-CN" altLang="en-US" sz="1845" dirty="0">
              <a:solidFill>
                <a:schemeClr val="tx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57505" lvl="0" indent="-357505">
              <a:lnSpc>
                <a:spcPct val="150000"/>
              </a:lnSpc>
              <a:spcBef>
                <a:spcPct val="20000"/>
              </a:spcBef>
            </a:pPr>
            <a:r>
              <a:rPr lang="zh-CN" altLang="en-US" sz="1845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 、互联网文献收藏（保存网页，保存文字内容）</a:t>
            </a:r>
            <a:endParaRPr lang="zh-CN" altLang="en-US" sz="1845" dirty="0">
              <a:solidFill>
                <a:schemeClr val="tx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57505" lvl="0" indent="-357505">
              <a:lnSpc>
                <a:spcPct val="150000"/>
              </a:lnSpc>
              <a:spcBef>
                <a:spcPct val="20000"/>
              </a:spcBef>
            </a:pPr>
            <a:r>
              <a:rPr lang="zh-CN" altLang="en-US" sz="2800" b="1" dirty="0">
                <a:solidFill>
                  <a:schemeClr val="accent5"/>
                </a:solidFill>
                <a:effectLst>
                  <a:outerShdw blurRad="25400" dist="38100" dir="18900000" algn="bl" rotWithShape="0">
                    <a:prstClr val="black">
                      <a:alpha val="100000"/>
                    </a:prst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※ 特点二：文献检索 </a:t>
            </a:r>
            <a:r>
              <a:rPr lang="en-US" altLang="zh-CN" sz="2800" b="1" dirty="0">
                <a:solidFill>
                  <a:schemeClr val="accent5"/>
                </a:solidFill>
                <a:effectLst>
                  <a:outerShdw blurRad="25400" dist="38100" dir="18900000" algn="bl" rotWithShape="0">
                    <a:prstClr val="black">
                      <a:alpha val="100000"/>
                    </a:prst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+ </a:t>
            </a:r>
            <a:r>
              <a:rPr lang="zh-CN" altLang="en-US" sz="2800" b="1" dirty="0">
                <a:solidFill>
                  <a:schemeClr val="accent5"/>
                </a:solidFill>
                <a:effectLst>
                  <a:outerShdw blurRad="25400" dist="38100" dir="18900000" algn="bl" rotWithShape="0">
                    <a:prstClr val="black">
                      <a:alpha val="100000"/>
                    </a:prst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批量下载</a:t>
            </a:r>
            <a:r>
              <a:rPr lang="en-US" altLang="zh-CN" sz="2800" b="1" dirty="0">
                <a:solidFill>
                  <a:schemeClr val="accent5"/>
                </a:solidFill>
                <a:effectLst>
                  <a:outerShdw blurRad="25400" dist="38100" dir="18900000" algn="bl" rotWithShape="0">
                    <a:prstClr val="black">
                      <a:alpha val="100000"/>
                    </a:prst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——300</a:t>
            </a:r>
            <a:r>
              <a:rPr lang="zh-CN" altLang="en-US" sz="2800" b="1" dirty="0">
                <a:solidFill>
                  <a:schemeClr val="accent5"/>
                </a:solidFill>
                <a:effectLst>
                  <a:outerShdw blurRad="25400" dist="38100" dir="18900000" algn="bl" rotWithShape="0">
                    <a:prstClr val="black">
                      <a:alpha val="100000"/>
                    </a:prst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！</a:t>
            </a:r>
            <a:endParaRPr lang="zh-CN" altLang="en-US" sz="1845" b="1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  <a:p>
            <a:pPr marL="357505" lvl="0" indent="-357505">
              <a:lnSpc>
                <a:spcPct val="150000"/>
              </a:lnSpc>
              <a:spcBef>
                <a:spcPct val="20000"/>
              </a:spcBef>
            </a:pPr>
            <a:r>
              <a:rPr lang="zh-CN" altLang="en-US" sz="1845" b="1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※  特点三：深入研读</a:t>
            </a:r>
            <a:endParaRPr lang="zh-CN" altLang="en-US" sz="1845" b="1" dirty="0">
              <a:solidFill>
                <a:schemeClr val="tx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57505" lvl="0" indent="-357505">
              <a:lnSpc>
                <a:spcPct val="150000"/>
              </a:lnSpc>
              <a:spcBef>
                <a:spcPct val="20000"/>
              </a:spcBef>
            </a:pPr>
            <a:r>
              <a:rPr lang="zh-CN" altLang="en-US" sz="1845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 、支持对学习过程中的划词检索和标注，包括检索工具书、检索文献、词组翻译、检索定义、Google Scholar检索等；</a:t>
            </a:r>
            <a:endParaRPr lang="zh-CN" altLang="en-US" sz="1845" dirty="0">
              <a:solidFill>
                <a:schemeClr val="tx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57505" lvl="0" indent="-357505">
              <a:lnSpc>
                <a:spcPct val="150000"/>
              </a:lnSpc>
              <a:spcBef>
                <a:spcPct val="20000"/>
              </a:spcBef>
            </a:pPr>
            <a:r>
              <a:rPr lang="zh-CN" altLang="en-US" sz="1845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b 、支持将两篇文献在同一个窗口内进行对比阅读。</a:t>
            </a:r>
            <a:endParaRPr lang="zh-CN" altLang="en-US" sz="1845" dirty="0">
              <a:solidFill>
                <a:schemeClr val="tx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57505" lvl="0" indent="-357505">
              <a:lnSpc>
                <a:spcPct val="150000"/>
              </a:lnSpc>
              <a:spcBef>
                <a:spcPct val="20000"/>
              </a:spcBef>
            </a:pPr>
            <a:endParaRPr lang="zh-CN" altLang="en-US" sz="1845" b="1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charset="-122"/>
            </a:endParaRPr>
          </a:p>
          <a:p>
            <a:pPr marL="357505" lvl="0" indent="-357505">
              <a:spcBef>
                <a:spcPct val="20000"/>
              </a:spcBef>
            </a:pPr>
            <a:endParaRPr lang="zh-CN" altLang="en-US" sz="1845" dirty="0">
              <a:solidFill>
                <a:schemeClr val="tx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2505075" y="-83820"/>
            <a:ext cx="6450330" cy="1143000"/>
          </a:xfrm>
        </p:spPr>
        <p:txBody>
          <a:bodyPr>
            <a:normAutofit/>
          </a:bodyPr>
          <a:p>
            <a:pPr>
              <a:lnSpc>
                <a:spcPct val="140000"/>
              </a:lnSpc>
            </a:pPr>
            <a:r>
              <a:rPr lang="zh-CN" altLang="en-US" sz="320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② 自建知识库</a:t>
            </a:r>
            <a:r>
              <a:rPr lang="en-US" altLang="zh-CN" sz="320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 E-Study</a:t>
            </a:r>
            <a:endParaRPr lang="zh-CN" altLang="en-US" sz="3200" b="1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12643" name="Rectangle 3"/>
          <p:cNvSpPr txBox="1"/>
          <p:nvPr/>
        </p:nvSpPr>
        <p:spPr>
          <a:xfrm>
            <a:off x="765810" y="1104900"/>
            <a:ext cx="10235565" cy="457708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/>
          <a:p>
            <a:pPr marL="357505" lvl="0" indent="-357505">
              <a:lnSpc>
                <a:spcPct val="150000"/>
              </a:lnSpc>
              <a:spcBef>
                <a:spcPct val="20000"/>
              </a:spcBef>
            </a:pPr>
            <a:r>
              <a:rPr lang="zh-CN" altLang="en-US" sz="1845" b="1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※  特点四：笔记管理</a:t>
            </a:r>
            <a:endParaRPr lang="zh-CN" altLang="en-US" sz="1845" b="1" dirty="0">
              <a:solidFill>
                <a:schemeClr val="tx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57505" lvl="0" indent="-357505">
              <a:lnSpc>
                <a:spcPct val="150000"/>
              </a:lnSpc>
              <a:spcBef>
                <a:spcPct val="20000"/>
              </a:spcBef>
            </a:pPr>
            <a:r>
              <a:rPr lang="zh-CN" altLang="en-US" sz="1845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 、记录笔记</a:t>
            </a:r>
            <a:endParaRPr lang="zh-CN" altLang="en-US" sz="1845" dirty="0">
              <a:solidFill>
                <a:schemeClr val="tx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57505" lvl="0" indent="-357505">
              <a:lnSpc>
                <a:spcPct val="150000"/>
              </a:lnSpc>
              <a:spcBef>
                <a:spcPct val="20000"/>
              </a:spcBef>
            </a:pPr>
            <a:r>
              <a:rPr lang="zh-CN" altLang="en-US" sz="1845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b 、按时间、标签等查看笔记</a:t>
            </a:r>
            <a:endParaRPr lang="zh-CN" altLang="en-US" sz="1845" dirty="0">
              <a:solidFill>
                <a:schemeClr val="tx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57505" lvl="0" indent="-357505">
              <a:lnSpc>
                <a:spcPct val="150000"/>
              </a:lnSpc>
              <a:spcBef>
                <a:spcPct val="20000"/>
              </a:spcBef>
            </a:pPr>
            <a:r>
              <a:rPr lang="zh-CN" altLang="en-US" sz="1845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 、导出笔记内容</a:t>
            </a:r>
            <a:endParaRPr lang="zh-CN" altLang="en-US" sz="1845" dirty="0">
              <a:solidFill>
                <a:schemeClr val="tx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57505" lvl="0" indent="-357505">
              <a:lnSpc>
                <a:spcPct val="150000"/>
              </a:lnSpc>
              <a:spcBef>
                <a:spcPct val="20000"/>
              </a:spcBef>
            </a:pPr>
            <a:r>
              <a:rPr lang="zh-CN" altLang="en-US" sz="1845" b="1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※    特点五：文献写作和排版</a:t>
            </a:r>
            <a:endParaRPr lang="zh-CN" altLang="en-US" sz="1845" b="1" dirty="0">
              <a:solidFill>
                <a:schemeClr val="tx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57505" lvl="0" indent="-357505">
              <a:lnSpc>
                <a:spcPct val="150000"/>
              </a:lnSpc>
              <a:spcBef>
                <a:spcPct val="20000"/>
              </a:spcBef>
            </a:pPr>
            <a:r>
              <a:rPr lang="zh-CN" altLang="en-US" sz="1845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 、安装软件</a:t>
            </a:r>
            <a:r>
              <a:rPr lang="zh-CN" altLang="en-US" sz="1845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2" charset="-52"/>
              </a:rPr>
              <a:t>程序后，word会自动安装引文加载项，</a:t>
            </a:r>
            <a:r>
              <a:rPr lang="zh-CN" altLang="en-US" sz="1845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在撰写论文时，可自动生成参考文献。</a:t>
            </a:r>
            <a:endParaRPr lang="zh-CN" altLang="en-US" sz="1845" dirty="0">
              <a:solidFill>
                <a:schemeClr val="tx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 marL="357505" lvl="0" indent="-357505">
              <a:lnSpc>
                <a:spcPct val="150000"/>
              </a:lnSpc>
              <a:spcBef>
                <a:spcPct val="20000"/>
              </a:spcBef>
            </a:pPr>
            <a:r>
              <a:rPr lang="zh-CN" altLang="en-US" sz="1845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 、选择出版物撰写论文，可提供写作模板。</a:t>
            </a:r>
            <a:endParaRPr lang="zh-CN" altLang="en-US" sz="1845" dirty="0">
              <a:solidFill>
                <a:schemeClr val="tx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 marL="357505" lvl="0" indent="-357505">
              <a:lnSpc>
                <a:spcPct val="150000"/>
              </a:lnSpc>
              <a:spcBef>
                <a:spcPct val="20000"/>
              </a:spcBef>
            </a:pPr>
            <a:r>
              <a:rPr lang="zh-CN" altLang="en-US" sz="1845" b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※  特点六：在线投稿                          </a:t>
            </a:r>
            <a:endParaRPr lang="zh-CN" altLang="en-US" sz="1845" b="1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  <a:p>
            <a:pPr marL="357505" lvl="0" indent="-357505">
              <a:lnSpc>
                <a:spcPct val="150000"/>
              </a:lnSpc>
              <a:spcBef>
                <a:spcPct val="20000"/>
              </a:spcBef>
            </a:pPr>
            <a:r>
              <a:rPr lang="zh-CN" altLang="en-US" sz="1845" b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     </a:t>
            </a:r>
            <a:r>
              <a:rPr lang="zh-CN" altLang="en-US" sz="2800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 另外，请记住我们的大总库</a:t>
            </a:r>
            <a:endParaRPr lang="zh-CN" altLang="en-US" sz="1845" b="1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charset="-122"/>
            </a:endParaRPr>
          </a:p>
          <a:p>
            <a:pPr marL="357505" lvl="0" indent="-357505">
              <a:lnSpc>
                <a:spcPct val="150000"/>
              </a:lnSpc>
              <a:spcBef>
                <a:spcPct val="20000"/>
              </a:spcBef>
            </a:pPr>
            <a:endParaRPr lang="zh-CN" altLang="en-US" sz="1845" dirty="0">
              <a:solidFill>
                <a:schemeClr val="tx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57505" lvl="0" indent="-357505">
              <a:lnSpc>
                <a:spcPct val="150000"/>
              </a:lnSpc>
              <a:spcBef>
                <a:spcPct val="20000"/>
              </a:spcBef>
            </a:pPr>
            <a:endParaRPr lang="zh-CN" altLang="en-US" sz="1845" b="1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charset="-122"/>
            </a:endParaRPr>
          </a:p>
          <a:p>
            <a:pPr marL="357505" lvl="0" indent="-357505">
              <a:spcBef>
                <a:spcPct val="20000"/>
              </a:spcBef>
            </a:pPr>
            <a:endParaRPr lang="zh-CN" altLang="en-US" sz="1845" dirty="0">
              <a:solidFill>
                <a:schemeClr val="tx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38200" y="2766060"/>
            <a:ext cx="10515600" cy="1325563"/>
          </a:xfrm>
        </p:spPr>
        <p:txBody>
          <a:bodyPr>
            <a:normAutofit fontScale="90000"/>
          </a:bodyPr>
          <a:p>
            <a:pPr algn="ctr"/>
            <a:r>
              <a:rPr lang="zh-CN" altLang="en-US" sz="12000" b="1">
                <a:solidFill>
                  <a:srgbClr val="102B12"/>
                </a:solidFill>
                <a:effectLst>
                  <a:outerShdw dist="63500" dir="8100000" algn="tr" rotWithShape="0">
                    <a:srgbClr val="CE9430">
                      <a:alpha val="100000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三份</a:t>
            </a:r>
            <a:r>
              <a:rPr lang="zh-CN" altLang="en-US" sz="7200">
                <a:solidFill>
                  <a:srgbClr val="102B12"/>
                </a:solidFill>
                <a:effectLst>
                  <a:outerShdw dist="63500" dir="8100000" algn="tr" rotWithShape="0">
                    <a:srgbClr val="CE9430">
                      <a:alpha val="100000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祝福</a:t>
            </a:r>
            <a:r>
              <a:rPr lang="zh-CN" altLang="en-US" sz="7200">
                <a:solidFill>
                  <a:schemeClr val="bg1"/>
                </a:solidFill>
                <a:effectLst>
                  <a:outerShdw dist="63500" dir="8100000" algn="tr" rotWithShape="0">
                    <a:prstClr val="black">
                      <a:alpha val="100000"/>
                    </a:prst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   </a:t>
            </a:r>
            <a:r>
              <a:rPr lang="zh-CN" altLang="en-US" sz="7200">
                <a:solidFill>
                  <a:schemeClr val="bg1"/>
                </a:solidFill>
                <a:effectLst>
                  <a:outerShdw dist="38100" dir="18900000" algn="bl" rotWithShape="0">
                    <a:srgbClr val="082A11">
                      <a:alpha val="100000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  <a:sym typeface="+mn-ea"/>
              </a:rPr>
              <a:t>伴你成长</a:t>
            </a:r>
            <a:endParaRPr lang="zh-CN" altLang="en-US" sz="7200">
              <a:solidFill>
                <a:schemeClr val="bg1"/>
              </a:solidFill>
              <a:effectLst>
                <a:outerShdw dist="38100" dir="18900000" algn="bl" rotWithShape="0">
                  <a:srgbClr val="082A11">
                    <a:alpha val="100000"/>
                  </a:srgbClr>
                </a:outerShdw>
              </a:effectLst>
              <a:latin typeface="隶书" panose="02010509060101010101" charset="-122"/>
              <a:ea typeface="隶书" panose="02010509060101010101" charset="-122"/>
              <a:cs typeface="隶书" panose="0201050906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文本框 9"/>
          <p:cNvSpPr txBox="1"/>
          <p:nvPr/>
        </p:nvSpPr>
        <p:spPr>
          <a:xfrm>
            <a:off x="1178560" y="973455"/>
            <a:ext cx="9204960" cy="44754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90000"/>
              </a:lnSpc>
            </a:pPr>
            <a:r>
              <a:rPr lang="en-US" altLang="zh-CN" sz="3200">
                <a:solidFill>
                  <a:schemeClr val="accent5"/>
                </a:solidFill>
                <a:effectLst>
                  <a:outerShdw blurRad="12700" dist="38100" dir="18900000" algn="bl" rotWithShape="0">
                    <a:prstClr val="black">
                      <a:alpha val="100000"/>
                    </a:prstClr>
                  </a:outerShdw>
                </a:effectLst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1</a:t>
            </a:r>
            <a:r>
              <a:rPr lang="zh-CN" altLang="en-US" sz="3200">
                <a:solidFill>
                  <a:schemeClr val="accent5"/>
                </a:solidFill>
                <a:effectLst>
                  <a:outerShdw blurRad="12700" dist="38100" dir="18900000" algn="bl" rotWithShape="0">
                    <a:prstClr val="black">
                      <a:alpha val="100000"/>
                    </a:prstClr>
                  </a:outerShdw>
                </a:effectLst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、愿你有一份积极的心态</a:t>
            </a:r>
            <a:endParaRPr lang="zh-CN" altLang="en-US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  <a:p>
            <a:pPr>
              <a:lnSpc>
                <a:spcPct val="190000"/>
              </a:lnSpc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华文新魏" panose="02010800040101010101" charset="-122"/>
              </a:rPr>
              <a:t>         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华文新魏" panose="02010800040101010101" charset="-122"/>
              </a:rPr>
              <a:t>——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华文新魏" panose="02010800040101010101" charset="-122"/>
              </a:rPr>
              <a:t>思想可以使天堂变成地狱，也可以是地狱变成天堂</a:t>
            </a:r>
            <a:endParaRPr lang="zh-CN" altLang="en-US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  <a:p>
            <a:pPr>
              <a:lnSpc>
                <a:spcPct val="190000"/>
              </a:lnSpc>
            </a:pPr>
            <a:r>
              <a:rPr lang="en-US" altLang="zh-CN" sz="3200">
                <a:solidFill>
                  <a:schemeClr val="accent5"/>
                </a:solidFill>
                <a:effectLst>
                  <a:outerShdw blurRad="12700" dist="38100" dir="18900000" algn="bl" rotWithShape="0">
                    <a:prstClr val="black">
                      <a:alpha val="100000"/>
                    </a:prstClr>
                  </a:outerShdw>
                </a:effectLst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2</a:t>
            </a:r>
            <a:r>
              <a:rPr lang="zh-CN" altLang="en-US" sz="3200">
                <a:solidFill>
                  <a:schemeClr val="accent5"/>
                </a:solidFill>
                <a:effectLst>
                  <a:outerShdw blurRad="12700" dist="38100" dir="18900000" algn="bl" rotWithShape="0">
                    <a:prstClr val="black">
                      <a:alpha val="100000"/>
                    </a:prstClr>
                  </a:outerShdw>
                </a:effectLst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、愿你成为一个有勇有谋的行动派</a:t>
            </a:r>
            <a:endParaRPr lang="zh-CN" altLang="en-US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  <a:p>
            <a:pPr>
              <a:lnSpc>
                <a:spcPct val="190000"/>
              </a:lnSpc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华文新魏" panose="02010800040101010101" charset="-122"/>
              </a:rPr>
              <a:t>          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华文新魏" panose="02010800040101010101" charset="-122"/>
              </a:rPr>
              <a:t>——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华文新魏" panose="02010800040101010101" charset="-122"/>
              </a:rPr>
              <a:t>分清工作轻重缓急、注重团队合作、确定自己的定位与格局</a:t>
            </a:r>
            <a:endParaRPr lang="zh-CN" altLang="en-US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  <a:p>
            <a:pPr>
              <a:lnSpc>
                <a:spcPct val="190000"/>
              </a:lnSpc>
            </a:pPr>
            <a:r>
              <a:rPr lang="en-US" altLang="zh-CN" sz="3200">
                <a:solidFill>
                  <a:schemeClr val="accent5"/>
                </a:solidFill>
                <a:effectLst>
                  <a:outerShdw blurRad="12700" dist="38100" dir="18900000" algn="bl" rotWithShape="0">
                    <a:prstClr val="black">
                      <a:alpha val="100000"/>
                    </a:prstClr>
                  </a:outerShdw>
                </a:effectLst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3</a:t>
            </a:r>
            <a:r>
              <a:rPr lang="zh-CN" altLang="en-US" sz="3200">
                <a:solidFill>
                  <a:schemeClr val="accent5"/>
                </a:solidFill>
                <a:effectLst>
                  <a:outerShdw blurRad="12700" dist="38100" dir="18900000" algn="bl" rotWithShape="0">
                    <a:prstClr val="black">
                      <a:alpha val="100000"/>
                    </a:prstClr>
                  </a:outerShdw>
                </a:effectLst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、愿你顺利开启一个崭新的人生体验</a:t>
            </a:r>
            <a:endParaRPr lang="zh-CN" altLang="en-US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  <a:p>
            <a:pPr>
              <a:lnSpc>
                <a:spcPct val="190000"/>
              </a:lnSpc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华文新魏" panose="02010800040101010101" charset="-122"/>
              </a:rPr>
              <a:t>          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华文新魏" panose="02010800040101010101" charset="-122"/>
              </a:rPr>
              <a:t>——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华文新魏" panose="02010800040101010101" charset="-122"/>
              </a:rPr>
              <a:t>沉默是金、正视批评、端正态度、社交分寸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华文新魏" panose="02010800040101010101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855980" y="2689225"/>
            <a:ext cx="4679950" cy="652780"/>
          </a:xfrm>
        </p:spPr>
        <p:txBody>
          <a:bodyPr/>
          <a:p>
            <a:pPr algn="dist"/>
            <a:r>
              <a:rPr lang="zh-CN" altLang="en-US">
                <a:effectLst>
                  <a:outerShdw blurRad="50800" dist="25400" dir="18900000" algn="bl" rotWithShape="0">
                    <a:schemeClr val="bg1">
                      <a:alpha val="10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信念在手，梦想长青</a:t>
            </a:r>
            <a:endParaRPr lang="zh-CN" altLang="en-US">
              <a:effectLst>
                <a:outerShdw blurRad="50800" dist="25400" dir="18900000" algn="bl" rotWithShape="0">
                  <a:schemeClr val="bg1">
                    <a:alpha val="10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" name="图片 1" descr="QQ图片20171127162918"/>
          <p:cNvPicPr>
            <a:picLocks noChangeAspect="1"/>
          </p:cNvPicPr>
          <p:nvPr/>
        </p:nvPicPr>
        <p:blipFill>
          <a:blip r:embed="rId1"/>
          <a:srcRect l="7007" t="6468" r="6738" b="6738"/>
          <a:stretch>
            <a:fillRect/>
          </a:stretch>
        </p:blipFill>
        <p:spPr>
          <a:xfrm>
            <a:off x="2549525" y="3534410"/>
            <a:ext cx="1605915" cy="161671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TEMPLATE_CATEGORY" val="custom"/>
  <p:tag name="KSO_WM_TEMPLATE_INDEX" val="160439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1019</Words>
  <Application>WPS 演示</Application>
  <PresentationFormat>宽屏</PresentationFormat>
  <Paragraphs>98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32" baseType="lpstr">
      <vt:lpstr>Arial</vt:lpstr>
      <vt:lpstr>宋体</vt:lpstr>
      <vt:lpstr>Wingdings</vt:lpstr>
      <vt:lpstr>微软雅黑</vt:lpstr>
      <vt:lpstr>楷体</vt:lpstr>
      <vt:lpstr>幼圆</vt:lpstr>
      <vt:lpstr>Calibri</vt:lpstr>
      <vt:lpstr>Arial Unicode MS</vt:lpstr>
      <vt:lpstr>Calibri Light</vt:lpstr>
      <vt:lpstr>义启粗楷体</vt:lpstr>
      <vt:lpstr>黑体</vt:lpstr>
      <vt:lpstr>隶书</vt:lpstr>
      <vt:lpstr>Times New Roman</vt:lpstr>
      <vt:lpstr>华文仿宋</vt:lpstr>
      <vt:lpstr>华文新魏</vt:lpstr>
      <vt:lpstr>华文隶书</vt:lpstr>
      <vt:lpstr>Office 主题</vt:lpstr>
      <vt:lpstr>PowerPoint 演示文稿</vt:lpstr>
      <vt:lpstr>PowerPoint 演示文稿</vt:lpstr>
      <vt:lpstr>南湖之岸，浑河之畔</vt:lpstr>
      <vt:lpstr>无问西东   一个转变</vt:lpstr>
      <vt:lpstr>PowerPoint 演示文稿</vt:lpstr>
      <vt:lpstr>一次蜕变   无问西东</vt:lpstr>
      <vt:lpstr>全球学术快报 ——知识尽在“掌”握</vt:lpstr>
      <vt:lpstr>PowerPoint 演示文稿</vt:lpstr>
      <vt:lpstr>PowerPoint 演示文稿</vt:lpstr>
      <vt:lpstr>① 全球学术快报 ——知识尽在“掌”握</vt:lpstr>
      <vt:lpstr>② 自建知识库—— E-Study</vt:lpstr>
      <vt:lpstr>一次蜕变   无问西东</vt:lpstr>
      <vt:lpstr>PowerPoint 演示文稿</vt:lpstr>
      <vt:lpstr>PowerPoint 演示文稿</vt:lpstr>
      <vt:lpstr>信念在手，梦想长青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雨巴</cp:lastModifiedBy>
  <cp:revision>15</cp:revision>
  <dcterms:created xsi:type="dcterms:W3CDTF">2018-06-17T21:45:00Z</dcterms:created>
  <dcterms:modified xsi:type="dcterms:W3CDTF">2018-06-19T02:03:29Z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2052-10.1.0.7440</vt:lpwstr>
  </property>
</Properties>
</file>