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  <p:sldMasterId id="2147483664" r:id="rId4"/>
    <p:sldMasterId id="2147483672" r:id="rId5"/>
    <p:sldMasterId id="2147483680" r:id="rId6"/>
    <p:sldMasterId id="2147483688" r:id="rId7"/>
    <p:sldMasterId id="2147483696" r:id="rId8"/>
    <p:sldMasterId id="2147483704" r:id="rId9"/>
    <p:sldMasterId id="2147483712" r:id="rId10"/>
    <p:sldMasterId id="2147483720" r:id="rId11"/>
    <p:sldMasterId id="2147483728" r:id="rId12"/>
    <p:sldMasterId id="2147483736" r:id="rId13"/>
    <p:sldMasterId id="2147483744" r:id="rId14"/>
    <p:sldMasterId id="2147483752" r:id="rId15"/>
    <p:sldMasterId id="2147483760" r:id="rId16"/>
    <p:sldMasterId id="2147483768" r:id="rId17"/>
  </p:sldMasterIdLst>
  <p:notesMasterIdLst>
    <p:notesMasterId r:id="rId28"/>
  </p:notesMasterIdLst>
  <p:sldIdLst>
    <p:sldId id="319" r:id="rId18"/>
    <p:sldId id="332" r:id="rId19"/>
    <p:sldId id="421" r:id="rId20"/>
    <p:sldId id="422" r:id="rId21"/>
    <p:sldId id="423" r:id="rId22"/>
    <p:sldId id="425" r:id="rId23"/>
    <p:sldId id="426" r:id="rId24"/>
    <p:sldId id="428" r:id="rId25"/>
    <p:sldId id="427" r:id="rId26"/>
    <p:sldId id="336" r:id="rId27"/>
    <p:sldId id="429" r:id="rId29"/>
    <p:sldId id="430" r:id="rId30"/>
    <p:sldId id="431" r:id="rId31"/>
    <p:sldId id="433" r:id="rId32"/>
    <p:sldId id="434" r:id="rId33"/>
    <p:sldId id="465" r:id="rId34"/>
    <p:sldId id="345" r:id="rId35"/>
    <p:sldId id="405" r:id="rId36"/>
    <p:sldId id="383" r:id="rId37"/>
    <p:sldId id="412" r:id="rId38"/>
    <p:sldId id="435" r:id="rId39"/>
    <p:sldId id="436" r:id="rId40"/>
    <p:sldId id="391" r:id="rId41"/>
    <p:sldId id="449" r:id="rId42"/>
    <p:sldId id="437" r:id="rId43"/>
    <p:sldId id="438" r:id="rId44"/>
    <p:sldId id="414" r:id="rId45"/>
    <p:sldId id="439" r:id="rId46"/>
    <p:sldId id="440" r:id="rId47"/>
    <p:sldId id="416" r:id="rId48"/>
    <p:sldId id="442" r:id="rId49"/>
    <p:sldId id="443" r:id="rId50"/>
    <p:sldId id="444" r:id="rId51"/>
    <p:sldId id="445" r:id="rId52"/>
    <p:sldId id="446" r:id="rId53"/>
    <p:sldId id="447" r:id="rId54"/>
    <p:sldId id="448" r:id="rId55"/>
    <p:sldId id="450" r:id="rId56"/>
    <p:sldId id="451" r:id="rId57"/>
    <p:sldId id="452" r:id="rId58"/>
    <p:sldId id="453" r:id="rId59"/>
    <p:sldId id="454" r:id="rId60"/>
    <p:sldId id="396" r:id="rId61"/>
    <p:sldId id="397" r:id="rId62"/>
    <p:sldId id="455" r:id="rId63"/>
    <p:sldId id="456" r:id="rId64"/>
    <p:sldId id="457" r:id="rId65"/>
    <p:sldId id="458" r:id="rId66"/>
    <p:sldId id="459" r:id="rId67"/>
    <p:sldId id="460" r:id="rId68"/>
    <p:sldId id="461" r:id="rId69"/>
    <p:sldId id="462" r:id="rId70"/>
    <p:sldId id="463" r:id="rId71"/>
    <p:sldId id="464" r:id="rId72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99CC00"/>
    <a:srgbClr val="FF6600"/>
    <a:srgbClr val="CCCCFF"/>
    <a:srgbClr val="66FF33"/>
    <a:srgbClr val="00CC99"/>
    <a:srgbClr val="CC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5" Type="http://schemas.openxmlformats.org/officeDocument/2006/relationships/tableStyles" Target="tableStyles.xml"/><Relationship Id="rId74" Type="http://schemas.openxmlformats.org/officeDocument/2006/relationships/viewProps" Target="viewProps.xml"/><Relationship Id="rId73" Type="http://schemas.openxmlformats.org/officeDocument/2006/relationships/presProps" Target="presProps.xml"/><Relationship Id="rId72" Type="http://schemas.openxmlformats.org/officeDocument/2006/relationships/slide" Target="slides/slide54.xml"/><Relationship Id="rId71" Type="http://schemas.openxmlformats.org/officeDocument/2006/relationships/slide" Target="slides/slide53.xml"/><Relationship Id="rId70" Type="http://schemas.openxmlformats.org/officeDocument/2006/relationships/slide" Target="slides/slide52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51.xml"/><Relationship Id="rId68" Type="http://schemas.openxmlformats.org/officeDocument/2006/relationships/slide" Target="slides/slide50.xml"/><Relationship Id="rId67" Type="http://schemas.openxmlformats.org/officeDocument/2006/relationships/slide" Target="slides/slide49.xml"/><Relationship Id="rId66" Type="http://schemas.openxmlformats.org/officeDocument/2006/relationships/slide" Target="slides/slide48.xml"/><Relationship Id="rId65" Type="http://schemas.openxmlformats.org/officeDocument/2006/relationships/slide" Target="slides/slide47.xml"/><Relationship Id="rId64" Type="http://schemas.openxmlformats.org/officeDocument/2006/relationships/slide" Target="slides/slide46.xml"/><Relationship Id="rId63" Type="http://schemas.openxmlformats.org/officeDocument/2006/relationships/slide" Target="slides/slide45.xml"/><Relationship Id="rId62" Type="http://schemas.openxmlformats.org/officeDocument/2006/relationships/slide" Target="slides/slide44.xml"/><Relationship Id="rId61" Type="http://schemas.openxmlformats.org/officeDocument/2006/relationships/slide" Target="slides/slide43.xml"/><Relationship Id="rId60" Type="http://schemas.openxmlformats.org/officeDocument/2006/relationships/slide" Target="slides/slide42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1.xml"/><Relationship Id="rId58" Type="http://schemas.openxmlformats.org/officeDocument/2006/relationships/slide" Target="slides/slide40.xml"/><Relationship Id="rId57" Type="http://schemas.openxmlformats.org/officeDocument/2006/relationships/slide" Target="slides/slide39.xml"/><Relationship Id="rId56" Type="http://schemas.openxmlformats.org/officeDocument/2006/relationships/slide" Target="slides/slide38.xml"/><Relationship Id="rId55" Type="http://schemas.openxmlformats.org/officeDocument/2006/relationships/slide" Target="slides/slide37.xml"/><Relationship Id="rId54" Type="http://schemas.openxmlformats.org/officeDocument/2006/relationships/slide" Target="slides/slide36.xml"/><Relationship Id="rId53" Type="http://schemas.openxmlformats.org/officeDocument/2006/relationships/slide" Target="slides/slide35.xml"/><Relationship Id="rId52" Type="http://schemas.openxmlformats.org/officeDocument/2006/relationships/slide" Target="slides/slide34.xml"/><Relationship Id="rId51" Type="http://schemas.openxmlformats.org/officeDocument/2006/relationships/slide" Target="slides/slide33.xml"/><Relationship Id="rId50" Type="http://schemas.openxmlformats.org/officeDocument/2006/relationships/slide" Target="slides/slide32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1.xml"/><Relationship Id="rId48" Type="http://schemas.openxmlformats.org/officeDocument/2006/relationships/slide" Target="slides/slide30.xml"/><Relationship Id="rId47" Type="http://schemas.openxmlformats.org/officeDocument/2006/relationships/slide" Target="slides/slide29.xml"/><Relationship Id="rId46" Type="http://schemas.openxmlformats.org/officeDocument/2006/relationships/slide" Target="slides/slide28.xml"/><Relationship Id="rId45" Type="http://schemas.openxmlformats.org/officeDocument/2006/relationships/slide" Target="slides/slide27.xml"/><Relationship Id="rId44" Type="http://schemas.openxmlformats.org/officeDocument/2006/relationships/slide" Target="slides/slide26.xml"/><Relationship Id="rId43" Type="http://schemas.openxmlformats.org/officeDocument/2006/relationships/slide" Target="slides/slide25.xml"/><Relationship Id="rId42" Type="http://schemas.openxmlformats.org/officeDocument/2006/relationships/slide" Target="slides/slide24.xml"/><Relationship Id="rId41" Type="http://schemas.openxmlformats.org/officeDocument/2006/relationships/slide" Target="slides/slide23.xml"/><Relationship Id="rId40" Type="http://schemas.openxmlformats.org/officeDocument/2006/relationships/slide" Target="slides/slide22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1.xml"/><Relationship Id="rId38" Type="http://schemas.openxmlformats.org/officeDocument/2006/relationships/slide" Target="slides/slide20.xml"/><Relationship Id="rId37" Type="http://schemas.openxmlformats.org/officeDocument/2006/relationships/slide" Target="slides/slide19.xml"/><Relationship Id="rId36" Type="http://schemas.openxmlformats.org/officeDocument/2006/relationships/slide" Target="slides/slide18.xml"/><Relationship Id="rId35" Type="http://schemas.openxmlformats.org/officeDocument/2006/relationships/slide" Target="slides/slide17.xml"/><Relationship Id="rId34" Type="http://schemas.openxmlformats.org/officeDocument/2006/relationships/slide" Target="slides/slide16.xml"/><Relationship Id="rId33" Type="http://schemas.openxmlformats.org/officeDocument/2006/relationships/slide" Target="slides/slide15.xml"/><Relationship Id="rId32" Type="http://schemas.openxmlformats.org/officeDocument/2006/relationships/slide" Target="slides/slide14.xml"/><Relationship Id="rId31" Type="http://schemas.openxmlformats.org/officeDocument/2006/relationships/slide" Target="slides/slide13.xml"/><Relationship Id="rId30" Type="http://schemas.openxmlformats.org/officeDocument/2006/relationships/slide" Target="slides/slide1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10.xml"/><Relationship Id="rId26" Type="http://schemas.openxmlformats.org/officeDocument/2006/relationships/slide" Target="slides/slide9.xml"/><Relationship Id="rId25" Type="http://schemas.openxmlformats.org/officeDocument/2006/relationships/slide" Target="slides/slide8.xml"/><Relationship Id="rId24" Type="http://schemas.openxmlformats.org/officeDocument/2006/relationships/slide" Target="slides/slide7.xml"/><Relationship Id="rId23" Type="http://schemas.openxmlformats.org/officeDocument/2006/relationships/slide" Target="slides/slide6.xml"/><Relationship Id="rId22" Type="http://schemas.openxmlformats.org/officeDocument/2006/relationships/slide" Target="slides/slide5.xml"/><Relationship Id="rId21" Type="http://schemas.openxmlformats.org/officeDocument/2006/relationships/slide" Target="slides/slide4.xml"/><Relationship Id="rId20" Type="http://schemas.openxmlformats.org/officeDocument/2006/relationships/slide" Target="slides/slide3.xml"/><Relationship Id="rId2" Type="http://schemas.openxmlformats.org/officeDocument/2006/relationships/theme" Target="theme/theme1.xml"/><Relationship Id="rId19" Type="http://schemas.openxmlformats.org/officeDocument/2006/relationships/slide" Target="slides/slide2.xml"/><Relationship Id="rId18" Type="http://schemas.openxmlformats.org/officeDocument/2006/relationships/slide" Target="slides/slide1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3B7AF7-4B48-4886-B8B8-8E636F1D0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5565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23812" y="-60325"/>
            <a:ext cx="9167813" cy="69183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63000">
                <a:srgbClr val="FFFFFF"/>
              </a:gs>
              <a:gs pos="100000">
                <a:srgbClr val="DCE6F2"/>
              </a:gs>
            </a:gsLst>
            <a:lin ang="15240000"/>
          </a:gra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Hexagon 9"/>
          <p:cNvSpPr>
            <a:spLocks noChangeArrowheads="1"/>
          </p:cNvSpPr>
          <p:nvPr/>
        </p:nvSpPr>
        <p:spPr bwMode="auto">
          <a:xfrm>
            <a:off x="42863" y="1657350"/>
            <a:ext cx="822325" cy="8223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Hexagon 10"/>
          <p:cNvSpPr>
            <a:spLocks noChangeArrowheads="1"/>
          </p:cNvSpPr>
          <p:nvPr/>
        </p:nvSpPr>
        <p:spPr bwMode="auto">
          <a:xfrm>
            <a:off x="690563" y="1236663"/>
            <a:ext cx="822325" cy="823913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7416" name="Picture 11" descr="EBSCO 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9213" y="6096000"/>
            <a:ext cx="1447800" cy="509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Hexagon 12"/>
          <p:cNvSpPr>
            <a:spLocks noChangeArrowheads="1"/>
          </p:cNvSpPr>
          <p:nvPr/>
        </p:nvSpPr>
        <p:spPr bwMode="auto">
          <a:xfrm>
            <a:off x="1343025" y="1647825"/>
            <a:ext cx="822325" cy="823913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Hexagon 13"/>
          <p:cNvSpPr>
            <a:spLocks noChangeArrowheads="1"/>
          </p:cNvSpPr>
          <p:nvPr/>
        </p:nvSpPr>
        <p:spPr bwMode="auto">
          <a:xfrm>
            <a:off x="1338263" y="817563"/>
            <a:ext cx="823913" cy="822325"/>
          </a:xfrm>
          <a:prstGeom prst="hexagon">
            <a:avLst>
              <a:gd name="adj" fmla="val 25048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Hexagon 14"/>
          <p:cNvSpPr>
            <a:spLocks noChangeArrowheads="1"/>
          </p:cNvSpPr>
          <p:nvPr/>
        </p:nvSpPr>
        <p:spPr bwMode="auto">
          <a:xfrm>
            <a:off x="1995488" y="1220788"/>
            <a:ext cx="822325" cy="8223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67000"/>
            <a:ext cx="9144000" cy="7842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Screen shot 2013-02-04 at 12.56.36 PM.png"/>
          <p:cNvPicPr>
            <a:picLocks noChangeAspect="1"/>
          </p:cNvPicPr>
          <p:nvPr userDrawn="1"/>
        </p:nvPicPr>
        <p:blipFill>
          <a:blip r:embed="rId2"/>
          <a:srcRect l="7448" r="8180" b="40030"/>
          <a:stretch>
            <a:fillRect/>
          </a:stretch>
        </p:blipFill>
        <p:spPr>
          <a:xfrm>
            <a:off x="0" y="6270625"/>
            <a:ext cx="9144000" cy="242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Picture 9" descr="EBSCO_PMS294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6213" y="6513513"/>
            <a:ext cx="633412" cy="220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809625" y="6470650"/>
            <a:ext cx="121285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www.ebsco.com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762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  <a:prstGeom prst="rect">
            <a:avLst/>
          </a:prstGeom>
        </p:spPr>
        <p:txBody>
          <a:bodyPr/>
          <a:lstStyle>
            <a:lvl1pPr marL="282575" indent="-282575"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0E861B-AFA6-4509-A1F9-0C113F9A4E84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17045"/>
            <a:ext cx="7886700" cy="1997555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23812" y="-60325"/>
            <a:ext cx="9167813" cy="69183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63000">
                <a:srgbClr val="FFFFFF"/>
              </a:gs>
              <a:gs pos="100000">
                <a:srgbClr val="DCE6F2"/>
              </a:gs>
            </a:gsLst>
            <a:lin ang="15240000"/>
          </a:gra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Hexagon 9"/>
          <p:cNvSpPr>
            <a:spLocks noChangeArrowheads="1"/>
          </p:cNvSpPr>
          <p:nvPr/>
        </p:nvSpPr>
        <p:spPr bwMode="auto">
          <a:xfrm>
            <a:off x="42863" y="1657350"/>
            <a:ext cx="822325" cy="8223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Hexagon 10"/>
          <p:cNvSpPr>
            <a:spLocks noChangeArrowheads="1"/>
          </p:cNvSpPr>
          <p:nvPr/>
        </p:nvSpPr>
        <p:spPr bwMode="auto">
          <a:xfrm>
            <a:off x="690563" y="1236663"/>
            <a:ext cx="822325" cy="823913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3560" name="Picture 11" descr="EBSCO 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9213" y="6096000"/>
            <a:ext cx="1447800" cy="509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Hexagon 12"/>
          <p:cNvSpPr>
            <a:spLocks noChangeArrowheads="1"/>
          </p:cNvSpPr>
          <p:nvPr/>
        </p:nvSpPr>
        <p:spPr bwMode="auto">
          <a:xfrm>
            <a:off x="1343025" y="1647825"/>
            <a:ext cx="822325" cy="823913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Hexagon 13"/>
          <p:cNvSpPr>
            <a:spLocks noChangeArrowheads="1"/>
          </p:cNvSpPr>
          <p:nvPr/>
        </p:nvSpPr>
        <p:spPr bwMode="auto">
          <a:xfrm>
            <a:off x="1338263" y="817563"/>
            <a:ext cx="823913" cy="822325"/>
          </a:xfrm>
          <a:prstGeom prst="hexagon">
            <a:avLst>
              <a:gd name="adj" fmla="val 25048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Hexagon 14"/>
          <p:cNvSpPr>
            <a:spLocks noChangeArrowheads="1"/>
          </p:cNvSpPr>
          <p:nvPr/>
        </p:nvSpPr>
        <p:spPr bwMode="auto">
          <a:xfrm>
            <a:off x="1995488" y="1220788"/>
            <a:ext cx="822325" cy="8223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49019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67002"/>
            <a:ext cx="9144000" cy="7842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7DD776-9974-47C3-9054-86AD0B52C3B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BCF6ED4-396D-4424-B8D0-B7B0DA3C01EE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F33944-6E2E-4E06-ABB7-AE7672AB637D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D8FEFE7-C385-4C54-8E86-113C70C97E0E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212B82-C18B-493E-A64C-FF1593093B44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6268F16-BDC0-4BBD-90E0-9BACA1A68D6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96404AE-D245-4610-841F-061BB3BC4B8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EFBDB5-9F3C-4C12-BFF8-E1259705B10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082611-4704-43F5-B02C-8900E510CB9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94B24F-BAF8-4E61-9A9C-310A1EB9421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0141D4-0D03-4C0B-A701-54135C2657F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7BB150-B3E2-409D-BD7A-8CEA9CAE5FB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52609A-1062-468E-8C8A-5F36731F932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2A544E3-F9F3-4AD1-92F7-F2A01B63D92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F59ECD-A346-4197-A109-0D3F3B1E17E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074A2EF-3E5A-4543-991C-57B2ABD8B86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305631-0350-4617-B506-2942677DB49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FDEB49C-C094-439B-87D2-791C904D5E8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50162A-1F47-45A6-8B69-06AD9969DFA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D8DC9F-9D73-4E08-8C4A-62F556E1F45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0694F2-739D-484C-A2DE-92385A9374E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6E14B75-EC56-4563-A002-FC595141B32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F2EAC8-7CF9-4235-A0E8-32555D8CB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CE5F357-F55B-4589-89A5-25A25E5DE20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53DB944-F2EE-4DD9-A9EA-404B573DFE7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C243D4-70A5-458A-85AF-5AC373F63E6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E6E466-D3F0-4F09-B310-067FD765F61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DFC411-AC32-414C-99C1-7A61E2E6083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92D20C-6E1F-4DCB-A7FE-7CDAEC5381B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D167EC2-302E-4C17-94E5-8360E3021D3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55F632-3689-4A06-91FE-5F21EA40D24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4AE3198-6D55-462F-9F60-7DC0DE44334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FE3433A-1CEC-4F0B-BE51-0F31D4E3F1E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2B4C1BF-F6E9-4CE5-A3AA-41C52896398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B373A72-ABE4-4679-B679-D3D6181636C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298197-4918-4597-8DE4-AD4C6D0B70D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5BB506C-B0D9-496A-93EE-F6A195F8177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CCE9534-15E3-4FAC-AD94-B688E5B2621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6A8D222-C7B9-4CB9-B892-2DF05AC8F3D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007557D-7097-4170-89C0-A5AD2558D32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FBB6599-F7A1-4F41-881C-41785E9DDB9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4DC2C1C-FF4B-4FB3-B9FC-06CA778B74D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0B4838C-6FDE-4D58-AAB1-F66222EE7E9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BEA84F4-1E78-4F49-93A3-38BC80CCFB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8E0E86-E986-4932-A090-16F254BB6C5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C94E83-E2BD-48BC-ABBF-8DECF3D04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097E4C-BA83-44A6-9D94-47E216DAE66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F124EC-8A8B-4727-9B77-1112AF4FC11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F6DBE9-4232-4654-BD04-A09C16756A8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3449E5-4286-493B-BCCB-7AD6F004C1F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1EE867-9F74-4708-9DD8-CE96DF458C2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A9B93FB-7C92-4BD1-B5C6-F15C61E6992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71FEE9-3CF2-4904-BC10-56000601986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D1A53B-9FBE-48FB-AEEB-1FAAAD5DC87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DBE4D9F-FBA8-4CA9-9C37-6DE3DF1EA1C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9732073-FD8E-42D8-963C-D0BF0C4D4F2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000772B-4C65-43D1-9017-81046DE9FA9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6FABF9-280B-4435-A69E-2A12233B6EC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57C982-5241-40E0-B900-2D018C3A749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E79436-92E1-480E-9E14-F99B2A91F3C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E8650C-D7E3-4914-A97D-9B20110E076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78A168-A264-41EE-B34A-B37AA5835E9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BA5A65-E4CF-4ABB-9502-33A59506E44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7AE365-E518-4A33-91E9-EDEEE0F0FD1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FE1AD1-2FEF-48D9-9291-D578E864504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5E2302-5927-4FB9-AC6D-9D82966C0AA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3D6AC6-D827-40FF-95D1-01D87657E90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96F8E9-0353-4291-AC6F-240C2B54A6D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EC641F-2EE1-4CE2-B028-E54BBE646CC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298D3E5-982C-479D-838B-063D23D6887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4FFF8E-8F62-4307-A033-77777D1DDCD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59FD2B-8B91-469E-88F4-41655E3AAFB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7516354-5CD3-40B5-87F7-3B008679AA3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3EDE91-0764-49A7-8670-47F06519683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A931D48-36DB-49CB-B99B-F30D174F9C9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5C4F49-7A3A-405E-8B89-ADD0F6CFA1D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8634E8-3D31-4F0A-913A-60DE2A2EC04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E8C084B-658E-4533-AC1D-812B6595B9C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9738A9-FE23-4C14-8E3E-8EFF1467230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06CAA43-437C-4BC9-ACDF-243BD2FEDDF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9428C96-8438-484A-8FC4-478C682C8C5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5476715-3EE3-423F-B52D-7934DA0854D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6404657-F50C-46E6-8008-495071F49EA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7E2285-472D-4700-8385-8AC4FABD087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for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289793"/>
            <a:ext cx="7772400" cy="756005"/>
          </a:xfrm>
        </p:spPr>
        <p:txBody>
          <a:bodyPr/>
          <a:lstStyle>
            <a:lvl1pPr algn="ctr"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067314"/>
            <a:ext cx="6858000" cy="320040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20000"/>
              </a:lnSpc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62287"/>
            <a:ext cx="7886700" cy="38210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1529319"/>
            <a:ext cx="7886700" cy="525430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30496"/>
            <a:ext cx="3886200" cy="4535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30496"/>
            <a:ext cx="3886200" cy="4535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62287"/>
            <a:ext cx="3886200" cy="3992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62287"/>
            <a:ext cx="3886200" cy="3992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1529319"/>
            <a:ext cx="7886700" cy="525430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7840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557193"/>
            <a:ext cx="3868340" cy="697509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17789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557193"/>
            <a:ext cx="3887391" cy="697509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17789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07285"/>
            <a:ext cx="7886700" cy="1731981"/>
          </a:xfrm>
        </p:spPr>
        <p:txBody>
          <a:bodyPr/>
          <a:lstStyle>
            <a:lvl1pPr algn="ctr">
              <a:lnSpc>
                <a:spcPct val="120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8127"/>
          </a:xfrm>
        </p:spPr>
        <p:txBody>
          <a:bodyPr/>
          <a:lstStyle>
            <a:lvl1pPr algn="ctr">
              <a:defRPr sz="28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0" y="1180071"/>
            <a:ext cx="7885509" cy="42630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3265618" cy="1990799"/>
          </a:xfrm>
        </p:spPr>
        <p:txBody>
          <a:bodyPr/>
          <a:lstStyle>
            <a:lvl1pPr algn="ctr">
              <a:defRPr sz="28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0" y="2589322"/>
            <a:ext cx="3265125" cy="177828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wrap="square" lIns="91440" tIns="45720" rIns="91440" bIns="45720" numCol="1" rtlCol="0" anchor="t" anchorCtr="0" compatLnSpc="1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ts val="9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3606"/>
            <a:ext cx="7886700" cy="721403"/>
          </a:xfrm>
        </p:spPr>
        <p:txBody>
          <a:bodyPr/>
          <a:lstStyle>
            <a:lvl1pPr>
              <a:defRPr sz="2400" i="1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9708"/>
            <a:ext cx="3846531" cy="460427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1077500"/>
            <a:ext cx="7886700" cy="525430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1"/>
          </p:nvPr>
        </p:nvSpPr>
        <p:spPr>
          <a:xfrm>
            <a:off x="4668819" y="1699708"/>
            <a:ext cx="3846531" cy="460427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3606"/>
            <a:ext cx="7886700" cy="721403"/>
          </a:xfrm>
        </p:spPr>
        <p:txBody>
          <a:bodyPr/>
          <a:lstStyle>
            <a:lvl1pPr>
              <a:defRPr sz="2400" i="1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9708"/>
            <a:ext cx="7886700" cy="46042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8650" y="1077500"/>
            <a:ext cx="7886700" cy="525430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theme" Target="../theme/theme4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heme" Target="../theme/theme5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theme" Target="../theme/theme6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theme" Target="../theme/theme7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49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theme" Target="../theme/theme8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theme" Target="../theme/theme9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theme" Target="../theme/theme10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70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1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theme" Target="../theme/theme12.xml"/><Relationship Id="rId8" Type="http://schemas.openxmlformats.org/officeDocument/2006/relationships/image" Target="../media/image4.png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theme" Target="../theme/theme13.xml"/><Relationship Id="rId8" Type="http://schemas.openxmlformats.org/officeDocument/2006/relationships/image" Target="../media/image5.png"/><Relationship Id="rId7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theme" Target="../theme/theme14.xml"/><Relationship Id="rId8" Type="http://schemas.openxmlformats.org/officeDocument/2006/relationships/image" Target="../media/image5.png"/><Relationship Id="rId7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theme" Target="../theme/theme15.xml"/><Relationship Id="rId8" Type="http://schemas.openxmlformats.org/officeDocument/2006/relationships/image" Target="../media/image5.png"/><Relationship Id="rId7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8.xml"/><Relationship Id="rId20" Type="http://schemas.openxmlformats.org/officeDocument/2006/relationships/theme" Target="../theme/theme16.xml"/><Relationship Id="rId2" Type="http://schemas.openxmlformats.org/officeDocument/2006/relationships/slideLayout" Target="../slideLayouts/slideLayout107.xml"/><Relationship Id="rId19" Type="http://schemas.openxmlformats.org/officeDocument/2006/relationships/image" Target="../media/image6.png"/><Relationship Id="rId18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0" y="1219200"/>
            <a:ext cx="9144000" cy="7620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pic>
        <p:nvPicPr>
          <p:cNvPr id="1027" name="Picture 6" descr="Screen shot 2013-02-04 at 12.56.36 PM.png"/>
          <p:cNvPicPr>
            <a:picLocks noChangeAspect="1"/>
          </p:cNvPicPr>
          <p:nvPr userDrawn="1"/>
        </p:nvPicPr>
        <p:blipFill>
          <a:blip r:embed="rId8"/>
          <a:srcRect l="7448" r="8180" b="40030"/>
          <a:stretch>
            <a:fillRect/>
          </a:stretch>
        </p:blipFill>
        <p:spPr>
          <a:xfrm>
            <a:off x="0" y="6270625"/>
            <a:ext cx="9144000" cy="242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7" descr="EBSCO_PMS294.pn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76213" y="6513513"/>
            <a:ext cx="633412" cy="220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9" name="TextBox 8"/>
          <p:cNvSpPr txBox="1">
            <a:spLocks noChangeArrowheads="1"/>
          </p:cNvSpPr>
          <p:nvPr/>
        </p:nvSpPr>
        <p:spPr bwMode="auto">
          <a:xfrm>
            <a:off x="809625" y="6470650"/>
            <a:ext cx="1212850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www.ebsco.com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76092"/>
          </a:solidFill>
          <a:latin typeface="Georgia" panose="02040502050405020303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76092"/>
          </a:solidFill>
          <a:latin typeface="Georgia" panose="020405020504050203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76092"/>
          </a:solidFill>
          <a:latin typeface="Georgia" panose="020405020504050203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76092"/>
          </a:solidFill>
          <a:latin typeface="Georgia" panose="020405020504050203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76092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76530" indent="-17653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81355" indent="-22415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002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574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146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718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290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1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205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11B477-5573-4430-A2D6-4A8D7C58783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075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30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2C104A-DAE0-4F7C-B57C-CAB817D6DAC8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099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410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B156DEA-CA52-49E3-9FA2-637B4D2E517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4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512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3F78B12-E573-497D-9DDE-6A3E5B87E6A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7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BA43F0-0FCE-4A0F-85AA-991FB80363A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1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717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007161-3F27-4D07-B4E9-67B0DB4026D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5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819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97B740-CBB8-4BF6-945F-C6DDC517BBB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9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0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922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39B451-7778-49C0-B65F-2D5A86E89D8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3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4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17D0A18-2DD4-43E9-A5F4-691E116791E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7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8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126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0725248-2058-499C-9030-3EFB497BC54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75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2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3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229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D4A7AB-113F-4902-B452-17C0F82D557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315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331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4BA73A1-E8E9-42B7-91D0-BE8A36B42F7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339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434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27343F9-8E26-4142-B389-206774A081F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3" name="Content Placeholder 19" descr="EIS Logo_CMYK_Vertical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034338" y="6408738"/>
            <a:ext cx="931862" cy="32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Title Placeholder 1"/>
          <p:cNvSpPr>
            <a:spLocks noGrp="1"/>
          </p:cNvSpPr>
          <p:nvPr>
            <p:ph type="title"/>
          </p:nvPr>
        </p:nvSpPr>
        <p:spPr>
          <a:xfrm>
            <a:off x="2895600" y="92075"/>
            <a:ext cx="57912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536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E9B4953-97AE-4C0A-8FA2-FAC4B48633F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667000" y="228600"/>
            <a:ext cx="0" cy="8382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37373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373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3737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Title Placeholder 1"/>
          <p:cNvSpPr>
            <a:spLocks noGrp="1"/>
          </p:cNvSpPr>
          <p:nvPr>
            <p:ph type="title"/>
          </p:nvPr>
        </p:nvSpPr>
        <p:spPr>
          <a:xfrm>
            <a:off x="628650" y="171450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638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31950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pic>
        <p:nvPicPr>
          <p:cNvPr id="16388" name="Picture 8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8253413" y="6615113"/>
            <a:ext cx="803275" cy="169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265113" y="6577013"/>
            <a:ext cx="17748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E316B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|  www.ebsco.com</a:t>
            </a: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E316B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6" name="TextBox 11"/>
          <p:cNvSpPr txBox="1">
            <a:spLocks noChangeArrowheads="1"/>
          </p:cNvSpPr>
          <p:nvPr/>
        </p:nvSpPr>
        <p:spPr bwMode="auto">
          <a:xfrm>
            <a:off x="-33337" y="6577013"/>
            <a:ext cx="4492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0D97C4F-51C8-4C5E-AB3F-3A492B398CA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538288" y="6702425"/>
            <a:ext cx="65913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5pPr>
      <a:lvl6pPr marL="4572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6pPr>
      <a:lvl7pPr marL="9144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7pPr>
      <a:lvl8pPr marL="13716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8pPr>
      <a:lvl9pPr marL="1828800" algn="l" rtl="0" fontAlgn="base">
        <a:lnSpc>
          <a:spcPct val="11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54545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−"/>
        <a:defRPr sz="2400" kern="1200">
          <a:solidFill>
            <a:srgbClr val="45454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5454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5454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10000"/>
        </a:lnSpc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5454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ebscohost.com/academic/applied-science-technology-source" TargetMode="External"/><Relationship Id="rId1" Type="http://schemas.openxmlformats.org/officeDocument/2006/relationships/hyperlink" Target="https://www.ebscohost.com/academic/academic-search-premier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ebscohost.com/academic/academic-search-premier" TargetMode="Externa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hyperlink" Target="http://help.ebsco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1618" name="Title 1"/>
          <p:cNvSpPr txBox="1"/>
          <p:nvPr/>
        </p:nvSpPr>
        <p:spPr>
          <a:xfrm>
            <a:off x="0" y="2286000"/>
            <a:ext cx="9144000" cy="14144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defTabSz="457200" eaLnBrk="1" hangingPunct="1"/>
            <a:endParaRPr lang="en-US" altLang="zh-CN" sz="2800" i="1" dirty="0">
              <a:solidFill>
                <a:srgbClr val="376092"/>
              </a:solidFill>
              <a:latin typeface="Georgia" panose="02040502050405020303" pitchFamily="18" charset="0"/>
            </a:endParaRPr>
          </a:p>
          <a:p>
            <a:pPr algn="ctr" defTabSz="457200" eaLnBrk="1" hangingPunct="1"/>
            <a:r>
              <a:rPr lang="en-US" altLang="zh-CN" sz="2800" dirty="0">
                <a:latin typeface="Times New Roman" panose="02020603050405020304" pitchFamily="18" charset="0"/>
              </a:rPr>
              <a:t>EBSCOhost</a:t>
            </a:r>
            <a:r>
              <a:rPr lang="zh-CN" altLang="en-US" sz="2800" dirty="0">
                <a:latin typeface="Times New Roman" panose="02020603050405020304" pitchFamily="18" charset="0"/>
              </a:rPr>
              <a:t>平台检索指南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algn="ctr" defTabSz="457200" eaLnBrk="1" hangingPunct="1"/>
            <a:r>
              <a:rPr lang="en-US" altLang="zh-CN" sz="2800" dirty="0">
                <a:latin typeface="Times New Roman" panose="02020603050405020304" pitchFamily="18" charset="0"/>
              </a:rPr>
              <a:t>-</a:t>
            </a:r>
            <a:r>
              <a:rPr lang="zh-CN" altLang="zh-CN" sz="2800" dirty="0">
                <a:latin typeface="Times New Roman" panose="02020603050405020304" pitchFamily="18" charset="0"/>
              </a:rPr>
              <a:t>综合学科</a:t>
            </a:r>
            <a:r>
              <a:rPr lang="zh-CN" altLang="en-US" sz="2800" dirty="0">
                <a:latin typeface="Times New Roman" panose="02020603050405020304" pitchFamily="18" charset="0"/>
              </a:rPr>
              <a:t>及应用科学与技术</a:t>
            </a:r>
            <a:r>
              <a:rPr lang="zh-CN" altLang="zh-CN" sz="2800" dirty="0">
                <a:latin typeface="Times New Roman" panose="02020603050405020304" pitchFamily="18" charset="0"/>
              </a:rPr>
              <a:t>数据库</a:t>
            </a:r>
            <a:endParaRPr lang="zh-CN" altLang="en-US" sz="2800" dirty="0">
              <a:latin typeface="Times New Roman" panose="02020603050405020304" pitchFamily="18" charset="0"/>
            </a:endParaRPr>
          </a:p>
          <a:p>
            <a:pPr algn="ctr" defTabSz="457200" eaLnBrk="1" hangingPunct="1"/>
            <a:endParaRPr lang="en-US" altLang="zh-CN" sz="2800" i="1" dirty="0">
              <a:solidFill>
                <a:srgbClr val="376092"/>
              </a:solidFill>
              <a:latin typeface="Georgia" panose="02040502050405020303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676400" y="1981200"/>
            <a:ext cx="5943600" cy="0"/>
          </a:xfrm>
          <a:prstGeom prst="line">
            <a:avLst/>
          </a:prstGeom>
          <a:ln w="31750" cap="rnd" cmpd="sng">
            <a:solidFill>
              <a:srgbClr val="37609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676400" y="4191000"/>
            <a:ext cx="5943600" cy="0"/>
          </a:xfrm>
          <a:prstGeom prst="line">
            <a:avLst/>
          </a:prstGeom>
          <a:ln w="31750" cap="rnd" cmpd="sng">
            <a:solidFill>
              <a:srgbClr val="37609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1" name="TextBox 4"/>
          <p:cNvSpPr txBox="1"/>
          <p:nvPr/>
        </p:nvSpPr>
        <p:spPr>
          <a:xfrm>
            <a:off x="228600" y="5715000"/>
            <a:ext cx="3276600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dirty="0">
                <a:solidFill>
                  <a:srgbClr val="7F7F7F"/>
                </a:solidFill>
                <a:latin typeface="Calibri" panose="020F0502020204030204" pitchFamily="34" charset="0"/>
              </a:rPr>
              <a:t>Chengfang Wang</a:t>
            </a:r>
            <a:br>
              <a:rPr lang="en-US" altLang="zh-CN" dirty="0">
                <a:solidFill>
                  <a:srgbClr val="7F7F7F"/>
                </a:solidFill>
                <a:latin typeface="Calibri" panose="020F0502020204030204" pitchFamily="34" charset="0"/>
              </a:rPr>
            </a:br>
            <a:r>
              <a:rPr lang="en-US" altLang="zh-CN" dirty="0">
                <a:solidFill>
                  <a:srgbClr val="7F7F7F"/>
                </a:solidFill>
                <a:latin typeface="Calibri" panose="020F0502020204030204" pitchFamily="34" charset="0"/>
              </a:rPr>
              <a:t>Training Specialist, EBSCO</a:t>
            </a:r>
            <a:br>
              <a:rPr lang="en-US" altLang="zh-CN" dirty="0">
                <a:solidFill>
                  <a:srgbClr val="7F7F7F"/>
                </a:solidFill>
                <a:latin typeface="Calibri" panose="020F0502020204030204" pitchFamily="34" charset="0"/>
              </a:rPr>
            </a:br>
            <a:endParaRPr lang="en-US" altLang="zh-CN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42" name="Content Placeholder 2"/>
          <p:cNvSpPr>
            <a:spLocks noGrp="1"/>
          </p:cNvSpPr>
          <p:nvPr>
            <p:ph idx="1"/>
          </p:nvPr>
        </p:nvSpPr>
        <p:spPr>
          <a:xfrm>
            <a:off x="4779963" y="2698750"/>
            <a:ext cx="3787775" cy="2686050"/>
          </a:xfrm>
          <a:noFill/>
          <a:ln>
            <a:noFill/>
          </a:ln>
        </p:spPr>
        <p:txBody>
          <a:bodyPr lIns="68580" tIns="34290" rIns="68580" bIns="34290"/>
          <a:p>
            <a:pPr>
              <a:lnSpc>
                <a:spcPct val="80000"/>
              </a:lnSpc>
            </a:pPr>
            <a:r>
              <a:rPr lang="en-US" altLang="zh-CN" sz="17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EBSCO was founded by</a:t>
            </a:r>
            <a:br>
              <a:rPr lang="en-US" altLang="zh-CN" sz="17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br>
            <a:r>
              <a:rPr lang="en-US" altLang="zh-CN" sz="1900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</a:t>
            </a:r>
            <a:r>
              <a:rPr lang="en-US" altLang="zh-CN" sz="19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lton </a:t>
            </a:r>
            <a:r>
              <a:rPr lang="en-US" altLang="zh-CN" sz="1900" dirty="0">
                <a:solidFill>
                  <a:srgbClr val="00B050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B</a:t>
            </a:r>
            <a:r>
              <a:rPr lang="en-US" altLang="zh-CN" sz="19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. </a:t>
            </a:r>
            <a:r>
              <a:rPr lang="en-US" altLang="zh-CN" sz="1900" dirty="0">
                <a:solidFill>
                  <a:schemeClr val="accent2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</a:t>
            </a:r>
            <a:r>
              <a:rPr lang="en-US" altLang="zh-CN" sz="19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tephens </a:t>
            </a:r>
            <a:r>
              <a:rPr lang="en-US" altLang="zh-CN" sz="17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in 1944</a:t>
            </a:r>
            <a:endParaRPr lang="en-US" altLang="zh-CN" sz="1700" dirty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  <a:spcBef>
                <a:spcPts val="900"/>
              </a:spcBef>
            </a:pPr>
            <a:r>
              <a:rPr lang="en-US" altLang="zh-CN" sz="1700" b="1" dirty="0">
                <a:solidFill>
                  <a:srgbClr val="375C8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70 years </a:t>
            </a:r>
            <a:r>
              <a:rPr lang="en-US" altLang="zh-CN" sz="1700" dirty="0">
                <a:solidFill>
                  <a:srgbClr val="373737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serving the information needs of institutions </a:t>
            </a:r>
            <a:endParaRPr lang="en-US" altLang="zh-CN" sz="1700" dirty="0">
              <a:solidFill>
                <a:srgbClr val="373737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  <a:spcBef>
                <a:spcPts val="900"/>
              </a:spcBef>
            </a:pPr>
            <a:r>
              <a:rPr lang="en-US" altLang="zh-CN" sz="17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EBSCO Industries is among </a:t>
            </a:r>
            <a:r>
              <a:rPr lang="en-US" altLang="zh-CN" sz="1900" dirty="0">
                <a:solidFill>
                  <a:srgbClr val="26269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Forbes Top 200 </a:t>
            </a:r>
            <a:r>
              <a:rPr lang="en-US" altLang="zh-CN" sz="1700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Privately Held Companies</a:t>
            </a:r>
            <a:endParaRPr lang="en-US" altLang="zh-CN" sz="1700" dirty="0">
              <a:solidFill>
                <a:srgbClr val="373737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  <a:spcBef>
                <a:spcPts val="900"/>
              </a:spcBef>
            </a:pPr>
            <a:r>
              <a:rPr lang="en-US" altLang="zh-CN" sz="1700" b="1" dirty="0">
                <a:solidFill>
                  <a:srgbClr val="375C8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5,700 employees</a:t>
            </a:r>
            <a:endParaRPr lang="en-US" altLang="zh-CN" sz="1700" b="1" dirty="0">
              <a:solidFill>
                <a:srgbClr val="375C82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  <a:spcBef>
                <a:spcPts val="900"/>
              </a:spcBef>
            </a:pPr>
            <a:r>
              <a:rPr lang="en-US" altLang="zh-CN" sz="1700" b="1" dirty="0">
                <a:solidFill>
                  <a:srgbClr val="375C82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1,100+ employees outside </a:t>
            </a:r>
            <a:r>
              <a:rPr lang="en-US" altLang="zh-CN" sz="1700" dirty="0">
                <a:solidFill>
                  <a:srgbClr val="373737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the U.S</a:t>
            </a:r>
            <a:endParaRPr lang="en-US" altLang="zh-CN" sz="1700" dirty="0">
              <a:solidFill>
                <a:srgbClr val="373737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</a:pPr>
            <a:endParaRPr lang="en-US" altLang="zh-CN" sz="1700" dirty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</a:pPr>
            <a:endParaRPr lang="en-US" altLang="zh-CN" sz="1700" dirty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80000"/>
              </a:lnSpc>
            </a:pPr>
            <a:endParaRPr lang="zh-CN" altLang="en-US" sz="1700" dirty="0">
              <a:latin typeface="Georgia" panose="02040502050405020303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2643" name="Picture 2" descr="C:\Users\JZ\Desktop\week 4\Riverside Building at dusk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838" y="2530475"/>
            <a:ext cx="3943350" cy="302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44" name="Picture 3" descr="C:\Users\JZ\Desktop\week 4\EBSC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57300"/>
            <a:ext cx="5829300" cy="1273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3666" name="Content Placeholder 10"/>
          <p:cNvSpPr>
            <a:spLocks noGrp="1"/>
          </p:cNvSpPr>
          <p:nvPr>
            <p:ph idx="1"/>
          </p:nvPr>
        </p:nvSpPr>
        <p:spPr>
          <a:xfrm>
            <a:off x="3314700" y="1828800"/>
            <a:ext cx="4800600" cy="3063875"/>
          </a:xfrm>
          <a:noFill/>
          <a:ln>
            <a:noFill/>
          </a:ln>
        </p:spPr>
        <p:txBody>
          <a:bodyPr lIns="68580" tIns="34290" rIns="68580" bIns="34290"/>
          <a:p>
            <a:pPr marL="152400" indent="-152400">
              <a:spcBef>
                <a:spcPts val="340"/>
              </a:spcBef>
              <a:spcAft>
                <a:spcPts val="175"/>
              </a:spcAft>
            </a:pPr>
            <a:r>
              <a:rPr lang="zh-CN" altLang="en-US" sz="1500" b="1" dirty="0">
                <a:solidFill>
                  <a:srgbClr val="375C82"/>
                </a:solidFill>
                <a:latin typeface="+mn-lt"/>
                <a:ea typeface="宋体" panose="02010600030101010101" pitchFamily="2" charset="-122"/>
                <a:cs typeface="+mn-cs"/>
              </a:rPr>
              <a:t>杰出的在线搜索服务提供商</a:t>
            </a:r>
            <a:endParaRPr lang="zh-CN" altLang="en-US" sz="1500" b="1" dirty="0">
              <a:solidFill>
                <a:srgbClr val="375C82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lvl="1" indent="-152400">
              <a:spcBef>
                <a:spcPts val="340"/>
              </a:spcBef>
              <a:spcAft>
                <a:spcPts val="175"/>
              </a:spcAft>
              <a:buFont typeface="Arial" panose="020B0604020202020204" pitchFamily="34" charset="0"/>
              <a:buChar char="̶"/>
            </a:pPr>
            <a:r>
              <a:rPr lang="en-US" altLang="zh-CN" sz="1500" b="1" dirty="0">
                <a:latin typeface="Georgia" panose="02040502050405020303" pitchFamily="18" charset="0"/>
                <a:ea typeface="宋体" panose="02010600030101010101" pitchFamily="2" charset="-122"/>
              </a:rPr>
              <a:t>375+ databases </a:t>
            </a:r>
            <a:r>
              <a:rPr lang="en-US" altLang="zh-CN" sz="1500" dirty="0">
                <a:latin typeface="Georgia" panose="02040502050405020303" pitchFamily="18" charset="0"/>
                <a:ea typeface="宋体" panose="02010600030101010101" pitchFamily="2" charset="-122"/>
              </a:rPr>
              <a:t>via EBSCO</a:t>
            </a:r>
            <a:r>
              <a:rPr lang="en-US" altLang="zh-CN" sz="1500" i="1" dirty="0">
                <a:latin typeface="Georgia" panose="02040502050405020303" pitchFamily="18" charset="0"/>
                <a:ea typeface="宋体" panose="02010600030101010101" pitchFamily="2" charset="-122"/>
              </a:rPr>
              <a:t>host </a:t>
            </a:r>
            <a:r>
              <a:rPr lang="en-US" altLang="zh-CN" sz="1500" dirty="0">
                <a:latin typeface="Georgia" panose="02040502050405020303" pitchFamily="18" charset="0"/>
                <a:ea typeface="宋体" panose="02010600030101010101" pitchFamily="2" charset="-122"/>
              </a:rPr>
              <a:t>with 132 million+ records</a:t>
            </a:r>
            <a:endParaRPr lang="en-US" altLang="zh-CN" sz="1500" dirty="0">
              <a:latin typeface="Georgia" panose="02040502050405020303" pitchFamily="18" charset="0"/>
              <a:ea typeface="宋体" panose="02010600030101010101" pitchFamily="2" charset="-122"/>
            </a:endParaRPr>
          </a:p>
          <a:p>
            <a:pPr lvl="1" indent="-152400">
              <a:spcBef>
                <a:spcPts val="340"/>
              </a:spcBef>
              <a:spcAft>
                <a:spcPts val="175"/>
              </a:spcAft>
              <a:buFont typeface="Arial" panose="020B0604020202020204" pitchFamily="34" charset="0"/>
              <a:buChar char="̶"/>
            </a:pPr>
            <a:r>
              <a:rPr lang="en-US" altLang="zh-CN" sz="1500" dirty="0">
                <a:latin typeface="Georgia" panose="02040502050405020303" pitchFamily="18" charset="0"/>
                <a:ea typeface="宋体" panose="02010600030101010101" pitchFamily="2" charset="-122"/>
              </a:rPr>
              <a:t>3,000+ employees in EBSCO Information Services</a:t>
            </a:r>
            <a:endParaRPr lang="en-US" altLang="zh-CN" sz="1500" dirty="0">
              <a:latin typeface="Georgia" panose="02040502050405020303" pitchFamily="18" charset="0"/>
              <a:ea typeface="宋体" panose="02010600030101010101" pitchFamily="2" charset="-122"/>
            </a:endParaRPr>
          </a:p>
          <a:p>
            <a:pPr marL="152400" indent="-152400">
              <a:spcBef>
                <a:spcPts val="340"/>
              </a:spcBef>
              <a:spcAft>
                <a:spcPts val="175"/>
              </a:spcAft>
            </a:pPr>
            <a:r>
              <a:rPr lang="zh-CN" altLang="en-US" sz="1500" b="1" dirty="0">
                <a:solidFill>
                  <a:srgbClr val="375C82"/>
                </a:solidFill>
                <a:latin typeface="+mn-lt"/>
                <a:ea typeface="宋体" panose="02010600030101010101" pitchFamily="2" charset="-122"/>
                <a:cs typeface="+mn-cs"/>
              </a:rPr>
              <a:t>聚合、出版、传播 </a:t>
            </a:r>
            <a:endParaRPr lang="zh-CN" altLang="en-US" sz="1500" b="1" dirty="0">
              <a:solidFill>
                <a:srgbClr val="375C82"/>
              </a:solidFill>
              <a:latin typeface="+mn-lt"/>
              <a:ea typeface="宋体" panose="02010600030101010101" pitchFamily="2" charset="-122"/>
              <a:cs typeface="+mn-cs"/>
            </a:endParaRPr>
          </a:p>
          <a:p>
            <a:pPr lvl="1" indent="-152400">
              <a:spcBef>
                <a:spcPts val="340"/>
              </a:spcBef>
              <a:spcAft>
                <a:spcPts val="175"/>
              </a:spcAft>
              <a:buFont typeface="Arial" panose="020B0604020202020204" pitchFamily="34" charset="0"/>
              <a:buChar char="̶"/>
            </a:pPr>
            <a:r>
              <a:rPr lang="en-US" altLang="zh-CN" sz="1500" dirty="0">
                <a:latin typeface="Georgia" panose="02040502050405020303" pitchFamily="18" charset="0"/>
                <a:ea typeface="宋体" panose="02010600030101010101" pitchFamily="2" charset="-122"/>
              </a:rPr>
              <a:t>License content from over 90,000 publications</a:t>
            </a:r>
            <a:endParaRPr lang="en-US" altLang="zh-CN" sz="1500" dirty="0">
              <a:latin typeface="Georgia" panose="02040502050405020303" pitchFamily="18" charset="0"/>
              <a:ea typeface="宋体" panose="02010600030101010101" pitchFamily="2" charset="-122"/>
            </a:endParaRPr>
          </a:p>
          <a:p>
            <a:pPr lvl="1" indent="-152400">
              <a:spcBef>
                <a:spcPts val="340"/>
              </a:spcBef>
              <a:spcAft>
                <a:spcPts val="175"/>
              </a:spcAft>
              <a:buFont typeface="Arial" panose="020B0604020202020204" pitchFamily="34" charset="0"/>
              <a:buChar char="̶"/>
            </a:pPr>
            <a:r>
              <a:rPr lang="en-US" altLang="zh-CN" sz="1500" dirty="0">
                <a:latin typeface="Georgia" panose="02040502050405020303" pitchFamily="18" charset="0"/>
                <a:ea typeface="宋体" panose="02010600030101010101" pitchFamily="2" charset="-122"/>
              </a:rPr>
              <a:t>Leading eBook distributor with over 450,000 books available</a:t>
            </a:r>
            <a:endParaRPr lang="en-US" altLang="zh-CN" sz="1500" dirty="0">
              <a:latin typeface="Georgia" panose="02040502050405020303" pitchFamily="18" charset="0"/>
              <a:ea typeface="宋体" panose="02010600030101010101" pitchFamily="2" charset="-122"/>
            </a:endParaRPr>
          </a:p>
          <a:p>
            <a:pPr lvl="1" indent="-152400">
              <a:spcBef>
                <a:spcPts val="340"/>
              </a:spcBef>
              <a:spcAft>
                <a:spcPts val="175"/>
              </a:spcAft>
              <a:buFont typeface="Arial" panose="020B0604020202020204" pitchFamily="34" charset="0"/>
              <a:buChar char="̶"/>
            </a:pPr>
            <a:r>
              <a:rPr lang="en-US" altLang="zh-CN" sz="1500" dirty="0">
                <a:latin typeface="Georgia" panose="02040502050405020303" pitchFamily="18" charset="0"/>
                <a:ea typeface="宋体" panose="02010600030101010101" pitchFamily="2" charset="-122"/>
              </a:rPr>
              <a:t>Discovery Service provider </a:t>
            </a:r>
            <a:endParaRPr lang="en-US" altLang="zh-CN" sz="1500" dirty="0">
              <a:latin typeface="Georgia" panose="02040502050405020303" pitchFamily="18" charset="0"/>
              <a:ea typeface="宋体" panose="02010600030101010101" pitchFamily="2" charset="-122"/>
            </a:endParaRPr>
          </a:p>
        </p:txBody>
      </p:sp>
      <p:pic>
        <p:nvPicPr>
          <p:cNvPr id="113667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2400300"/>
            <a:ext cx="2265363" cy="2287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1143000" y="1371600"/>
            <a:ext cx="685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EBSCO</a:t>
            </a:r>
            <a:r>
              <a:rPr kumimoji="0" lang="zh-CN" altLang="en-US" sz="40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用户</a:t>
            </a:r>
            <a:endParaRPr kumimoji="0" lang="zh-CN" altLang="en-US" sz="405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1714500" y="2800350"/>
            <a:ext cx="58864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EBSCO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数据库是在中国大陆地区有近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家高校订户，北京大学、清华大学、上海交通大学、西安交通大学、北京交通大学、复旦大学、中国人民大学、中国科学院、中国社科院、中国国家图书馆，上海图书馆，浙江图书馆、天津图书馆均为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EBSCO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数据库的用户。 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Title 1"/>
          <p:cNvSpPr>
            <a:spLocks noGrp="1"/>
          </p:cNvSpPr>
          <p:nvPr>
            <p:ph type="title"/>
          </p:nvPr>
        </p:nvSpPr>
        <p:spPr>
          <a:xfrm>
            <a:off x="1192213" y="1860550"/>
            <a:ext cx="6858000" cy="571500"/>
          </a:xfrm>
          <a:ln/>
        </p:spPr>
        <p:txBody>
          <a:bodyPr vert="horz" wrap="non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如何进入</a:t>
            </a:r>
            <a:r>
              <a:rPr lang="en-US" altLang="zh-CN" dirty="0">
                <a:ea typeface="宋体" panose="02010600030101010101" pitchFamily="2" charset="-122"/>
              </a:rPr>
              <a:t>EBSCO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5715" name="TextBox 3"/>
          <p:cNvSpPr txBox="1"/>
          <p:nvPr/>
        </p:nvSpPr>
        <p:spPr>
          <a:xfrm>
            <a:off x="1657350" y="2903538"/>
            <a:ext cx="5356225" cy="78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500" dirty="0">
                <a:latin typeface="等线" panose="02010600030101010101" pitchFamily="2" charset="-122"/>
                <a:ea typeface="等线" panose="02010600030101010101" pitchFamily="2" charset="-122"/>
              </a:rPr>
              <a:t>一般在图书馆中找到点击“电子资源数据库”，找到</a:t>
            </a:r>
            <a:r>
              <a:rPr lang="en-US" altLang="zh-CN" sz="1500" dirty="0">
                <a:latin typeface="等线" panose="02010600030101010101" pitchFamily="2" charset="-122"/>
                <a:ea typeface="等线" panose="02010600030101010101" pitchFamily="2" charset="-122"/>
              </a:rPr>
              <a:t>EBSCO</a:t>
            </a:r>
            <a:r>
              <a:rPr lang="zh-CN" altLang="en-US" sz="1500" dirty="0">
                <a:latin typeface="等线" panose="02010600030101010101" pitchFamily="2" charset="-122"/>
                <a:ea typeface="等线" panose="02010600030101010101" pitchFamily="2" charset="-122"/>
              </a:rPr>
              <a:t>，点击链接即可进入选择数据页面，或者直接进入检索页面</a:t>
            </a:r>
            <a:endParaRPr lang="zh-CN" altLang="en-US" sz="15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858000" cy="571500"/>
          </a:xfrm>
        </p:spPr>
        <p:txBody>
          <a:bodyPr vert="horz" wrap="none" lIns="91440" tIns="45720" rIns="91440" bIns="45720" numCol="1" anchor="t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如何进入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EBSCO</a:t>
            </a:r>
            <a:b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</a:b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          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</p:txBody>
      </p:sp>
      <p:pic>
        <p:nvPicPr>
          <p:cNvPr id="116739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28675"/>
            <a:ext cx="9144000" cy="52006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0" y="1714500"/>
            <a:ext cx="9144000" cy="3429000"/>
            <a:chOff x="0" y="1715098"/>
            <a:chExt cx="9144000" cy="3427803"/>
          </a:xfrm>
        </p:grpSpPr>
        <p:pic>
          <p:nvPicPr>
            <p:cNvPr id="116742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715098"/>
              <a:ext cx="9144000" cy="3427803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16743" name="Rectangle 6"/>
            <p:cNvSpPr/>
            <p:nvPr/>
          </p:nvSpPr>
          <p:spPr>
            <a:xfrm>
              <a:off x="3124200" y="3124200"/>
              <a:ext cx="533400" cy="304799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9975"/>
            <a:ext cx="9144000" cy="47164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7762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457200"/>
            <a:ext cx="8761413" cy="6056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8786" name="Picture 4"/>
          <p:cNvPicPr>
            <a:picLocks noChangeAspect="1"/>
          </p:cNvPicPr>
          <p:nvPr/>
        </p:nvPicPr>
        <p:blipFill>
          <a:blip r:embed="rId1"/>
          <a:srcRect l="7536" r="24130"/>
          <a:stretch>
            <a:fillRect/>
          </a:stretch>
        </p:blipFill>
        <p:spPr>
          <a:xfrm>
            <a:off x="152400" y="685800"/>
            <a:ext cx="8920163" cy="5343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8787" name="Rectangle 1"/>
          <p:cNvSpPr/>
          <p:nvPr/>
        </p:nvSpPr>
        <p:spPr>
          <a:xfrm>
            <a:off x="6781800" y="2133600"/>
            <a:ext cx="838200" cy="457200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lang="zh-CN" altLang="en-US" sz="2400" baseline="-25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23946" r="25356" b="2750"/>
          <a:stretch>
            <a:fillRect/>
          </a:stretch>
        </p:blipFill>
        <p:spPr>
          <a:xfrm>
            <a:off x="990600" y="-36512"/>
            <a:ext cx="7696200" cy="6819900"/>
          </a:xfrm>
          <a:noFill/>
          <a:ln>
            <a:noFill/>
          </a:ln>
        </p:spPr>
      </p:pic>
      <p:sp>
        <p:nvSpPr>
          <p:cNvPr id="119811" name="Rectangle 1"/>
          <p:cNvSpPr/>
          <p:nvPr/>
        </p:nvSpPr>
        <p:spPr>
          <a:xfrm>
            <a:off x="1371600" y="2438400"/>
            <a:ext cx="2438400" cy="457200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lang="zh-CN" altLang="en-US" sz="2400" baseline="-25000" dirty="0">
              <a:latin typeface="Times New Roman" panose="02020603050405020304" pitchFamily="18" charset="0"/>
            </a:endParaRPr>
          </a:p>
        </p:txBody>
      </p:sp>
      <p:sp>
        <p:nvSpPr>
          <p:cNvPr id="119812" name="Rectangle 7"/>
          <p:cNvSpPr/>
          <p:nvPr/>
        </p:nvSpPr>
        <p:spPr>
          <a:xfrm>
            <a:off x="5181600" y="4953000"/>
            <a:ext cx="2895600" cy="457200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endParaRPr lang="zh-CN" altLang="en-US" sz="2400" baseline="-25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4" name="Title 1"/>
          <p:cNvSpPr>
            <a:spLocks noGrp="1"/>
          </p:cNvSpPr>
          <p:nvPr>
            <p:ph type="ctrTitle"/>
          </p:nvPr>
        </p:nvSpPr>
        <p:spPr>
          <a:xfrm>
            <a:off x="1085850" y="990600"/>
            <a:ext cx="6858000" cy="457200"/>
          </a:xfrm>
          <a:ln/>
        </p:spPr>
        <p:txBody>
          <a:bodyPr vert="horz" wrap="square" lIns="68580" tIns="34290" rIns="68580" bIns="34290" anchor="t"/>
          <a:p>
            <a:pPr eaLnBrk="1" hangingPunct="1"/>
            <a:r>
              <a:rPr lang="zh-CN" altLang="en-US" sz="3200" b="1" dirty="0">
                <a:latin typeface="Georgia" panose="02040502050405020303" pitchFamily="18" charset="0"/>
                <a:ea typeface="宋体" panose="02010600030101010101" pitchFamily="2" charset="-122"/>
                <a:cs typeface="+mj-cs"/>
              </a:rPr>
              <a:t>课程内容</a:t>
            </a:r>
            <a:endParaRPr lang="zh-CN" altLang="en-US" sz="3200" b="1" dirty="0">
              <a:latin typeface="Georgia" panose="02040502050405020303" pitchFamily="18" charset="0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33600" y="1943100"/>
            <a:ext cx="5810249" cy="4152900"/>
          </a:xfrm>
          <a:noFill/>
          <a:ln>
            <a:noFill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/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第一部分： 数据库内容介绍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第二部分： 上机操作演示 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基本检索与高级检索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布尔逻辑和检索技巧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文件夹的建立与利用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出版物检索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订阅期刊提醒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第三部分：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Q&amp;A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57400" marR="0" lvl="6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858" name="Content Placeholder 2"/>
          <p:cNvSpPr>
            <a:spLocks noGrp="1"/>
          </p:cNvSpPr>
          <p:nvPr>
            <p:ph idx="1"/>
          </p:nvPr>
        </p:nvSpPr>
        <p:spPr>
          <a:xfrm>
            <a:off x="804863" y="838200"/>
            <a:ext cx="7886700" cy="922338"/>
          </a:xfrm>
          <a:noFill/>
          <a:ln>
            <a:noFill/>
          </a:ln>
        </p:spPr>
        <p:txBody>
          <a:bodyPr lIns="51435" tIns="25718" rIns="51435" bIns="25718"/>
          <a:p>
            <a:pPr marL="0" indent="0" algn="ctr">
              <a:buNone/>
            </a:pPr>
            <a:r>
              <a:rPr lang="zh-CN" altLang="en-US" b="1" dirty="0">
                <a:solidFill>
                  <a:schemeClr val="tx2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rPr>
              <a:t>第一部分： 数据库内容介绍</a:t>
            </a:r>
            <a:endParaRPr lang="en-US" altLang="zh-CN" b="1" dirty="0">
              <a:solidFill>
                <a:schemeClr val="tx2"/>
              </a:solidFill>
              <a:latin typeface="Georgia" panose="02040502050405020303" pitchFamily="18" charset="0"/>
              <a:ea typeface="宋体" panose="02010600030101010101" pitchFamily="2" charset="-122"/>
              <a:cs typeface="+mn-cs"/>
            </a:endParaRPr>
          </a:p>
          <a:p>
            <a:pPr marL="0" indent="0" algn="ctr">
              <a:buNone/>
            </a:pPr>
            <a:r>
              <a:rPr lang="en-AU" altLang="zh-CN" dirty="0">
                <a:latin typeface="Georgia" panose="02040502050405020303" pitchFamily="18" charset="0"/>
                <a:ea typeface="宋体" panose="02010600030101010101" pitchFamily="2" charset="-122"/>
                <a:cs typeface="+mn-cs"/>
              </a:rPr>
              <a:t>Introduction of Database Content</a:t>
            </a:r>
            <a:endParaRPr lang="en-AU" altLang="zh-CN" dirty="0">
              <a:latin typeface="Georgia" panose="02040502050405020303" pitchFamily="18" charset="0"/>
              <a:ea typeface="宋体" panose="02010600030101010101" pitchFamily="2" charset="-122"/>
              <a:cs typeface="+mn-cs"/>
            </a:endParaRPr>
          </a:p>
          <a:p>
            <a:pPr marL="0" indent="0" algn="ctr">
              <a:buNone/>
            </a:pPr>
            <a:endParaRPr lang="en-AU" altLang="zh-CN" dirty="0">
              <a:latin typeface="Georgia" panose="020405020504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1859" name="Rectangle 1"/>
          <p:cNvSpPr/>
          <p:nvPr/>
        </p:nvSpPr>
        <p:spPr>
          <a:xfrm>
            <a:off x="3254375" y="2667000"/>
            <a:ext cx="2986088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dirty="0">
                <a:solidFill>
                  <a:srgbClr val="6D456A"/>
                </a:solidFill>
                <a:latin typeface="Times New Roman" panose="02020603050405020304" pitchFamily="18" charset="0"/>
              </a:rPr>
              <a:t>Academic Search Premier</a:t>
            </a:r>
            <a:endParaRPr lang="en-US" altLang="zh-CN" sz="2000" dirty="0">
              <a:solidFill>
                <a:srgbClr val="6D456A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zh-CN" altLang="en-US" sz="2000" dirty="0">
                <a:latin typeface="Times New Roman" panose="02020603050405020304" pitchFamily="18" charset="0"/>
                <a:hlinkClick r:id="rId1"/>
              </a:rPr>
              <a:t>综合学科检索数据库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121860" name="文本框 2"/>
          <p:cNvSpPr txBox="1"/>
          <p:nvPr/>
        </p:nvSpPr>
        <p:spPr>
          <a:xfrm>
            <a:off x="2413000" y="3657600"/>
            <a:ext cx="467042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dirty="0">
                <a:latin typeface="Times New Roman" panose="02020603050405020304" pitchFamily="18" charset="0"/>
              </a:rPr>
              <a:t>Applied Science &amp; Technology Source</a:t>
            </a:r>
            <a:endParaRPr lang="en-US" altLang="zh-CN" sz="2000" dirty="0">
              <a:latin typeface="Times New Roman" panose="02020603050405020304" pitchFamily="18" charset="0"/>
              <a:hlinkClick r:id="rId2"/>
            </a:endParaRPr>
          </a:p>
          <a:p>
            <a:pPr algn="ctr"/>
            <a:r>
              <a:rPr lang="zh-CN" altLang="en-US" sz="2000" dirty="0">
                <a:latin typeface="Times New Roman" panose="02020603050405020304" pitchFamily="18" charset="0"/>
                <a:hlinkClick r:id="rId2"/>
              </a:rPr>
              <a:t>应用科学与技术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8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none" lIns="51435" tIns="25718" rIns="51435" bIns="0" anchor="ctr"/>
          <a:p>
            <a:r>
              <a:rPr lang="en-US" altLang="zh-CN" i="1" dirty="0">
                <a:solidFill>
                  <a:srgbClr val="6D456A"/>
                </a:solidFill>
                <a:ea typeface="宋体" panose="02010600030101010101" pitchFamily="2" charset="-122"/>
              </a:rPr>
              <a:t>Academic Search Version   </a:t>
            </a:r>
            <a:endParaRPr lang="en-US" altLang="zh-CN" i="1" dirty="0">
              <a:solidFill>
                <a:srgbClr val="6D456A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122883" name="表格 122882"/>
          <p:cNvGraphicFramePr/>
          <p:nvPr/>
        </p:nvGraphicFramePr>
        <p:xfrm>
          <a:off x="1579563" y="2228850"/>
          <a:ext cx="5984875" cy="2962275"/>
        </p:xfrm>
        <a:graphic>
          <a:graphicData uri="http://schemas.openxmlformats.org/drawingml/2006/table">
            <a:tbl>
              <a:tblPr/>
              <a:tblGrid>
                <a:gridCol w="1660525"/>
                <a:gridCol w="1062038"/>
                <a:gridCol w="1062037"/>
                <a:gridCol w="1060450"/>
                <a:gridCol w="1139825"/>
              </a:tblGrid>
              <a:tr h="12795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zh-CN" sz="1700" b="1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Academic Search </a:t>
                      </a:r>
                      <a:br>
                        <a:rPr lang="en-US" altLang="zh-CN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</a:br>
                      <a:r>
                        <a:rPr lang="en-US" altLang="zh-CN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Version</a:t>
                      </a:r>
                      <a:endParaRPr lang="en-US" altLang="zh-CN" sz="17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6381" marR="66381" marT="0" marB="88522" anchor="b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持续收录的全文期刊和杂志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785" marR="49785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持续收录的同行评审的期刊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785" marR="49785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持续收录且无延迟出版的同行评审的期刊</a:t>
                      </a:r>
                      <a:endParaRPr lang="en-US" altLang="zh-CN" sz="1400" b="1" dirty="0">
                        <a:solidFill>
                          <a:schemeClr val="bg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785" marR="49785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被</a:t>
                      </a:r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Web of Science </a:t>
                      </a: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或</a:t>
                      </a:r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Scopus</a:t>
                      </a:r>
                      <a:endParaRPr lang="en-US" altLang="zh-CN" sz="1400" b="1" dirty="0">
                        <a:solidFill>
                          <a:schemeClr val="bg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索引的持续收录的全文期刊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785" marR="49785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4206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zh-CN" sz="11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Elite</a:t>
                      </a:r>
                      <a:endParaRPr lang="en-US" altLang="zh-CN" sz="1100" b="1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4D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1,440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1,177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519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1,071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206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zh-CN" sz="11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Premier</a:t>
                      </a:r>
                      <a:endParaRPr lang="en-US" altLang="zh-CN" sz="1100" b="1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2,981</a:t>
                      </a:r>
                      <a:endParaRPr lang="en-US" altLang="zh-CN" sz="1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2,590</a:t>
                      </a:r>
                      <a:endParaRPr lang="en-US" altLang="zh-CN" sz="1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1,035</a:t>
                      </a:r>
                      <a:endParaRPr lang="en-US" altLang="zh-CN" sz="1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2,203</a:t>
                      </a:r>
                      <a:endParaRPr lang="en-US" altLang="zh-CN" sz="14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206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zh-CN" sz="11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Complete</a:t>
                      </a:r>
                      <a:endParaRPr lang="en-US" altLang="zh-CN" sz="1100" b="1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6,180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5,521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3,595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3,884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206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zh-CN" sz="11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ULTIMATE*</a:t>
                      </a:r>
                      <a:endParaRPr lang="en-US" altLang="zh-CN" sz="1100" b="1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22A4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10,630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456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9,631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456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6,875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456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5,854</a:t>
                      </a:r>
                      <a:endParaRPr lang="en-US" altLang="zh-CN" sz="1400" b="1" dirty="0"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127" marR="52127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456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3906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9088" y="742950"/>
            <a:ext cx="59658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907" name="Speech Bubble: Rectangle 5"/>
          <p:cNvSpPr/>
          <p:nvPr/>
        </p:nvSpPr>
        <p:spPr>
          <a:xfrm>
            <a:off x="6469063" y="2227263"/>
            <a:ext cx="1085850" cy="571500"/>
          </a:xfrm>
          <a:prstGeom prst="wedgeRectCallout">
            <a:avLst>
              <a:gd name="adj1" fmla="val -73009"/>
              <a:gd name="adj2" fmla="val -59889"/>
            </a:avLst>
          </a:pr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b="1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进入网站，可下载资源列表</a:t>
            </a:r>
            <a:endParaRPr lang="zh-CN" altLang="en-US" b="1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08" name="Speech Bubble: Rectangle 5"/>
          <p:cNvSpPr/>
          <p:nvPr/>
        </p:nvSpPr>
        <p:spPr>
          <a:xfrm>
            <a:off x="5257800" y="3078163"/>
            <a:ext cx="1085850" cy="342900"/>
          </a:xfrm>
          <a:prstGeom prst="wedgeRectCallout">
            <a:avLst>
              <a:gd name="adj1" fmla="val -53787"/>
              <a:gd name="adj2" fmla="val 67935"/>
            </a:avLst>
          </a:pr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en-US" altLang="zh-CN" b="1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ASP</a:t>
            </a:r>
            <a:r>
              <a:rPr lang="zh-CN" altLang="en-US" b="1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资源统计</a:t>
            </a:r>
            <a:endParaRPr lang="zh-CN" altLang="en-US" b="1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09" name="Speech Bubble: Rectangle 5"/>
          <p:cNvSpPr/>
          <p:nvPr/>
        </p:nvSpPr>
        <p:spPr>
          <a:xfrm>
            <a:off x="3943350" y="4343400"/>
            <a:ext cx="1085850" cy="685800"/>
          </a:xfrm>
          <a:prstGeom prst="wedgeRectCallout">
            <a:avLst>
              <a:gd name="adj1" fmla="val -100468"/>
              <a:gd name="adj2" fmla="val 4889"/>
            </a:avLst>
          </a:pr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b="1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涉及学科，生物、化学、工程、物理等</a:t>
            </a:r>
            <a:endParaRPr lang="zh-CN" altLang="en-US" b="1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910" name="文本框 2"/>
          <p:cNvSpPr txBox="1"/>
          <p:nvPr/>
        </p:nvSpPr>
        <p:spPr>
          <a:xfrm>
            <a:off x="169863" y="3249613"/>
            <a:ext cx="226853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Times New Roman" panose="02020603050405020304" pitchFamily="18" charset="0"/>
                <a:hlinkClick r:id="rId2"/>
              </a:rPr>
              <a:t>综合学科检索数据库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493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20800"/>
            <a:ext cx="9144000" cy="4214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5954" name="Picture 2"/>
          <p:cNvPicPr>
            <a:picLocks noChangeAspect="1"/>
          </p:cNvPicPr>
          <p:nvPr/>
        </p:nvPicPr>
        <p:blipFill>
          <a:blip r:embed="rId1"/>
          <a:srcRect l="10834" r="24167"/>
          <a:stretch>
            <a:fillRect/>
          </a:stretch>
        </p:blipFill>
        <p:spPr>
          <a:xfrm>
            <a:off x="381000" y="304800"/>
            <a:ext cx="8382000" cy="594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517525"/>
            <a:ext cx="1905000" cy="5518150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6978" name="Picture 10"/>
          <p:cNvPicPr>
            <a:picLocks noChangeAspect="1"/>
          </p:cNvPicPr>
          <p:nvPr/>
        </p:nvPicPr>
        <p:blipFill>
          <a:blip r:embed="rId1"/>
          <a:srcRect t="58582" r="3226" b="4570"/>
          <a:stretch>
            <a:fillRect/>
          </a:stretch>
        </p:blipFill>
        <p:spPr>
          <a:xfrm>
            <a:off x="1588" y="3798888"/>
            <a:ext cx="9142412" cy="1958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Freeform: Shape 16"/>
          <p:cNvSpPr/>
          <p:nvPr/>
        </p:nvSpPr>
        <p:spPr>
          <a:xfrm>
            <a:off x="592138" y="2146300"/>
            <a:ext cx="8067675" cy="3502025"/>
          </a:xfrm>
          <a:custGeom>
            <a:avLst/>
            <a:gdLst>
              <a:gd name="connsiteX0" fmla="*/ 8631936 w 10506456"/>
              <a:gd name="connsiteY0" fmla="*/ 0 h 3653282"/>
              <a:gd name="connsiteX1" fmla="*/ 10506456 w 10506456"/>
              <a:gd name="connsiteY1" fmla="*/ 0 h 3653282"/>
              <a:gd name="connsiteX2" fmla="*/ 10506456 w 10506456"/>
              <a:gd name="connsiteY2" fmla="*/ 2322577 h 3653282"/>
              <a:gd name="connsiteX3" fmla="*/ 10506456 w 10506456"/>
              <a:gd name="connsiteY3" fmla="*/ 3493009 h 3653282"/>
              <a:gd name="connsiteX4" fmla="*/ 10506456 w 10506456"/>
              <a:gd name="connsiteY4" fmla="*/ 3653282 h 3653282"/>
              <a:gd name="connsiteX5" fmla="*/ 0 w 10506456"/>
              <a:gd name="connsiteY5" fmla="*/ 3653282 h 3653282"/>
              <a:gd name="connsiteX6" fmla="*/ 0 w 10506456"/>
              <a:gd name="connsiteY6" fmla="*/ 2322577 h 3653282"/>
              <a:gd name="connsiteX7" fmla="*/ 8631936 w 10506456"/>
              <a:gd name="connsiteY7" fmla="*/ 2322577 h 3653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06456" h="3653282">
                <a:moveTo>
                  <a:pt x="8631936" y="0"/>
                </a:moveTo>
                <a:lnTo>
                  <a:pt x="10506456" y="0"/>
                </a:lnTo>
                <a:lnTo>
                  <a:pt x="10506456" y="2322577"/>
                </a:lnTo>
                <a:lnTo>
                  <a:pt x="10506456" y="3493009"/>
                </a:lnTo>
                <a:lnTo>
                  <a:pt x="10506456" y="3653282"/>
                </a:lnTo>
                <a:lnTo>
                  <a:pt x="0" y="3653282"/>
                </a:lnTo>
                <a:lnTo>
                  <a:pt x="0" y="2322577"/>
                </a:lnTo>
                <a:lnTo>
                  <a:pt x="8631936" y="23225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980" name="Title 1"/>
          <p:cNvSpPr>
            <a:spLocks noGrp="1"/>
          </p:cNvSpPr>
          <p:nvPr>
            <p:ph type="title"/>
          </p:nvPr>
        </p:nvSpPr>
        <p:spPr>
          <a:xfrm>
            <a:off x="642938" y="854075"/>
            <a:ext cx="8039100" cy="766763"/>
          </a:xfrm>
          <a:ln/>
        </p:spPr>
        <p:txBody>
          <a:bodyPr vert="horz" wrap="none" lIns="91440" tIns="45720" rIns="91440" bIns="45720" anchor="t"/>
          <a:p>
            <a:r>
              <a:rPr lang="en-US" altLang="zh-CN" sz="2100" i="1" dirty="0">
                <a:solidFill>
                  <a:srgbClr val="002060"/>
                </a:solidFill>
              </a:rPr>
              <a:t>Applied Science &amp; Technology Source Ultimate </a:t>
            </a:r>
            <a:r>
              <a:rPr lang="en-US" altLang="zh-CN" sz="2100" dirty="0">
                <a:solidFill>
                  <a:srgbClr val="002060"/>
                </a:solidFill>
              </a:rPr>
              <a:t>vs </a:t>
            </a:r>
            <a:br>
              <a:rPr lang="en-US" altLang="zh-CN" sz="2100" dirty="0">
                <a:solidFill>
                  <a:srgbClr val="002060"/>
                </a:solidFill>
              </a:rPr>
            </a:br>
            <a:r>
              <a:rPr lang="en-US" altLang="zh-CN" sz="2100" i="1" dirty="0">
                <a:solidFill>
                  <a:srgbClr val="002060"/>
                </a:solidFill>
              </a:rPr>
              <a:t>Applied Science &amp; Technology Source</a:t>
            </a:r>
            <a:endParaRPr lang="en-US" altLang="zh-CN" sz="2100" dirty="0"/>
          </a:p>
        </p:txBody>
      </p:sp>
      <p:graphicFrame>
        <p:nvGraphicFramePr>
          <p:cNvPr id="126981" name="内容占位符 126980"/>
          <p:cNvGraphicFramePr/>
          <p:nvPr>
            <p:ph idx="1"/>
          </p:nvPr>
        </p:nvGraphicFramePr>
        <p:xfrm>
          <a:off x="477838" y="2009775"/>
          <a:ext cx="8048625" cy="3508375"/>
        </p:xfrm>
        <a:graphic>
          <a:graphicData uri="http://schemas.openxmlformats.org/drawingml/2006/table">
            <a:tbl>
              <a:tblPr/>
              <a:tblGrid>
                <a:gridCol w="2349500"/>
                <a:gridCol w="1425575"/>
                <a:gridCol w="1423988"/>
                <a:gridCol w="1425575"/>
                <a:gridCol w="1423987"/>
              </a:tblGrid>
              <a:tr h="14843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buNone/>
                      </a:pPr>
                      <a:r>
                        <a:rPr lang="en-US" altLang="zh-CN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Applied Sciences Database Version</a:t>
                      </a:r>
                      <a:endParaRPr lang="en-US" altLang="zh-CN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37160" marR="137160" marT="54864" marB="54864" anchor="b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Active 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Full-Text Journals &amp; Magazines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Active 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Full-Text </a:t>
                      </a:r>
                      <a:b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</a:b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Peer-Reviewed Journals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Active </a:t>
                      </a:r>
                      <a:b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</a:b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Full-Text </a:t>
                      </a:r>
                      <a:b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</a:b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Peer-Reviewed Journals with 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NO Embargo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Active </a:t>
                      </a:r>
                      <a:b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</a:b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Full-Text Journals Indexed in 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Web of Science or Scopus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112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buNone/>
                      </a:pPr>
                      <a:r>
                        <a:rPr lang="en-US" altLang="zh-CN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Applied Science &amp; Technology Source</a:t>
                      </a:r>
                      <a:endParaRPr lang="en-US" altLang="zh-CN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137160" marR="13716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a:t>865</a:t>
                      </a:r>
                      <a:endParaRPr lang="en-US" altLang="zh-CN" sz="21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690" marR="68690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a:t>710</a:t>
                      </a:r>
                      <a:endParaRPr lang="en-US" altLang="zh-CN" sz="21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690" marR="68690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a:t>496</a:t>
                      </a:r>
                      <a:endParaRPr lang="en-US" altLang="zh-CN" sz="21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690" marR="68690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a:t>516</a:t>
                      </a:r>
                      <a:endParaRPr lang="en-US" altLang="zh-CN" sz="21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690" marR="68690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10128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r" eaLnBrk="1" hangingPunct="1">
                        <a:buNone/>
                      </a:pPr>
                      <a:r>
                        <a:rPr lang="en-US" altLang="zh-CN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Applied Science &amp; Technology Source Ultimate*</a:t>
                      </a:r>
                      <a:endParaRPr lang="en-US" altLang="zh-CN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37160" marR="13716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1,354</a:t>
                      </a:r>
                      <a:endParaRPr lang="en-US" altLang="zh-CN" sz="21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37160" marR="13716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1,101</a:t>
                      </a:r>
                      <a:endParaRPr lang="en-US" altLang="zh-CN" sz="21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37160" marR="13716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803</a:t>
                      </a:r>
                      <a:endParaRPr lang="en-US" altLang="zh-CN" sz="21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37160" marR="13716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zh-CN" sz="21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rPr>
                        <a:t>653</a:t>
                      </a:r>
                      <a:endParaRPr lang="en-US" altLang="zh-CN" sz="21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37160" marR="137160" marT="54864" marB="54864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613150" y="5778500"/>
            <a:ext cx="1947863" cy="231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*Expected figures by September 2018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27008" name="Group 17"/>
          <p:cNvGrpSpPr/>
          <p:nvPr/>
        </p:nvGrpSpPr>
        <p:grpSpPr>
          <a:xfrm>
            <a:off x="147638" y="3897313"/>
            <a:ext cx="298450" cy="296862"/>
            <a:chOff x="7988328" y="628250"/>
            <a:chExt cx="293914" cy="293914"/>
          </a:xfrm>
        </p:grpSpPr>
        <p:sp>
          <p:nvSpPr>
            <p:cNvPr id="19" name="Oval 18"/>
            <p:cNvSpPr/>
            <p:nvPr/>
          </p:nvSpPr>
          <p:spPr>
            <a:xfrm>
              <a:off x="7988328" y="628250"/>
              <a:ext cx="293914" cy="2939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7010" name="Freeform 5"/>
            <p:cNvSpPr>
              <a:spLocks noEditPoints="1"/>
            </p:cNvSpPr>
            <p:nvPr/>
          </p:nvSpPr>
          <p:spPr>
            <a:xfrm>
              <a:off x="8051267" y="688123"/>
              <a:ext cx="165070" cy="157890"/>
            </a:xfrm>
            <a:custGeom>
              <a:avLst/>
              <a:gdLst/>
              <a:ahLst/>
              <a:cxnLst>
                <a:cxn ang="0">
                  <a:pos x="37234" y="157268"/>
                </a:cxn>
                <a:cxn ang="0">
                  <a:pos x="32269" y="156025"/>
                </a:cxn>
                <a:cxn ang="0">
                  <a:pos x="29167" y="147323"/>
                </a:cxn>
                <a:cxn ang="0">
                  <a:pos x="37234" y="101323"/>
                </a:cxn>
                <a:cxn ang="0">
                  <a:pos x="3103" y="68378"/>
                </a:cxn>
                <a:cxn ang="0">
                  <a:pos x="1241" y="59675"/>
                </a:cxn>
                <a:cxn ang="0">
                  <a:pos x="8067" y="54080"/>
                </a:cxn>
                <a:cxn ang="0">
                  <a:pos x="54610" y="47243"/>
                </a:cxn>
                <a:cxn ang="0">
                  <a:pos x="75088" y="4973"/>
                </a:cxn>
                <a:cxn ang="0">
                  <a:pos x="82535" y="0"/>
                </a:cxn>
                <a:cxn ang="0">
                  <a:pos x="82535" y="0"/>
                </a:cxn>
                <a:cxn ang="0">
                  <a:pos x="89982" y="4973"/>
                </a:cxn>
                <a:cxn ang="0">
                  <a:pos x="111081" y="47243"/>
                </a:cxn>
                <a:cxn ang="0">
                  <a:pos x="157623" y="54080"/>
                </a:cxn>
                <a:cxn ang="0">
                  <a:pos x="164449" y="59675"/>
                </a:cxn>
                <a:cxn ang="0">
                  <a:pos x="161967" y="68378"/>
                </a:cxn>
                <a:cxn ang="0">
                  <a:pos x="128457" y="101323"/>
                </a:cxn>
                <a:cxn ang="0">
                  <a:pos x="136524" y="147323"/>
                </a:cxn>
                <a:cxn ang="0">
                  <a:pos x="133421" y="156025"/>
                </a:cxn>
                <a:cxn ang="0">
                  <a:pos x="124733" y="156647"/>
                </a:cxn>
                <a:cxn ang="0">
                  <a:pos x="82535" y="134269"/>
                </a:cxn>
                <a:cxn ang="0">
                  <a:pos x="40957" y="156647"/>
                </a:cxn>
                <a:cxn ang="0">
                  <a:pos x="37234" y="157268"/>
                </a:cxn>
                <a:cxn ang="0">
                  <a:pos x="82535" y="6838"/>
                </a:cxn>
                <a:cxn ang="0">
                  <a:pos x="81294" y="8081"/>
                </a:cxn>
                <a:cxn ang="0">
                  <a:pos x="59574" y="51594"/>
                </a:cxn>
                <a:cxn ang="0">
                  <a:pos x="57092" y="53459"/>
                </a:cxn>
                <a:cxn ang="0">
                  <a:pos x="8688" y="60918"/>
                </a:cxn>
                <a:cxn ang="0">
                  <a:pos x="8067" y="61540"/>
                </a:cxn>
                <a:cxn ang="0">
                  <a:pos x="8067" y="63405"/>
                </a:cxn>
                <a:cxn ang="0">
                  <a:pos x="42819" y="97593"/>
                </a:cxn>
                <a:cxn ang="0">
                  <a:pos x="44060" y="100701"/>
                </a:cxn>
                <a:cxn ang="0">
                  <a:pos x="35993" y="148566"/>
                </a:cxn>
                <a:cxn ang="0">
                  <a:pos x="36613" y="150431"/>
                </a:cxn>
                <a:cxn ang="0">
                  <a:pos x="37854" y="150431"/>
                </a:cxn>
                <a:cxn ang="0">
                  <a:pos x="81294" y="127431"/>
                </a:cxn>
                <a:cxn ang="0">
                  <a:pos x="84397" y="127431"/>
                </a:cxn>
                <a:cxn ang="0">
                  <a:pos x="127836" y="150431"/>
                </a:cxn>
                <a:cxn ang="0">
                  <a:pos x="129077" y="150431"/>
                </a:cxn>
                <a:cxn ang="0">
                  <a:pos x="129698" y="148566"/>
                </a:cxn>
                <a:cxn ang="0">
                  <a:pos x="121631" y="100701"/>
                </a:cxn>
                <a:cxn ang="0">
                  <a:pos x="122251" y="97593"/>
                </a:cxn>
                <a:cxn ang="0">
                  <a:pos x="157623" y="63405"/>
                </a:cxn>
                <a:cxn ang="0">
                  <a:pos x="157623" y="61540"/>
                </a:cxn>
                <a:cxn ang="0">
                  <a:pos x="156382" y="60918"/>
                </a:cxn>
                <a:cxn ang="0">
                  <a:pos x="108599" y="53459"/>
                </a:cxn>
                <a:cxn ang="0">
                  <a:pos x="105496" y="51594"/>
                </a:cxn>
                <a:cxn ang="0">
                  <a:pos x="83776" y="8081"/>
                </a:cxn>
                <a:cxn ang="0">
                  <a:pos x="83776" y="8081"/>
                </a:cxn>
                <a:cxn ang="0">
                  <a:pos x="82535" y="6838"/>
                </a:cxn>
              </a:cxnLst>
              <a:pathLst>
                <a:path w="266" h="254">
                  <a:moveTo>
                    <a:pt x="60" y="253"/>
                  </a:moveTo>
                  <a:cubicBezTo>
                    <a:pt x="57" y="253"/>
                    <a:pt x="54" y="252"/>
                    <a:pt x="52" y="251"/>
                  </a:cubicBezTo>
                  <a:cubicBezTo>
                    <a:pt x="48" y="248"/>
                    <a:pt x="46" y="242"/>
                    <a:pt x="47" y="237"/>
                  </a:cubicBezTo>
                  <a:cubicBezTo>
                    <a:pt x="60" y="163"/>
                    <a:pt x="60" y="163"/>
                    <a:pt x="60" y="163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2" y="106"/>
                    <a:pt x="0" y="101"/>
                    <a:pt x="2" y="96"/>
                  </a:cubicBezTo>
                  <a:cubicBezTo>
                    <a:pt x="4" y="91"/>
                    <a:pt x="8" y="88"/>
                    <a:pt x="13" y="87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4" y="3"/>
                    <a:pt x="128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8" y="0"/>
                    <a:pt x="143" y="3"/>
                    <a:pt x="145" y="8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254" y="87"/>
                    <a:pt x="254" y="87"/>
                    <a:pt x="254" y="87"/>
                  </a:cubicBezTo>
                  <a:cubicBezTo>
                    <a:pt x="259" y="88"/>
                    <a:pt x="263" y="91"/>
                    <a:pt x="265" y="96"/>
                  </a:cubicBezTo>
                  <a:cubicBezTo>
                    <a:pt x="266" y="101"/>
                    <a:pt x="265" y="106"/>
                    <a:pt x="261" y="110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20" y="237"/>
                    <a:pt x="220" y="237"/>
                    <a:pt x="220" y="237"/>
                  </a:cubicBezTo>
                  <a:cubicBezTo>
                    <a:pt x="221" y="242"/>
                    <a:pt x="219" y="248"/>
                    <a:pt x="215" y="251"/>
                  </a:cubicBezTo>
                  <a:cubicBezTo>
                    <a:pt x="211" y="254"/>
                    <a:pt x="205" y="254"/>
                    <a:pt x="201" y="252"/>
                  </a:cubicBezTo>
                  <a:cubicBezTo>
                    <a:pt x="133" y="216"/>
                    <a:pt x="133" y="216"/>
                    <a:pt x="133" y="216"/>
                  </a:cubicBezTo>
                  <a:cubicBezTo>
                    <a:pt x="66" y="252"/>
                    <a:pt x="66" y="252"/>
                    <a:pt x="66" y="252"/>
                  </a:cubicBezTo>
                  <a:cubicBezTo>
                    <a:pt x="64" y="253"/>
                    <a:pt x="62" y="253"/>
                    <a:pt x="60" y="253"/>
                  </a:cubicBezTo>
                  <a:close/>
                  <a:moveTo>
                    <a:pt x="133" y="11"/>
                  </a:moveTo>
                  <a:cubicBezTo>
                    <a:pt x="133" y="11"/>
                    <a:pt x="132" y="11"/>
                    <a:pt x="131" y="1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6" y="85"/>
                    <a:pt x="94" y="86"/>
                    <a:pt x="92" y="86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3" y="98"/>
                    <a:pt x="13" y="99"/>
                    <a:pt x="13" y="99"/>
                  </a:cubicBezTo>
                  <a:cubicBezTo>
                    <a:pt x="12" y="100"/>
                    <a:pt x="12" y="101"/>
                    <a:pt x="13" y="102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71" y="158"/>
                    <a:pt x="71" y="160"/>
                    <a:pt x="71" y="162"/>
                  </a:cubicBezTo>
                  <a:cubicBezTo>
                    <a:pt x="58" y="239"/>
                    <a:pt x="58" y="239"/>
                    <a:pt x="58" y="239"/>
                  </a:cubicBezTo>
                  <a:cubicBezTo>
                    <a:pt x="57" y="241"/>
                    <a:pt x="58" y="241"/>
                    <a:pt x="59" y="242"/>
                  </a:cubicBezTo>
                  <a:cubicBezTo>
                    <a:pt x="59" y="242"/>
                    <a:pt x="60" y="242"/>
                    <a:pt x="61" y="242"/>
                  </a:cubicBezTo>
                  <a:cubicBezTo>
                    <a:pt x="131" y="205"/>
                    <a:pt x="131" y="205"/>
                    <a:pt x="131" y="205"/>
                  </a:cubicBezTo>
                  <a:cubicBezTo>
                    <a:pt x="132" y="204"/>
                    <a:pt x="134" y="204"/>
                    <a:pt x="136" y="205"/>
                  </a:cubicBezTo>
                  <a:cubicBezTo>
                    <a:pt x="206" y="242"/>
                    <a:pt x="206" y="242"/>
                    <a:pt x="206" y="242"/>
                  </a:cubicBezTo>
                  <a:cubicBezTo>
                    <a:pt x="207" y="242"/>
                    <a:pt x="208" y="242"/>
                    <a:pt x="208" y="242"/>
                  </a:cubicBezTo>
                  <a:cubicBezTo>
                    <a:pt x="209" y="241"/>
                    <a:pt x="209" y="241"/>
                    <a:pt x="209" y="239"/>
                  </a:cubicBezTo>
                  <a:cubicBezTo>
                    <a:pt x="196" y="162"/>
                    <a:pt x="196" y="162"/>
                    <a:pt x="196" y="162"/>
                  </a:cubicBezTo>
                  <a:cubicBezTo>
                    <a:pt x="196" y="160"/>
                    <a:pt x="196" y="158"/>
                    <a:pt x="197" y="157"/>
                  </a:cubicBezTo>
                  <a:cubicBezTo>
                    <a:pt x="254" y="102"/>
                    <a:pt x="254" y="102"/>
                    <a:pt x="254" y="102"/>
                  </a:cubicBezTo>
                  <a:cubicBezTo>
                    <a:pt x="255" y="101"/>
                    <a:pt x="254" y="100"/>
                    <a:pt x="254" y="99"/>
                  </a:cubicBezTo>
                  <a:cubicBezTo>
                    <a:pt x="254" y="99"/>
                    <a:pt x="254" y="98"/>
                    <a:pt x="252" y="98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3" y="86"/>
                    <a:pt x="171" y="85"/>
                    <a:pt x="170" y="8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1"/>
                    <a:pt x="134" y="11"/>
                    <a:pt x="133" y="11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2" name="Rectangle 3"/>
          <p:cNvSpPr/>
          <p:nvPr/>
        </p:nvSpPr>
        <p:spPr>
          <a:xfrm>
            <a:off x="2667000" y="2286000"/>
            <a:ext cx="6134100" cy="2295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defTabSz="457200" eaLnBrk="1" fontAlgn="ctr" hangingPunct="1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基本检索与高级检索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defTabSz="457200" eaLnBrk="1" fontAlgn="ctr" hangingPunct="1">
              <a:buFont typeface="Wingdings" panose="05000000000000000000" pitchFamily="2" charset="2"/>
              <a:buChar char="Ø"/>
            </a:pPr>
            <a:r>
              <a:rPr lang="zh-CN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布尔逻辑和检索技巧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defTabSz="457200" eaLnBrk="1" fontAlgn="ctr" hangingPunct="1">
              <a:buFont typeface="Wingdings" panose="05000000000000000000" pitchFamily="2" charset="2"/>
              <a:buChar char="Ø"/>
            </a:pPr>
            <a:r>
              <a:rPr lang="zh-CN" altLang="zh-CN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文件夹的建立与利用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defTabSz="457200" eaLnBrk="1" fontAlgn="ctr" hangingPunct="1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出版物检索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defTabSz="457200" eaLnBrk="1" fontAlgn="ctr" hangingPunct="1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订阅期刊提醒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defTabSz="457200" eaLnBrk="1" fontAlgn="ctr" hangingPunct="1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 defTabSz="457200" eaLnBrk="1" fontAlgn="ctr" hangingPunct="1">
              <a:spcBef>
                <a:spcPct val="20000"/>
              </a:spcBef>
            </a:pPr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16068" name="Title 1"/>
          <p:cNvSpPr>
            <a:spLocks noGrp="1"/>
          </p:cNvSpPr>
          <p:nvPr>
            <p:ph type="title"/>
          </p:nvPr>
        </p:nvSpPr>
        <p:spPr>
          <a:xfrm>
            <a:off x="1066800" y="1447800"/>
            <a:ext cx="6858000" cy="571500"/>
          </a:xfrm>
        </p:spPr>
        <p:txBody>
          <a:bodyPr vert="horz" wrap="none" lIns="91440" tIns="45720" rIns="91440" bIns="45720" numCol="1" anchor="t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第二部分： 上机操作演示 </a:t>
            </a:r>
            <a:b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</a:b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          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6" name="Title 1"/>
          <p:cNvSpPr>
            <a:spLocks noGrp="1"/>
          </p:cNvSpPr>
          <p:nvPr>
            <p:ph type="title"/>
          </p:nvPr>
        </p:nvSpPr>
        <p:spPr>
          <a:xfrm>
            <a:off x="914400" y="2514600"/>
            <a:ext cx="6858000" cy="571500"/>
          </a:xfrm>
          <a:ln/>
        </p:spPr>
        <p:txBody>
          <a:bodyPr vert="horz" wrap="none" lIns="91440" tIns="45720" rIns="91440" bIns="45720" anchor="t"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基本检索与高级检索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0050" name="Picture 1"/>
          <p:cNvPicPr>
            <a:picLocks noChangeAspect="1"/>
          </p:cNvPicPr>
          <p:nvPr/>
        </p:nvPicPr>
        <p:blipFill>
          <a:blip r:embed="rId1"/>
          <a:srcRect b="63405"/>
          <a:stretch>
            <a:fillRect/>
          </a:stretch>
        </p:blipFill>
        <p:spPr>
          <a:xfrm>
            <a:off x="36513" y="1071563"/>
            <a:ext cx="9070975" cy="3729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0051" name="Speech Bubble: Rectangle 7"/>
          <p:cNvSpPr/>
          <p:nvPr/>
        </p:nvSpPr>
        <p:spPr>
          <a:xfrm>
            <a:off x="4572000" y="1423988"/>
            <a:ext cx="2133600" cy="685800"/>
          </a:xfrm>
          <a:prstGeom prst="wedgeRectCallout">
            <a:avLst>
              <a:gd name="adj1" fmla="val 58500"/>
              <a:gd name="adj2" fmla="val -70213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建立个人文件夹，长期保存文档等内容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0052" name="Speech Bubble: Rectangle 15"/>
          <p:cNvSpPr/>
          <p:nvPr/>
        </p:nvSpPr>
        <p:spPr>
          <a:xfrm>
            <a:off x="7315200" y="2209800"/>
            <a:ext cx="650875" cy="685800"/>
          </a:xfrm>
          <a:prstGeom prst="wedgeRectCallout">
            <a:avLst>
              <a:gd name="adj1" fmla="val 70815"/>
              <a:gd name="adj2" fmla="val -182898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语言切换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0053" name="Speech Bubble: Rectangle 16"/>
          <p:cNvSpPr/>
          <p:nvPr/>
        </p:nvSpPr>
        <p:spPr>
          <a:xfrm>
            <a:off x="1516063" y="1681163"/>
            <a:ext cx="1295400" cy="457200"/>
          </a:xfrm>
          <a:prstGeom prst="wedgeRectCallout">
            <a:avLst>
              <a:gd name="adj1" fmla="val -77940"/>
              <a:gd name="adj2" fmla="val -134343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检索出版物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0054" name="Speech Bubble: Rectangle 16"/>
          <p:cNvSpPr/>
          <p:nvPr/>
        </p:nvSpPr>
        <p:spPr>
          <a:xfrm>
            <a:off x="7772400" y="360363"/>
            <a:ext cx="1046163" cy="457200"/>
          </a:xfrm>
          <a:prstGeom prst="wedgeRectCallout">
            <a:avLst>
              <a:gd name="adj1" fmla="val 29417"/>
              <a:gd name="adj2" fmla="val 100583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使用帮助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0055" name="Speech Bubble: Rectangle 16"/>
          <p:cNvSpPr/>
          <p:nvPr/>
        </p:nvSpPr>
        <p:spPr>
          <a:xfrm>
            <a:off x="4267200" y="2997200"/>
            <a:ext cx="1066800" cy="457200"/>
          </a:xfrm>
          <a:prstGeom prst="wedgeRectCallout">
            <a:avLst>
              <a:gd name="adj1" fmla="val -18458"/>
              <a:gd name="adj2" fmla="val -114782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高级检索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0056" name="Speech Bubble: Rectangle 16"/>
          <p:cNvSpPr/>
          <p:nvPr/>
        </p:nvSpPr>
        <p:spPr>
          <a:xfrm>
            <a:off x="2819400" y="4602163"/>
            <a:ext cx="1219200" cy="681037"/>
          </a:xfrm>
          <a:prstGeom prst="wedgeRectCallout">
            <a:avLst>
              <a:gd name="adj1" fmla="val -118032"/>
              <a:gd name="adj2" fmla="val -193421"/>
            </a:avLst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控制方式及检索结果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1074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85800"/>
            <a:ext cx="9144000" cy="6061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31075" name="Group 5"/>
          <p:cNvGrpSpPr/>
          <p:nvPr/>
        </p:nvGrpSpPr>
        <p:grpSpPr>
          <a:xfrm>
            <a:off x="1447800" y="2206625"/>
            <a:ext cx="1004888" cy="762000"/>
            <a:chOff x="1752599" y="2273300"/>
            <a:chExt cx="1004888" cy="762000"/>
          </a:xfrm>
        </p:grpSpPr>
        <p:sp>
          <p:nvSpPr>
            <p:cNvPr id="131081" name="Speech Bubble: Rectangle 5"/>
            <p:cNvSpPr/>
            <p:nvPr/>
          </p:nvSpPr>
          <p:spPr>
            <a:xfrm>
              <a:off x="1752599" y="2273300"/>
              <a:ext cx="1004888" cy="762000"/>
            </a:xfrm>
            <a:prstGeom prst="wedgeRectCallout">
              <a:avLst>
                <a:gd name="adj1" fmla="val -87366"/>
                <a:gd name="adj2" fmla="val -87616"/>
              </a:avLst>
            </a:prstGeom>
            <a:solidFill>
              <a:srgbClr val="0070C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r>
                <a:rPr lang="zh-CN" altLang="en-US" baseline="-250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逻辑运算符</a:t>
              </a:r>
              <a:endParaRPr lang="zh-CN" altLang="en-US" baseline="-25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131082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1198" y="2586833"/>
              <a:ext cx="547688" cy="43021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1076" name="Speech Bubble: Rectangle 11"/>
          <p:cNvSpPr/>
          <p:nvPr/>
        </p:nvSpPr>
        <p:spPr>
          <a:xfrm>
            <a:off x="5392738" y="1355725"/>
            <a:ext cx="1004887" cy="381000"/>
          </a:xfrm>
          <a:prstGeom prst="wedgeRectCallout">
            <a:avLst>
              <a:gd name="adj1" fmla="val -72611"/>
              <a:gd name="adj2" fmla="val -38764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查看帮助</a:t>
            </a:r>
            <a:endParaRPr lang="zh-CN" altLang="en-US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7" name="Speech Bubble: Rectangle 9"/>
          <p:cNvSpPr/>
          <p:nvPr/>
        </p:nvSpPr>
        <p:spPr>
          <a:xfrm>
            <a:off x="3143250" y="2389188"/>
            <a:ext cx="1501775" cy="2743200"/>
          </a:xfrm>
          <a:prstGeom prst="wedgeRectCallout">
            <a:avLst>
              <a:gd name="adj1" fmla="val -13838"/>
              <a:gd name="adj2" fmla="val -61079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字段限制</a:t>
            </a:r>
            <a:endParaRPr lang="zh-CN" altLang="en-US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8" name="Speech Bubble: Rectangle 8"/>
          <p:cNvSpPr/>
          <p:nvPr/>
        </p:nvSpPr>
        <p:spPr>
          <a:xfrm>
            <a:off x="5434013" y="1870075"/>
            <a:ext cx="1752600" cy="377825"/>
          </a:xfrm>
          <a:prstGeom prst="wedgeRectCallout">
            <a:avLst>
              <a:gd name="adj1" fmla="val -96037"/>
              <a:gd name="adj2" fmla="val -28736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添加检索框，最多</a:t>
            </a:r>
            <a:r>
              <a:rPr lang="en-US" altLang="zh-CN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12</a:t>
            </a:r>
            <a:r>
              <a:rPr lang="zh-CN" altLang="en-US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个</a:t>
            </a:r>
            <a:endParaRPr lang="zh-CN" altLang="en-US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31079" name="Picture 3"/>
          <p:cNvPicPr>
            <a:picLocks noChangeAspect="1"/>
          </p:cNvPicPr>
          <p:nvPr/>
        </p:nvPicPr>
        <p:blipFill>
          <a:blip r:embed="rId3"/>
          <a:srcRect t="9068"/>
          <a:stretch>
            <a:fillRect/>
          </a:stretch>
        </p:blipFill>
        <p:spPr>
          <a:xfrm>
            <a:off x="3284538" y="2817813"/>
            <a:ext cx="1244600" cy="229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1080" name="Title 2"/>
          <p:cNvSpPr>
            <a:spLocks noGrp="1"/>
          </p:cNvSpPr>
          <p:nvPr>
            <p:ph type="title"/>
          </p:nvPr>
        </p:nvSpPr>
        <p:spPr>
          <a:xfrm>
            <a:off x="0" y="84138"/>
            <a:ext cx="9144000" cy="762000"/>
          </a:xfrm>
          <a:ln/>
        </p:spPr>
        <p:txBody>
          <a:bodyPr vert="horz" wrap="non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高级检索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2098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none" lIns="91440" tIns="45720" rIns="91440" bIns="45720" anchor="t"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布尔逻辑运算符</a:t>
            </a:r>
            <a:endParaRPr lang="en-AU" alt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2099" name="Content Placeholder 2"/>
          <p:cNvSpPr>
            <a:spLocks noGrp="1"/>
          </p:cNvSpPr>
          <p:nvPr>
            <p:ph idx="1"/>
          </p:nvPr>
        </p:nvSpPr>
        <p:spPr>
          <a:xfrm>
            <a:off x="1485900" y="2227263"/>
            <a:ext cx="6515100" cy="2546350"/>
          </a:xfrm>
          <a:noFill/>
          <a:ln>
            <a:noFill/>
          </a:ln>
        </p:spPr>
        <p:txBody>
          <a:bodyPr lIns="51435" tIns="25718" rIns="51435" bIns="25718"/>
          <a:p>
            <a:pPr>
              <a:lnSpc>
                <a:spcPct val="150000"/>
              </a:lnSpc>
            </a:pPr>
            <a:r>
              <a:rPr lang="en-US" altLang="zh-CN" sz="1500" b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AND </a:t>
            </a:r>
            <a:r>
              <a:rPr lang="zh-CN" altLang="en-US" sz="1500" b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用于缩小检索范围，类似于“交集”概念</a:t>
            </a:r>
            <a:endParaRPr lang="en-US" altLang="zh-CN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coffee </a:t>
            </a:r>
            <a:r>
              <a:rPr lang="en-US" altLang="zh-CN" sz="1500" i="1" u="sng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and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tea 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检索到的结果中既包含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coffee</a:t>
            </a:r>
            <a:r>
              <a:rPr lang="zh-CN" altLang="en-US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也包含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tea</a:t>
            </a:r>
            <a:r>
              <a:rPr lang="zh-CN" altLang="en-US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。</a:t>
            </a:r>
            <a:endParaRPr lang="en-US" altLang="en-US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zh-CN" sz="1500" b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OR</a:t>
            </a:r>
            <a:r>
              <a:rPr lang="en-US" altLang="zh-CN" sz="1500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lang="zh-CN" altLang="en-US" sz="1500" b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用于扩大检索范围，类似于“并集”概念</a:t>
            </a:r>
            <a:endParaRPr lang="en-US" altLang="zh-CN" sz="1500" b="1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college </a:t>
            </a:r>
            <a:r>
              <a:rPr lang="en-US" altLang="zh-CN" sz="1500" i="1" u="sng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or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university  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检索的结果中或者包含</a:t>
            </a:r>
            <a:r>
              <a:rPr lang="en-US" altLang="zh-CN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college 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，或者包含</a:t>
            </a:r>
            <a:r>
              <a:rPr lang="en-US" altLang="zh-CN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university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。</a:t>
            </a:r>
            <a:endParaRPr lang="en-US" altLang="zh-CN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zh-CN" sz="1500" b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NOT </a:t>
            </a:r>
            <a:r>
              <a:rPr lang="zh-CN" altLang="en-US" sz="1500" b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用于排除检索结果中不需要的项，类似于“非”的概念</a:t>
            </a:r>
            <a:endParaRPr lang="en-US" altLang="zh-CN" sz="1500" b="1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lang="en-US" altLang="en-US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Cookies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lang="en-US" altLang="zh-CN" sz="1500" i="1" u="sng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not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computer 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检索的结果只和</a:t>
            </a:r>
            <a:r>
              <a:rPr lang="en-US" altLang="en-US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Cookies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相关，不包含</a:t>
            </a:r>
            <a:r>
              <a:rPr lang="en-US" altLang="zh-CN" sz="1500" i="1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computer </a:t>
            </a:r>
            <a:r>
              <a:rPr lang="zh-CN" altLang="en-US" sz="1500" dirty="0">
                <a:solidFill>
                  <a:srgbClr val="000080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。</a:t>
            </a:r>
            <a:endParaRPr lang="en-AU" altLang="en-US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none" lIns="91440" tIns="45720" rIns="91440" bIns="45720" anchor="t"/>
          <a:p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布尔逻辑运算符</a:t>
            </a:r>
            <a:endParaRPr lang="en-AU" altLang="zh-CN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0227" name="Content Placeholder 2"/>
          <p:cNvSpPr>
            <a:spLocks noGrp="1"/>
          </p:cNvSpPr>
          <p:nvPr>
            <p:ph idx="1"/>
          </p:nvPr>
        </p:nvSpPr>
        <p:spPr>
          <a:xfrm>
            <a:off x="2000250" y="2057400"/>
            <a:ext cx="5210175" cy="3486150"/>
          </a:xfrm>
          <a:noFill/>
          <a:ln>
            <a:noFill/>
          </a:ln>
        </p:spPr>
        <p:txBody>
          <a:bodyPr lIns="38576" tIns="19289" rIns="38576" bIns="19289"/>
          <a:p>
            <a:pPr>
              <a:lnSpc>
                <a:spcPct val="150000"/>
              </a:lnSpc>
            </a:pPr>
            <a:r>
              <a:rPr lang="en-US" altLang="zh-CN" sz="1500" b="1" dirty="0">
                <a:latin typeface="Georgia" panose="02040502050405020303" pitchFamily="18" charset="0"/>
                <a:ea typeface="宋体" panose="02010600030101010101" pitchFamily="2" charset="-122"/>
                <a:cs typeface="+mn-cs"/>
              </a:rPr>
              <a:t>A or B and C not D</a:t>
            </a:r>
            <a:endParaRPr lang="en-US" altLang="zh-CN" sz="1500" b="1" dirty="0">
              <a:latin typeface="Georgia" panose="02040502050405020303" pitchFamily="18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latin typeface="Georgia" panose="02040502050405020303" pitchFamily="18" charset="0"/>
                <a:ea typeface="宋体" panose="02010600030101010101" pitchFamily="2" charset="-122"/>
                <a:cs typeface="+mn-cs"/>
              </a:rPr>
              <a:t>运算优先级：（）</a:t>
            </a:r>
            <a:r>
              <a:rPr lang="en-US" altLang="zh-CN" sz="1500" b="1" dirty="0">
                <a:latin typeface="Georgia" panose="02040502050405020303" pitchFamily="18" charset="0"/>
                <a:ea typeface="宋体" panose="02010600030101010101" pitchFamily="2" charset="-122"/>
                <a:cs typeface="+mn-cs"/>
              </a:rPr>
              <a:t>&gt;not &gt;and &gt;or</a:t>
            </a:r>
            <a:endParaRPr lang="en-US" altLang="zh-CN" sz="1500" dirty="0">
              <a:latin typeface="Georgia" panose="02040502050405020303" pitchFamily="18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endParaRPr lang="en-AU" altLang="en-US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charRg st="19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4146" name="Picture 2"/>
          <p:cNvPicPr>
            <a:picLocks noChangeAspect="1"/>
          </p:cNvPicPr>
          <p:nvPr/>
        </p:nvPicPr>
        <p:blipFill>
          <a:blip r:embed="rId1"/>
          <a:srcRect r="30344" b="48889"/>
          <a:stretch>
            <a:fillRect/>
          </a:stretch>
        </p:blipFill>
        <p:spPr>
          <a:xfrm>
            <a:off x="76200" y="152400"/>
            <a:ext cx="9040813" cy="5867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170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none" lIns="91440" tIns="45720" rIns="91440" bIns="45720" anchor="t"/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检索技巧</a:t>
            </a:r>
            <a:endParaRPr lang="en-AU" altLang="zh-CN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7331" name="Content Placeholder 2"/>
          <p:cNvSpPr>
            <a:spLocks noGrp="1"/>
          </p:cNvSpPr>
          <p:nvPr>
            <p:ph idx="1"/>
          </p:nvPr>
        </p:nvSpPr>
        <p:spPr bwMode="auto">
          <a:xfrm>
            <a:off x="1714500" y="2171700"/>
            <a:ext cx="5943600" cy="3394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normAutofit fontScale="85000" lnSpcReduction="10000"/>
          </a:bodyPr>
          <a:lstStyle/>
          <a:p>
            <a:pPr marL="282575" marR="0" lvl="0" indent="-2825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截词符号</a:t>
            </a:r>
            <a:r>
              <a:rPr kumimoji="0" lang="en-US" altLang="zh-CN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(*)</a:t>
            </a: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用于检索变形体，单复数</a:t>
            </a:r>
            <a:endParaRPr kumimoji="0" lang="en-US" altLang="zh-CN" sz="15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681355" marR="0" lvl="1" indent="-2241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econ* </a:t>
            </a: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可以检索到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economy, economic, economically, etc</a:t>
            </a:r>
            <a:endParaRPr kumimoji="0" lang="en-US" altLang="zh-CN" sz="2000" b="0" i="0" u="none" strike="noStrike" kern="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681355" marR="0" lvl="1" indent="-2241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Student*</a:t>
            </a: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可以检索到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student, students</a:t>
            </a:r>
            <a:endParaRPr kumimoji="0" lang="en-US" altLang="zh-CN" sz="2000" b="0" i="0" u="none" strike="noStrike" kern="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82575" marR="0" lvl="0" indent="-2825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n-US" altLang="zh-CN" sz="15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82575" marR="0" lvl="0" indent="-2825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通配符：适用于一个字母</a:t>
            </a:r>
            <a:r>
              <a:rPr kumimoji="0" lang="en-US" altLang="zh-CN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(?)</a:t>
            </a: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用于检索英美单词拼写差异</a:t>
            </a:r>
            <a:endParaRPr kumimoji="0" lang="en-US" altLang="zh-CN" sz="15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681355" marR="0" lvl="1" indent="-2241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organi?ation </a:t>
            </a: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可以检索到 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organi</a:t>
            </a:r>
            <a:r>
              <a:rPr kumimoji="0" lang="en-US" altLang="zh-CN" sz="2000" b="0" i="0" u="sng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ation 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or 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organi</a:t>
            </a:r>
            <a:r>
              <a:rPr kumimoji="0" lang="en-US" altLang="zh-CN" sz="2000" b="0" i="0" u="sng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z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ation</a:t>
            </a:r>
            <a:endParaRPr kumimoji="0" lang="en-US" altLang="zh-CN" sz="2000" b="0" i="0" u="none" strike="noStrike" kern="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681355" marR="0" lvl="1" indent="-2241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75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82575" marR="0" lvl="0" indent="-2825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通配符：适用于多个字母</a:t>
            </a:r>
            <a:r>
              <a:rPr kumimoji="0" lang="en-US" altLang="zh-CN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(#)</a:t>
            </a: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用于检索英美单词拼写差异</a:t>
            </a:r>
            <a:endParaRPr kumimoji="0" lang="en-US" altLang="zh-CN" sz="15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681355" marR="0" lvl="1" indent="-2241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behavio#r 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will </a:t>
            </a: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可以检索到 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behavi</a:t>
            </a:r>
            <a:r>
              <a:rPr kumimoji="0" lang="en-US" altLang="zh-CN" sz="2000" b="0" i="0" u="sng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r 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or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behavi</a:t>
            </a:r>
            <a:r>
              <a:rPr kumimoji="0" lang="en-US" altLang="zh-CN" sz="2000" b="0" i="0" u="sng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ou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r</a:t>
            </a:r>
            <a:endParaRPr kumimoji="0" lang="en-US" altLang="zh-CN" sz="2000" b="0" i="0" u="none" strike="noStrike" kern="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82575" marR="0" lvl="0" indent="-2825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n-US" altLang="zh-CN" sz="15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82575" marR="0" lvl="0" indent="-2825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15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短语检索（“”）用于检索固定短语</a:t>
            </a:r>
            <a:endParaRPr kumimoji="0" lang="zh-CN" altLang="en-US" sz="15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681355" marR="0" lvl="1" indent="-22415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“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global warming” </a:t>
            </a: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可以检索到固定格式的词组，位置顺序保持不变。</a:t>
            </a:r>
            <a:endParaRPr kumimoji="0" lang="en-AU" altLang="zh-CN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anose="02040502050405020303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6194" name="Group 9"/>
          <p:cNvGrpSpPr/>
          <p:nvPr/>
        </p:nvGrpSpPr>
        <p:grpSpPr>
          <a:xfrm>
            <a:off x="304800" y="30163"/>
            <a:ext cx="8275638" cy="6858000"/>
            <a:chOff x="-2714299" y="-1371600"/>
            <a:chExt cx="8276897" cy="6858000"/>
          </a:xfrm>
        </p:grpSpPr>
        <p:pic>
          <p:nvPicPr>
            <p:cNvPr id="136195" name="Picture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2714299" y="-1371600"/>
              <a:ext cx="8276897" cy="68580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36196" name="Rectangle 14"/>
            <p:cNvSpPr/>
            <p:nvPr/>
          </p:nvSpPr>
          <p:spPr>
            <a:xfrm>
              <a:off x="509751" y="533400"/>
              <a:ext cx="1066800" cy="1905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6197" name="Rectangle 17"/>
            <p:cNvSpPr/>
            <p:nvPr/>
          </p:nvSpPr>
          <p:spPr>
            <a:xfrm>
              <a:off x="-938049" y="1866900"/>
              <a:ext cx="1066800" cy="1905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6198" name="Rectangle 18"/>
            <p:cNvSpPr/>
            <p:nvPr/>
          </p:nvSpPr>
          <p:spPr>
            <a:xfrm>
              <a:off x="-959385" y="3038094"/>
              <a:ext cx="1066800" cy="1905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6199" name="Rectangle 19"/>
            <p:cNvSpPr/>
            <p:nvPr/>
          </p:nvSpPr>
          <p:spPr>
            <a:xfrm>
              <a:off x="107415" y="4114038"/>
              <a:ext cx="1066800" cy="1905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7218" name="Group 7"/>
          <p:cNvGrpSpPr/>
          <p:nvPr/>
        </p:nvGrpSpPr>
        <p:grpSpPr>
          <a:xfrm>
            <a:off x="914400" y="9525"/>
            <a:ext cx="8008938" cy="6772275"/>
            <a:chOff x="674025" y="0"/>
            <a:chExt cx="6476782" cy="5476240"/>
          </a:xfrm>
        </p:grpSpPr>
        <p:pic>
          <p:nvPicPr>
            <p:cNvPr id="137219" name="Picture 5"/>
            <p:cNvPicPr>
              <a:picLocks noChangeAspect="1"/>
            </p:cNvPicPr>
            <p:nvPr/>
          </p:nvPicPr>
          <p:blipFill>
            <a:blip r:embed="rId1"/>
            <a:srcRect t="150" r="16920" b="20000"/>
            <a:stretch>
              <a:fillRect/>
            </a:stretch>
          </p:blipFill>
          <p:spPr>
            <a:xfrm>
              <a:off x="674025" y="0"/>
              <a:ext cx="6476782" cy="547624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37220" name="Rectangle 6"/>
            <p:cNvSpPr/>
            <p:nvPr/>
          </p:nvSpPr>
          <p:spPr>
            <a:xfrm>
              <a:off x="1752600" y="1143000"/>
              <a:ext cx="2362200" cy="2286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7221" name="Rectangle 12"/>
            <p:cNvSpPr/>
            <p:nvPr/>
          </p:nvSpPr>
          <p:spPr>
            <a:xfrm>
              <a:off x="4038599" y="2476500"/>
              <a:ext cx="533400" cy="762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7222" name="Rectangle 13"/>
            <p:cNvSpPr/>
            <p:nvPr/>
          </p:nvSpPr>
          <p:spPr>
            <a:xfrm>
              <a:off x="3581400" y="4495800"/>
              <a:ext cx="533400" cy="76200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1"/>
          <p:cNvGrpSpPr/>
          <p:nvPr/>
        </p:nvGrpSpPr>
        <p:grpSpPr>
          <a:xfrm>
            <a:off x="228600" y="0"/>
            <a:ext cx="8775700" cy="8686800"/>
            <a:chOff x="463550" y="0"/>
            <a:chExt cx="6927850" cy="6858000"/>
          </a:xfrm>
        </p:grpSpPr>
        <p:pic>
          <p:nvPicPr>
            <p:cNvPr id="138243" name="Picture 1"/>
            <p:cNvPicPr>
              <a:picLocks noChangeAspect="1"/>
            </p:cNvPicPr>
            <p:nvPr/>
          </p:nvPicPr>
          <p:blipFill>
            <a:blip r:embed="rId1"/>
            <a:srcRect r="15067"/>
            <a:stretch>
              <a:fillRect/>
            </a:stretch>
          </p:blipFill>
          <p:spPr>
            <a:xfrm>
              <a:off x="536575" y="0"/>
              <a:ext cx="6854825" cy="6858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8244" name="Rectangle 4"/>
            <p:cNvSpPr/>
            <p:nvPr/>
          </p:nvSpPr>
          <p:spPr>
            <a:xfrm>
              <a:off x="496888" y="1181100"/>
              <a:ext cx="1408112" cy="15240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8245" name="Rectangle 5"/>
            <p:cNvSpPr/>
            <p:nvPr/>
          </p:nvSpPr>
          <p:spPr>
            <a:xfrm>
              <a:off x="496888" y="2895600"/>
              <a:ext cx="1408112" cy="1296988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8246" name="Rectangle 6"/>
            <p:cNvSpPr/>
            <p:nvPr/>
          </p:nvSpPr>
          <p:spPr>
            <a:xfrm>
              <a:off x="496888" y="4192588"/>
              <a:ext cx="1408112" cy="2208212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38247" name="Speech Bubble: Rectangle 8"/>
            <p:cNvSpPr/>
            <p:nvPr/>
          </p:nvSpPr>
          <p:spPr>
            <a:xfrm>
              <a:off x="463550" y="419100"/>
              <a:ext cx="1408113" cy="449263"/>
            </a:xfrm>
            <a:prstGeom prst="wedgeRectCallout">
              <a:avLst>
                <a:gd name="adj1" fmla="val -21162"/>
                <a:gd name="adj2" fmla="val 122042"/>
              </a:avLst>
            </a:prstGeom>
            <a:solidFill>
              <a:srgbClr val="0070C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r>
                <a:rPr lang="zh-CN" altLang="en-US" sz="2400" baseline="-250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筛选检索结果</a:t>
              </a:r>
              <a:endPara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8248" name="Speech Bubble: Rectangle 10"/>
            <p:cNvSpPr/>
            <p:nvPr/>
          </p:nvSpPr>
          <p:spPr>
            <a:xfrm>
              <a:off x="2514600" y="1333500"/>
              <a:ext cx="1404938" cy="700088"/>
            </a:xfrm>
            <a:prstGeom prst="wedgeRectCallout">
              <a:avLst>
                <a:gd name="adj1" fmla="val -102356"/>
                <a:gd name="adj2" fmla="val 1630"/>
              </a:avLst>
            </a:prstGeom>
            <a:solidFill>
              <a:srgbClr val="0070C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r>
                <a:rPr lang="zh-CN" altLang="en-US" sz="2400" baseline="-250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勾选复选框，重新筛选结果</a:t>
              </a:r>
              <a:endPara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8249" name="Speech Bubble: Rectangle 11"/>
            <p:cNvSpPr/>
            <p:nvPr/>
          </p:nvSpPr>
          <p:spPr>
            <a:xfrm>
              <a:off x="2514600" y="2895600"/>
              <a:ext cx="1219200" cy="700088"/>
            </a:xfrm>
            <a:prstGeom prst="wedgeRectCallout">
              <a:avLst>
                <a:gd name="adj1" fmla="val -102356"/>
                <a:gd name="adj2" fmla="val 1630"/>
              </a:avLst>
            </a:prstGeom>
            <a:solidFill>
              <a:srgbClr val="0070C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r>
                <a:rPr lang="zh-CN" altLang="en-US" sz="2400" baseline="-250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按来源类型筛选</a:t>
              </a:r>
              <a:endPara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8250" name="Speech Bubble: Rectangle 12"/>
            <p:cNvSpPr/>
            <p:nvPr/>
          </p:nvSpPr>
          <p:spPr>
            <a:xfrm>
              <a:off x="2590800" y="4457700"/>
              <a:ext cx="1447800" cy="493713"/>
            </a:xfrm>
            <a:prstGeom prst="wedgeRectCallout">
              <a:avLst>
                <a:gd name="adj1" fmla="val -102356"/>
                <a:gd name="adj2" fmla="val 1630"/>
              </a:avLst>
            </a:prstGeom>
            <a:solidFill>
              <a:srgbClr val="0070C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r>
                <a:rPr lang="zh-CN" altLang="en-US" sz="2400" baseline="-25000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其他筛选条件</a:t>
              </a:r>
              <a:endPara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9266" name="Picture 1"/>
          <p:cNvPicPr>
            <a:picLocks noChangeAspect="1"/>
          </p:cNvPicPr>
          <p:nvPr/>
        </p:nvPicPr>
        <p:blipFill>
          <a:blip r:embed="rId1"/>
          <a:srcRect l="16779" r="14124" b="47778"/>
          <a:stretch>
            <a:fillRect/>
          </a:stretch>
        </p:blipFill>
        <p:spPr>
          <a:xfrm>
            <a:off x="7938" y="341313"/>
            <a:ext cx="9136062" cy="586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9267" name="Speech Bubble: Rectangle 10"/>
          <p:cNvSpPr/>
          <p:nvPr/>
        </p:nvSpPr>
        <p:spPr>
          <a:xfrm>
            <a:off x="4495800" y="831850"/>
            <a:ext cx="1036638" cy="450850"/>
          </a:xfrm>
          <a:prstGeom prst="wedgeRectCallout">
            <a:avLst>
              <a:gd name="adj1" fmla="val 121231"/>
              <a:gd name="adj2" fmla="val -70218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结果排序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8" name="Speech Bubble: Rectangle 11"/>
          <p:cNvSpPr/>
          <p:nvPr/>
        </p:nvSpPr>
        <p:spPr>
          <a:xfrm>
            <a:off x="4129088" y="1774825"/>
            <a:ext cx="2295525" cy="4400550"/>
          </a:xfrm>
          <a:prstGeom prst="wedgeRectCallout">
            <a:avLst>
              <a:gd name="adj1" fmla="val 85324"/>
              <a:gd name="adj2" fmla="val -70597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控制页面显示方式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3926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350" y="2146300"/>
            <a:ext cx="2143125" cy="3952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0290" name="Picture 1"/>
          <p:cNvPicPr>
            <a:picLocks noChangeAspect="1"/>
          </p:cNvPicPr>
          <p:nvPr/>
        </p:nvPicPr>
        <p:blipFill>
          <a:blip r:embed="rId1"/>
          <a:srcRect l="16779" r="14124" b="47778"/>
          <a:stretch>
            <a:fillRect/>
          </a:stretch>
        </p:blipFill>
        <p:spPr>
          <a:xfrm>
            <a:off x="7938" y="341313"/>
            <a:ext cx="9136062" cy="586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0291" name="Speech Bubble: Rectangle 12"/>
          <p:cNvSpPr/>
          <p:nvPr/>
        </p:nvSpPr>
        <p:spPr>
          <a:xfrm>
            <a:off x="4953000" y="2052638"/>
            <a:ext cx="3448050" cy="4500562"/>
          </a:xfrm>
          <a:prstGeom prst="wedgeRectCallout">
            <a:avLst>
              <a:gd name="adj1" fmla="val 40315"/>
              <a:gd name="adj2" fmla="val -80000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共享至文件夹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邮件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永久链接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40292" name="Picture 7"/>
          <p:cNvPicPr>
            <a:picLocks noChangeAspect="1"/>
          </p:cNvPicPr>
          <p:nvPr/>
        </p:nvPicPr>
        <p:blipFill>
          <a:blip r:embed="rId2"/>
          <a:srcRect l="60834" t="8418" r="17500" b="31921"/>
          <a:stretch>
            <a:fillRect/>
          </a:stretch>
        </p:blipFill>
        <p:spPr>
          <a:xfrm>
            <a:off x="5105400" y="2513013"/>
            <a:ext cx="3182938" cy="4040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1314" name="Picture 1"/>
          <p:cNvPicPr>
            <a:picLocks noChangeAspect="1"/>
          </p:cNvPicPr>
          <p:nvPr/>
        </p:nvPicPr>
        <p:blipFill>
          <a:blip r:embed="rId1"/>
          <a:srcRect l="16956" r="16011" b="30000"/>
          <a:stretch>
            <a:fillRect/>
          </a:stretch>
        </p:blipFill>
        <p:spPr>
          <a:xfrm>
            <a:off x="796925" y="-4762"/>
            <a:ext cx="7127875" cy="632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1315" name="Speech Bubble: Rectangle 10"/>
          <p:cNvSpPr/>
          <p:nvPr/>
        </p:nvSpPr>
        <p:spPr>
          <a:xfrm>
            <a:off x="5334000" y="990600"/>
            <a:ext cx="1600200" cy="457200"/>
          </a:xfrm>
          <a:prstGeom prst="wedgeRectCallout">
            <a:avLst>
              <a:gd name="adj1" fmla="val 65153"/>
              <a:gd name="adj2" fmla="val -104889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查看文章简介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6" name="Speech Bubble: Rectangle 11"/>
          <p:cNvSpPr/>
          <p:nvPr/>
        </p:nvSpPr>
        <p:spPr>
          <a:xfrm>
            <a:off x="7162800" y="4495800"/>
            <a:ext cx="1219200" cy="685800"/>
          </a:xfrm>
          <a:prstGeom prst="wedgeRectCallout">
            <a:avLst>
              <a:gd name="adj1" fmla="val -22343"/>
              <a:gd name="adj2" fmla="val -234583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将文章添加到文件夹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7" name="Speech Bubble: Rectangle 10"/>
          <p:cNvSpPr/>
          <p:nvPr/>
        </p:nvSpPr>
        <p:spPr>
          <a:xfrm>
            <a:off x="2514600" y="1600200"/>
            <a:ext cx="1295400" cy="712788"/>
          </a:xfrm>
          <a:prstGeom prst="wedgeRectCallout">
            <a:avLst>
              <a:gd name="adj1" fmla="val 22296"/>
              <a:gd name="adj2" fmla="val -169449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点击查看文章详细信息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2338" name="Picture 15"/>
          <p:cNvPicPr>
            <a:picLocks noChangeAspect="1"/>
          </p:cNvPicPr>
          <p:nvPr/>
        </p:nvPicPr>
        <p:blipFill>
          <a:blip r:embed="rId1"/>
          <a:srcRect t="20000"/>
          <a:stretch>
            <a:fillRect/>
          </a:stretch>
        </p:blipFill>
        <p:spPr>
          <a:xfrm>
            <a:off x="9525" y="1493838"/>
            <a:ext cx="9077325" cy="411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6195" name="Speech Bubble: Rectangle 5"/>
          <p:cNvSpPr>
            <a:spLocks noChangeArrowheads="1"/>
          </p:cNvSpPr>
          <p:nvPr/>
        </p:nvSpPr>
        <p:spPr bwMode="auto">
          <a:xfrm>
            <a:off x="4229100" y="1006475"/>
            <a:ext cx="800100" cy="342900"/>
          </a:xfrm>
          <a:prstGeom prst="wedgeRectCallout">
            <a:avLst>
              <a:gd name="adj1" fmla="val -16472"/>
              <a:gd name="adj2" fmla="val 40810"/>
            </a:avLst>
          </a:prstGeom>
          <a:noFill/>
          <a:ln w="9525" algn="ctr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查看文章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6196" name="Rectangle 6"/>
          <p:cNvSpPr>
            <a:spLocks noChangeArrowheads="1"/>
          </p:cNvSpPr>
          <p:nvPr/>
        </p:nvSpPr>
        <p:spPr bwMode="auto">
          <a:xfrm>
            <a:off x="2293938" y="2151063"/>
            <a:ext cx="563563" cy="3471863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-2500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6197" name="Speech Bubble: Rectangle 7"/>
          <p:cNvSpPr>
            <a:spLocks noChangeArrowheads="1"/>
          </p:cNvSpPr>
          <p:nvPr/>
        </p:nvSpPr>
        <p:spPr bwMode="auto">
          <a:xfrm>
            <a:off x="1093788" y="3986213"/>
            <a:ext cx="962025" cy="614363"/>
          </a:xfrm>
          <a:prstGeom prst="wedgeRectCallout">
            <a:avLst>
              <a:gd name="adj1" fmla="val 76671"/>
              <a:gd name="adj2" fmla="val -24273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文章信息（字段相关）</a:t>
            </a:r>
            <a:endParaRPr kumimoji="0" lang="zh-CN" altLang="en-US" sz="1800" b="1" i="0" u="none" strike="noStrike" kern="0" cap="none" spc="0" normalizeH="0" baseline="-25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6202" name="Speech Bubble: Rectangle 12"/>
          <p:cNvSpPr>
            <a:spLocks noChangeArrowheads="1"/>
          </p:cNvSpPr>
          <p:nvPr/>
        </p:nvSpPr>
        <p:spPr bwMode="auto">
          <a:xfrm>
            <a:off x="6477000" y="1792288"/>
            <a:ext cx="1327150" cy="417513"/>
          </a:xfrm>
          <a:prstGeom prst="wedgeRectCallout">
            <a:avLst>
              <a:gd name="adj1" fmla="val 83315"/>
              <a:gd name="adj2" fmla="val 67204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保存到文件夹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6204" name="Speech Bubble: Rectangle 14"/>
          <p:cNvSpPr>
            <a:spLocks noChangeArrowheads="1"/>
          </p:cNvSpPr>
          <p:nvPr/>
        </p:nvSpPr>
        <p:spPr bwMode="auto">
          <a:xfrm>
            <a:off x="857250" y="1574800"/>
            <a:ext cx="1123950" cy="536575"/>
          </a:xfrm>
          <a:prstGeom prst="wedgeRectCallout">
            <a:avLst>
              <a:gd name="adj1" fmla="val -72333"/>
              <a:gd name="adj2" fmla="val 60574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独有朗读和翻译功能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62" name="Picture 2"/>
          <p:cNvPicPr>
            <a:picLocks noChangeAspect="1"/>
          </p:cNvPicPr>
          <p:nvPr/>
        </p:nvPicPr>
        <p:blipFill>
          <a:blip r:embed="rId1"/>
          <a:srcRect t="-185"/>
          <a:stretch>
            <a:fillRect/>
          </a:stretch>
        </p:blipFill>
        <p:spPr>
          <a:xfrm>
            <a:off x="0" y="1485900"/>
            <a:ext cx="9144000" cy="3879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Speech Bubble: Rectangle 11"/>
          <p:cNvSpPr>
            <a:spLocks noChangeArrowheads="1"/>
          </p:cNvSpPr>
          <p:nvPr/>
        </p:nvSpPr>
        <p:spPr bwMode="auto">
          <a:xfrm>
            <a:off x="6237288" y="2978150"/>
            <a:ext cx="1343025" cy="690563"/>
          </a:xfrm>
          <a:prstGeom prst="wedgeRectCallout">
            <a:avLst>
              <a:gd name="adj1" fmla="val 97269"/>
              <a:gd name="adj2" fmla="val 29991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9</a:t>
            </a:r>
            <a:r>
              <a:rPr kumimoji="0" lang="zh-CN" altLang="en-US" sz="1800" b="1" i="0" u="none" strike="noStrike" kern="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种参考文献格式，可复制粘贴到参考文献列表中</a:t>
            </a:r>
            <a:endParaRPr kumimoji="0" lang="zh-CN" altLang="en-US" sz="1800" b="1" i="0" u="none" strike="noStrike" kern="0" cap="none" spc="0" normalizeH="0" baseline="-25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438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93838"/>
            <a:ext cx="9144000" cy="3871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Speech Bubble: Rectangle 10"/>
          <p:cNvSpPr>
            <a:spLocks noChangeArrowheads="1"/>
          </p:cNvSpPr>
          <p:nvPr/>
        </p:nvSpPr>
        <p:spPr bwMode="auto">
          <a:xfrm>
            <a:off x="5454650" y="3886200"/>
            <a:ext cx="2171700" cy="342900"/>
          </a:xfrm>
          <a:prstGeom prst="wedgeRectCallout">
            <a:avLst>
              <a:gd name="adj1" fmla="val 76671"/>
              <a:gd name="adj2" fmla="val -24273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可导出至常用文献管理工具中</a:t>
            </a:r>
            <a:endParaRPr kumimoji="0" lang="zh-CN" altLang="en-US" sz="1800" b="1" i="0" u="none" strike="noStrike" kern="0" cap="none" spc="0" normalizeH="0" baseline="-25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541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57338"/>
            <a:ext cx="9144000" cy="3871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6434" name="Picture 2"/>
          <p:cNvPicPr>
            <a:picLocks noChangeAspect="1"/>
          </p:cNvPicPr>
          <p:nvPr/>
        </p:nvPicPr>
        <p:blipFill>
          <a:blip r:embed="rId1"/>
          <a:srcRect l="16667" r="10834"/>
          <a:stretch>
            <a:fillRect/>
          </a:stretch>
        </p:blipFill>
        <p:spPr>
          <a:xfrm>
            <a:off x="274638" y="762000"/>
            <a:ext cx="8594725" cy="5476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Speech Bubble: Rectangle 5"/>
          <p:cNvSpPr>
            <a:spLocks noChangeArrowheads="1"/>
          </p:cNvSpPr>
          <p:nvPr/>
        </p:nvSpPr>
        <p:spPr bwMode="auto">
          <a:xfrm>
            <a:off x="4572000" y="2228850"/>
            <a:ext cx="1011238" cy="608013"/>
          </a:xfrm>
          <a:prstGeom prst="wedgeRectCallout">
            <a:avLst>
              <a:gd name="adj1" fmla="val 24476"/>
              <a:gd name="adj2" fmla="val 101306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三种不同口音，可下载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7458" name="Title 1"/>
          <p:cNvSpPr>
            <a:spLocks noGrp="1"/>
          </p:cNvSpPr>
          <p:nvPr>
            <p:ph type="title"/>
          </p:nvPr>
        </p:nvSpPr>
        <p:spPr>
          <a:xfrm>
            <a:off x="2281238" y="1674813"/>
            <a:ext cx="5143500" cy="428625"/>
          </a:xfrm>
          <a:ln/>
        </p:spPr>
        <p:txBody>
          <a:bodyPr vert="horz" wrap="none" lIns="91440" tIns="45720" rIns="91440" bIns="45720" anchor="t"/>
          <a:p>
            <a:r>
              <a:rPr lang="zh-CN" altLang="en-US" sz="2700" dirty="0">
                <a:latin typeface="等线" panose="02010600030101010101" pitchFamily="2" charset="-122"/>
                <a:ea typeface="等线" panose="02010600030101010101" pitchFamily="2" charset="-122"/>
              </a:rPr>
              <a:t>如何检索</a:t>
            </a:r>
            <a:r>
              <a:rPr lang="en-US" altLang="zh-CN" sz="2700" dirty="0">
                <a:latin typeface="等线" panose="02010600030101010101" pitchFamily="2" charset="-122"/>
                <a:ea typeface="等线" panose="02010600030101010101" pitchFamily="2" charset="-122"/>
              </a:rPr>
              <a:t>HTML</a:t>
            </a:r>
            <a:r>
              <a:rPr lang="zh-CN" altLang="en-US" sz="2700" dirty="0">
                <a:latin typeface="等线" panose="02010600030101010101" pitchFamily="2" charset="-122"/>
                <a:ea typeface="等线" panose="02010600030101010101" pitchFamily="2" charset="-122"/>
              </a:rPr>
              <a:t>格式文献？</a:t>
            </a:r>
            <a:endParaRPr lang="en-US" altLang="en-US" sz="27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1075" name="TextBox 5"/>
          <p:cNvSpPr txBox="1">
            <a:spLocks noChangeArrowheads="1"/>
          </p:cNvSpPr>
          <p:nvPr/>
        </p:nvSpPr>
        <p:spPr bwMode="auto">
          <a:xfrm>
            <a:off x="1916113" y="2486025"/>
            <a:ext cx="51498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输入公式：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keyword and FM T 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可以检索到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HTML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格式文献，实现全文翻译及在线朗读功能，注意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PDF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文章无此功能。</a:t>
            </a:r>
            <a:endParaRPr kumimoji="0" lang="en-US" altLang="en-US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" name="Group 8"/>
          <p:cNvGrpSpPr/>
          <p:nvPr/>
        </p:nvGrpSpPr>
        <p:grpSpPr>
          <a:xfrm>
            <a:off x="228600" y="0"/>
            <a:ext cx="8839200" cy="9717088"/>
            <a:chOff x="1452620" y="0"/>
            <a:chExt cx="6238760" cy="6858000"/>
          </a:xfrm>
        </p:grpSpPr>
        <p:pic>
          <p:nvPicPr>
            <p:cNvPr id="148483" name="Picture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52620" y="0"/>
              <a:ext cx="6238760" cy="6858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8484" name="Flowchart: Process 3"/>
            <p:cNvSpPr/>
            <p:nvPr/>
          </p:nvSpPr>
          <p:spPr>
            <a:xfrm>
              <a:off x="1981200" y="878681"/>
              <a:ext cx="1135140" cy="228600"/>
            </a:xfrm>
            <a:prstGeom prst="flowChartProcess">
              <a:avLst/>
            </a:prstGeom>
            <a:noFill/>
            <a:ln w="254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eaLnBrk="1" hangingPunct="1"/>
              <a:endParaRPr lang="zh-CN" altLang="en-US" sz="2400" baseline="-25000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-0.44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9506" name="Title 2"/>
          <p:cNvSpPr txBox="1"/>
          <p:nvPr/>
        </p:nvSpPr>
        <p:spPr>
          <a:xfrm>
            <a:off x="628650" y="1428750"/>
            <a:ext cx="7886700" cy="7683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/>
          <a:p>
            <a:pPr algn="ctr" eaLnBrk="1" hangingPunct="1">
              <a:lnSpc>
                <a:spcPct val="110000"/>
              </a:lnSpc>
            </a:pPr>
            <a:r>
              <a:rPr lang="zh-CN" altLang="en-US" sz="36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文件夹的建立及利用</a:t>
            </a:r>
            <a:endParaRPr lang="zh-CN" altLang="en-US" sz="3600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5438" y="2743200"/>
            <a:ext cx="6111875" cy="1689100"/>
          </a:xfrm>
          <a:noFill/>
          <a:ln>
            <a:noFill/>
          </a:ln>
        </p:spPr>
        <p:txBody>
          <a:bodyPr lIns="68580" tIns="34290" rIns="68580" bIns="34290"/>
          <a:p>
            <a:pPr>
              <a:lnSpc>
                <a:spcPct val="150000"/>
              </a:lnSpc>
            </a:pPr>
            <a:r>
              <a:rPr lang="zh-CN" altLang="en-US" sz="1500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可免费注册个人文件夹</a:t>
            </a:r>
            <a:endParaRPr lang="en-US" altLang="zh-CN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可长期保存个人检索到的文章、图书、视频等内容，还可以订阅期刊或检索提醒，新建或分享文件夹。</a:t>
            </a:r>
            <a:endParaRPr lang="en-US" altLang="zh-CN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点击右上角“登录”，先创建文件夹</a:t>
            </a:r>
            <a:endParaRPr lang="zh-CN" altLang="en-US" sz="1500" dirty="0"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7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0530" name="Picture 1"/>
          <p:cNvPicPr>
            <a:picLocks noChangeAspect="1"/>
          </p:cNvPicPr>
          <p:nvPr/>
        </p:nvPicPr>
        <p:blipFill>
          <a:blip r:embed="rId1"/>
          <a:srcRect r="12386"/>
          <a:stretch>
            <a:fillRect/>
          </a:stretch>
        </p:blipFill>
        <p:spPr>
          <a:xfrm>
            <a:off x="0" y="1085850"/>
            <a:ext cx="8707438" cy="4594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Speech Bubble: Rectangle 2"/>
          <p:cNvSpPr>
            <a:spLocks noChangeArrowheads="1"/>
          </p:cNvSpPr>
          <p:nvPr/>
        </p:nvSpPr>
        <p:spPr bwMode="auto">
          <a:xfrm>
            <a:off x="3355975" y="3960813"/>
            <a:ext cx="1958975" cy="954088"/>
          </a:xfrm>
          <a:prstGeom prst="wedgeRectCallout">
            <a:avLst>
              <a:gd name="adj1" fmla="val -96712"/>
              <a:gd name="adj2" fmla="val -79578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已有账号密码可直接输入账号密码登录，还没有账户的可点击创建新账户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315200" y="1314450"/>
            <a:ext cx="571500" cy="66516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155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9638" y="857250"/>
            <a:ext cx="47847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Speech Bubble: Rectangle 2"/>
          <p:cNvSpPr>
            <a:spLocks noChangeArrowheads="1"/>
          </p:cNvSpPr>
          <p:nvPr/>
        </p:nvSpPr>
        <p:spPr bwMode="auto">
          <a:xfrm>
            <a:off x="5829300" y="4686300"/>
            <a:ext cx="1728788" cy="757238"/>
          </a:xfrm>
          <a:prstGeom prst="wedgeRectCallout">
            <a:avLst>
              <a:gd name="adj1" fmla="val -84801"/>
              <a:gd name="adj2" fmla="val -109620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注：密码要求为大小写字母，阿拉伯数字，特殊符号组合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2578" name="Group 8"/>
          <p:cNvGrpSpPr/>
          <p:nvPr/>
        </p:nvGrpSpPr>
        <p:grpSpPr>
          <a:xfrm>
            <a:off x="171450" y="919163"/>
            <a:ext cx="8858250" cy="5080000"/>
            <a:chOff x="228600" y="83344"/>
            <a:chExt cx="11811000" cy="6772868"/>
          </a:xfrm>
        </p:grpSpPr>
        <p:pic>
          <p:nvPicPr>
            <p:cNvPr id="152585" name="Picture 8"/>
            <p:cNvPicPr>
              <a:picLocks noChangeAspect="1"/>
            </p:cNvPicPr>
            <p:nvPr/>
          </p:nvPicPr>
          <p:blipFill>
            <a:blip r:embed="rId1"/>
            <a:srcRect b="19635"/>
            <a:stretch>
              <a:fillRect/>
            </a:stretch>
          </p:blipFill>
          <p:spPr>
            <a:xfrm>
              <a:off x="228600" y="83344"/>
              <a:ext cx="11811000" cy="67728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0972800" y="534162"/>
              <a:ext cx="990600" cy="3047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7372350" y="1257300"/>
            <a:ext cx="5715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Speech Bubble: Rectangle 4"/>
          <p:cNvSpPr>
            <a:spLocks noChangeArrowheads="1"/>
          </p:cNvSpPr>
          <p:nvPr/>
        </p:nvSpPr>
        <p:spPr bwMode="auto">
          <a:xfrm>
            <a:off x="2343150" y="1323975"/>
            <a:ext cx="1714500" cy="619125"/>
          </a:xfrm>
          <a:prstGeom prst="wedgeRectCallout">
            <a:avLst>
              <a:gd name="adj1" fmla="val -69826"/>
              <a:gd name="adj2" fmla="val -27963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个人专属文件夹，点击？查看帮助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peech Bubble: Rectangle 3"/>
          <p:cNvSpPr>
            <a:spLocks noChangeArrowheads="1"/>
          </p:cNvSpPr>
          <p:nvPr/>
        </p:nvSpPr>
        <p:spPr bwMode="auto">
          <a:xfrm>
            <a:off x="1930400" y="3371850"/>
            <a:ext cx="927100" cy="514350"/>
          </a:xfrm>
          <a:prstGeom prst="wedgeRectCallout">
            <a:avLst>
              <a:gd name="adj1" fmla="val -91023"/>
              <a:gd name="adj2" fmla="val -170889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保存内容列表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peech Bubble: Rectangle 4"/>
          <p:cNvSpPr>
            <a:spLocks noChangeArrowheads="1"/>
          </p:cNvSpPr>
          <p:nvPr/>
        </p:nvSpPr>
        <p:spPr bwMode="auto">
          <a:xfrm>
            <a:off x="2057400" y="5281613"/>
            <a:ext cx="1200150" cy="319088"/>
          </a:xfrm>
          <a:prstGeom prst="wedgeRectCallout">
            <a:avLst>
              <a:gd name="adj1" fmla="val -88616"/>
              <a:gd name="adj2" fmla="val -39241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新建文件夹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85750" y="2000250"/>
            <a:ext cx="1200150" cy="30861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14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peech Bubble: Rectangle 6"/>
          <p:cNvSpPr>
            <a:spLocks noChangeArrowheads="1"/>
          </p:cNvSpPr>
          <p:nvPr/>
        </p:nvSpPr>
        <p:spPr bwMode="auto">
          <a:xfrm>
            <a:off x="5086350" y="3352800"/>
            <a:ext cx="1314450" cy="590550"/>
          </a:xfrm>
          <a:prstGeom prst="wedgeRectCallout">
            <a:avLst>
              <a:gd name="adj1" fmla="val -99356"/>
              <a:gd name="adj2" fmla="val -138278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对保存的内容进行操作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3602" name="Group 2"/>
          <p:cNvGrpSpPr/>
          <p:nvPr/>
        </p:nvGrpSpPr>
        <p:grpSpPr>
          <a:xfrm>
            <a:off x="742950" y="914400"/>
            <a:ext cx="8210550" cy="4800600"/>
            <a:chOff x="1283857" y="152401"/>
            <a:chExt cx="9384143" cy="5486400"/>
          </a:xfrm>
        </p:grpSpPr>
        <p:pic>
          <p:nvPicPr>
            <p:cNvPr id="153605" name="Picture 2"/>
            <p:cNvPicPr>
              <a:picLocks noChangeAspect="1"/>
            </p:cNvPicPr>
            <p:nvPr/>
          </p:nvPicPr>
          <p:blipFill>
            <a:blip r:embed="rId1"/>
            <a:srcRect b="14137"/>
            <a:stretch>
              <a:fillRect/>
            </a:stretch>
          </p:blipFill>
          <p:spPr>
            <a:xfrm>
              <a:off x="1283857" y="152401"/>
              <a:ext cx="9384143" cy="54864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Rectangle 1"/>
            <p:cNvSpPr/>
            <p:nvPr/>
          </p:nvSpPr>
          <p:spPr bwMode="auto">
            <a:xfrm>
              <a:off x="9729949" y="453572"/>
              <a:ext cx="860032" cy="2340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001000" y="2114550"/>
            <a:ext cx="952500" cy="120015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14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peech Bubble: Rectangle 4"/>
          <p:cNvSpPr>
            <a:spLocks noChangeArrowheads="1"/>
          </p:cNvSpPr>
          <p:nvPr/>
        </p:nvSpPr>
        <p:spPr bwMode="auto">
          <a:xfrm>
            <a:off x="7829550" y="3943350"/>
            <a:ext cx="885825" cy="1314450"/>
          </a:xfrm>
          <a:prstGeom prst="wedgeRectCallout">
            <a:avLst>
              <a:gd name="adj1" fmla="val 18953"/>
              <a:gd name="adj2" fmla="val -100737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对保存的内容进行批量操作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4626" name="Picture 2"/>
          <p:cNvPicPr>
            <a:picLocks noChangeAspect="1"/>
          </p:cNvPicPr>
          <p:nvPr/>
        </p:nvPicPr>
        <p:blipFill>
          <a:blip r:embed="rId1"/>
          <a:srcRect r="49167"/>
          <a:stretch>
            <a:fillRect/>
          </a:stretch>
        </p:blipFill>
        <p:spPr>
          <a:xfrm>
            <a:off x="685800" y="569913"/>
            <a:ext cx="7467600" cy="5805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4627" name="Speech Bubble: Rectangle 5"/>
          <p:cNvSpPr/>
          <p:nvPr/>
        </p:nvSpPr>
        <p:spPr>
          <a:xfrm>
            <a:off x="6019800" y="1828800"/>
            <a:ext cx="1752600" cy="684213"/>
          </a:xfrm>
          <a:prstGeom prst="wedgeRectCallout">
            <a:avLst>
              <a:gd name="adj1" fmla="val -170838"/>
              <a:gd name="adj2" fmla="val -79884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选择数据库，进入出版物检索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4628" name="Title 1"/>
          <p:cNvSpPr>
            <a:spLocks noGrp="1"/>
          </p:cNvSpPr>
          <p:nvPr>
            <p:ph type="title"/>
          </p:nvPr>
        </p:nvSpPr>
        <p:spPr>
          <a:xfrm>
            <a:off x="0" y="-36512"/>
            <a:ext cx="9144000" cy="606425"/>
          </a:xfrm>
          <a:ln/>
        </p:spPr>
        <p:txBody>
          <a:bodyPr vert="horz" wrap="none" lIns="91440" tIns="45720" rIns="91440" bIns="45720" anchor="t"/>
          <a:p>
            <a:r>
              <a:rPr lang="zh-CN" altLang="en-US" dirty="0">
                <a:ea typeface="宋体" panose="02010600030101010101" pitchFamily="2" charset="-122"/>
              </a:rPr>
              <a:t>出版物检索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6674" name="Picture 1"/>
          <p:cNvPicPr>
            <a:picLocks noChangeAspect="1"/>
          </p:cNvPicPr>
          <p:nvPr/>
        </p:nvPicPr>
        <p:blipFill>
          <a:blip r:embed="rId1"/>
          <a:srcRect r="41667"/>
          <a:stretch>
            <a:fillRect/>
          </a:stretch>
        </p:blipFill>
        <p:spPr>
          <a:xfrm>
            <a:off x="304800" y="381000"/>
            <a:ext cx="8382000" cy="6342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6675" name="Speech Bubble: Rectangle 5"/>
          <p:cNvSpPr/>
          <p:nvPr/>
        </p:nvSpPr>
        <p:spPr>
          <a:xfrm>
            <a:off x="5486400" y="5257800"/>
            <a:ext cx="1524000" cy="762000"/>
          </a:xfrm>
          <a:prstGeom prst="wedgeRectCallout">
            <a:avLst>
              <a:gd name="adj1" fmla="val -25537"/>
              <a:gd name="adj2" fmla="val -87949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点击刊名，查看详细信息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6676" name="Speech Bubble: Rectangle 8"/>
          <p:cNvSpPr/>
          <p:nvPr/>
        </p:nvSpPr>
        <p:spPr>
          <a:xfrm>
            <a:off x="7239000" y="3429000"/>
            <a:ext cx="1752600" cy="944563"/>
          </a:xfrm>
          <a:prstGeom prst="wedgeRectCallout">
            <a:avLst>
              <a:gd name="adj1" fmla="val -75606"/>
              <a:gd name="adj2" fmla="val -59685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输入刊名或关键词，点击“浏览”，进行查找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769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17663"/>
            <a:ext cx="9144000" cy="3622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Speech Bubble: Rectangle 5"/>
          <p:cNvSpPr/>
          <p:nvPr/>
        </p:nvSpPr>
        <p:spPr>
          <a:xfrm>
            <a:off x="2286000" y="1079500"/>
            <a:ext cx="1752600" cy="644525"/>
          </a:xfrm>
          <a:prstGeom prst="wedgeRectCallout">
            <a:avLst>
              <a:gd name="adj1" fmla="val -90435"/>
              <a:gd name="adj2" fmla="val 31630"/>
            </a:avLst>
          </a:prstGeom>
          <a:solidFill>
            <a:srgbClr val="0070C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eaLnBrk="1" hangingPunct="1"/>
            <a:r>
              <a:rPr lang="zh-CN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可以仅在此出版物中查找资料</a:t>
            </a:r>
            <a:endParaRPr lang="zh-CN" altLang="en-US" sz="2400" baseline="-25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872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8600"/>
            <a:ext cx="9144000" cy="6384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974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0513"/>
            <a:ext cx="9144000" cy="6276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Straight Arrow Connector 3"/>
          <p:cNvCxnSpPr/>
          <p:nvPr/>
        </p:nvCxnSpPr>
        <p:spPr>
          <a:xfrm flipV="1">
            <a:off x="838200" y="4419600"/>
            <a:ext cx="457200" cy="46831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peech Bubble: Rectangle 8"/>
          <p:cNvSpPr>
            <a:spLocks noChangeArrowheads="1"/>
          </p:cNvSpPr>
          <p:nvPr/>
        </p:nvSpPr>
        <p:spPr bwMode="auto">
          <a:xfrm>
            <a:off x="4514850" y="4114800"/>
            <a:ext cx="1730375" cy="1089025"/>
          </a:xfrm>
          <a:prstGeom prst="wedgeRectCallout">
            <a:avLst>
              <a:gd name="adj1" fmla="val -48334"/>
              <a:gd name="adj2" fmla="val -21889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如果想长期关注该刊物，可订阅提醒，有了新的文章出现，会收到系统邮件提示，点击黄色图标，订阅提醒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0770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4638" y="0"/>
            <a:ext cx="605472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Speech Bubble: Rectangle 8"/>
          <p:cNvSpPr>
            <a:spLocks noChangeArrowheads="1"/>
          </p:cNvSpPr>
          <p:nvPr/>
        </p:nvSpPr>
        <p:spPr bwMode="auto">
          <a:xfrm>
            <a:off x="6400800" y="1543050"/>
            <a:ext cx="1730375" cy="679450"/>
          </a:xfrm>
          <a:prstGeom prst="wedgeRectCallout">
            <a:avLst>
              <a:gd name="adj1" fmla="val -39153"/>
              <a:gd name="adj2" fmla="val -14441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输入个人邮箱地址即可完成创建提醒，前提需登录个人文件夹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1794" name="Picture 3"/>
          <p:cNvPicPr>
            <a:picLocks noChangeAspect="1"/>
          </p:cNvPicPr>
          <p:nvPr/>
        </p:nvPicPr>
        <p:blipFill>
          <a:blip r:embed="rId1"/>
          <a:srcRect r="12500"/>
          <a:stretch>
            <a:fillRect/>
          </a:stretch>
        </p:blipFill>
        <p:spPr>
          <a:xfrm>
            <a:off x="0" y="762000"/>
            <a:ext cx="9063038" cy="4775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2114550" y="4038600"/>
            <a:ext cx="4775200" cy="10477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peech Bubble: Rectangle 8"/>
          <p:cNvSpPr>
            <a:spLocks noChangeArrowheads="1"/>
          </p:cNvSpPr>
          <p:nvPr/>
        </p:nvSpPr>
        <p:spPr bwMode="auto">
          <a:xfrm>
            <a:off x="4637088" y="4879975"/>
            <a:ext cx="1836738" cy="509588"/>
          </a:xfrm>
          <a:prstGeom prst="wedgeRectCallout">
            <a:avLst>
              <a:gd name="adj1" fmla="val -49120"/>
              <a:gd name="adj2" fmla="val -87721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在个人文件夹中查看已创建的期刊提醒</a:t>
            </a:r>
            <a:endParaRPr kumimoji="0" lang="zh-CN" altLang="en-US" sz="1800" b="1" i="0" u="none" strike="noStrike" kern="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2818" name="Title 1"/>
          <p:cNvSpPr>
            <a:spLocks noGrp="1"/>
          </p:cNvSpPr>
          <p:nvPr>
            <p:ph type="title"/>
          </p:nvPr>
        </p:nvSpPr>
        <p:spPr>
          <a:xfrm>
            <a:off x="1397000" y="2378075"/>
            <a:ext cx="6442075" cy="857250"/>
          </a:xfrm>
          <a:ln/>
        </p:spPr>
        <p:txBody>
          <a:bodyPr vert="horz" wrap="none" lIns="91440" tIns="45720" rIns="91440" bIns="45720" anchor="t"/>
          <a:p>
            <a:pPr>
              <a:lnSpc>
                <a:spcPct val="150000"/>
              </a:lnSpc>
            </a:pPr>
            <a:r>
              <a:rPr lang="zh-CN" altLang="en-US" sz="3300" dirty="0">
                <a:latin typeface="等线" panose="02010600030101010101" pitchFamily="2" charset="-122"/>
                <a:ea typeface="等线" panose="02010600030101010101" pitchFamily="2" charset="-122"/>
              </a:rPr>
              <a:t>第三部分 支持站点及免费教程</a:t>
            </a:r>
            <a:br>
              <a:rPr lang="en-US" altLang="zh-CN" sz="33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3300" dirty="0">
                <a:latin typeface="等线" panose="02010600030101010101" pitchFamily="2" charset="-122"/>
                <a:ea typeface="等线" panose="02010600030101010101" pitchFamily="2" charset="-122"/>
              </a:rPr>
              <a:t>https://help.ebsco.com/</a:t>
            </a:r>
            <a:endParaRPr lang="zh-CN" altLang="en-US" sz="33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Group 3"/>
          <p:cNvGrpSpPr/>
          <p:nvPr/>
        </p:nvGrpSpPr>
        <p:grpSpPr>
          <a:xfrm>
            <a:off x="400050" y="881063"/>
            <a:ext cx="8229600" cy="8199437"/>
            <a:chOff x="533400" y="32084"/>
            <a:chExt cx="10972800" cy="10932310"/>
          </a:xfrm>
        </p:grpSpPr>
        <p:pic>
          <p:nvPicPr>
            <p:cNvPr id="163843" name="Picture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3400" y="32084"/>
              <a:ext cx="10972800" cy="1093231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Rectangle 1"/>
            <p:cNvSpPr/>
            <p:nvPr/>
          </p:nvSpPr>
          <p:spPr>
            <a:xfrm>
              <a:off x="9753600" y="228928"/>
              <a:ext cx="1524000" cy="45718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324600" y="10058483"/>
              <a:ext cx="2209800" cy="68578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7 L 5.55112E-17 -0.546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486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13" y="1428750"/>
            <a:ext cx="8802687" cy="405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114550" y="1428750"/>
            <a:ext cx="50863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2889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https://ebsco-chinese.webex.com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/</a:t>
            </a: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657725" y="2343150"/>
            <a:ext cx="2260600" cy="101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514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您可以免费参加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EBSCO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网络课程，提前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分钟点击课程标题，加入即可。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589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" y="1200150"/>
            <a:ext cx="8926513" cy="4114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42" name="Title 1"/>
          <p:cNvSpPr>
            <a:spLocks noGrp="1"/>
          </p:cNvSpPr>
          <p:nvPr>
            <p:ph type="ctrTitle"/>
          </p:nvPr>
        </p:nvSpPr>
        <p:spPr>
          <a:xfrm>
            <a:off x="2000250" y="3225800"/>
            <a:ext cx="5143500" cy="2089150"/>
          </a:xfrm>
        </p:spPr>
        <p:txBody>
          <a:bodyPr vert="horz" wrap="none" lIns="91440" tIns="45720" rIns="91440" bIns="45720" numCol="1" anchor="t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Thank You!</a:t>
            </a:r>
            <a:b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</a:br>
            <a:br>
              <a:rPr kumimoji="0" lang="en-US" altLang="zh-CN" sz="2025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</a:br>
            <a:r>
              <a:rPr kumimoji="0" lang="zh-CN" altLang="en-US" sz="2025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访问更多信息参见</a:t>
            </a:r>
            <a:r>
              <a:rPr kumimoji="0" lang="en-US" altLang="zh-CN" sz="2025" b="0" i="0" u="sng" strike="noStrike" kern="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Georgia" panose="02040502050405020303" pitchFamily="18" charset="0"/>
                <a:ea typeface="宋体" panose="02010600030101010101" pitchFamily="2" charset="-122"/>
                <a:cs typeface="+mj-cs"/>
                <a:hlinkClick r:id="rId1"/>
              </a:rPr>
              <a:t>http://help.ebsco.com/</a:t>
            </a:r>
            <a:br>
              <a:rPr kumimoji="0" lang="en-US" altLang="zh-CN" sz="2025" b="0" i="0" u="sng" strike="noStrike" kern="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Georgia" panose="02040502050405020303" pitchFamily="18" charset="0"/>
                <a:ea typeface="宋体" panose="02010600030101010101" pitchFamily="2" charset="-122"/>
                <a:cs typeface="+mj-cs"/>
              </a:rPr>
            </a:br>
            <a:br>
              <a:rPr kumimoji="0" lang="en-US" altLang="zh-CN" sz="2025" b="0" i="0" u="sng" strike="noStrike" kern="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Georgia" panose="02040502050405020303" pitchFamily="18" charset="0"/>
                <a:ea typeface="宋体" panose="02010600030101010101" pitchFamily="2" charset="-122"/>
                <a:cs typeface="+mj-cs"/>
              </a:rPr>
            </a:br>
            <a:r>
              <a:rPr kumimoji="0" lang="zh-CN" altLang="en-US" sz="2025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邮箱：</a:t>
            </a:r>
            <a:r>
              <a:rPr kumimoji="0" lang="en-US" altLang="zh-CN" sz="2025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cwang@ebsco.com </a:t>
            </a:r>
            <a:b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</a:br>
            <a:br>
              <a:rPr kumimoji="0" lang="en-US" altLang="zh-CN" sz="1180" b="0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</a:br>
            <a:endParaRPr kumimoji="0" lang="en-US" altLang="zh-CN" sz="1180" b="0" i="0" u="none" strike="noStrike" kern="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j-cs"/>
            </a:endParaRPr>
          </a:p>
        </p:txBody>
      </p:sp>
      <p:pic>
        <p:nvPicPr>
          <p:cNvPr id="16691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150" y="800100"/>
            <a:ext cx="2425700" cy="2425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969696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96969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EBSCO Blue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1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2_EBSCO Basic Template">
  <a:themeElements>
    <a:clrScheme name="EBSCO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83053"/>
      </a:accent1>
      <a:accent2>
        <a:srgbClr val="375C82"/>
      </a:accent2>
      <a:accent3>
        <a:srgbClr val="ABC7E3"/>
      </a:accent3>
      <a:accent4>
        <a:srgbClr val="D2CFD4"/>
      </a:accent4>
      <a:accent5>
        <a:srgbClr val="08A46F"/>
      </a:accent5>
      <a:accent6>
        <a:srgbClr val="373737"/>
      </a:accent6>
      <a:hlink>
        <a:srgbClr val="183053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EBSCO 2015">
  <a:themeElements>
    <a:clrScheme name="_EBSCO 20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E316B"/>
      </a:accent1>
      <a:accent2>
        <a:srgbClr val="124497"/>
      </a:accent2>
      <a:accent3>
        <a:srgbClr val="37A450"/>
      </a:accent3>
      <a:accent4>
        <a:srgbClr val="454545"/>
      </a:accent4>
      <a:accent5>
        <a:srgbClr val="609AFF"/>
      </a:accent5>
      <a:accent6>
        <a:srgbClr val="DF5B57"/>
      </a:accent6>
      <a:hlink>
        <a:srgbClr val="0563C1"/>
      </a:hlink>
      <a:folHlink>
        <a:srgbClr val="954F72"/>
      </a:folHlink>
    </a:clrScheme>
    <a:fontScheme name="EBSCO Gene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50000">
              <a:srgbClr val="10387A"/>
            </a:gs>
            <a:gs pos="50000">
              <a:schemeClr val="accent1"/>
            </a:gs>
          </a:gsLst>
          <a:lin ang="14100000" scaled="0"/>
        </a:gradFill>
        <a:ln>
          <a:noFill/>
        </a:ln>
      </a:spPr>
      <a:bodyPr rtlCol="0" anchor="ctr"/>
      <a:lstStyle>
        <a:defPPr algn="ctr">
          <a:defRPr sz="1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3133</Words>
  <Application>WPS 演示</Application>
  <PresentationFormat/>
  <Paragraphs>301</Paragraphs>
  <Slides>54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16</vt:i4>
      </vt:variant>
      <vt:variant>
        <vt:lpstr>幻灯片标题</vt:lpstr>
      </vt:variant>
      <vt:variant>
        <vt:i4>54</vt:i4>
      </vt:variant>
    </vt:vector>
  </HeadingPairs>
  <TitlesOfParts>
    <vt:vector size="80" baseType="lpstr">
      <vt:lpstr>Arial</vt:lpstr>
      <vt:lpstr>宋体</vt:lpstr>
      <vt:lpstr>Wingdings</vt:lpstr>
      <vt:lpstr>Times New Roman</vt:lpstr>
      <vt:lpstr>Georgia</vt:lpstr>
      <vt:lpstr>Calibri</vt:lpstr>
      <vt:lpstr>等线</vt:lpstr>
      <vt:lpstr>Calibri</vt:lpstr>
      <vt:lpstr>微软雅黑</vt:lpstr>
      <vt:lpstr>Arial Unicode MS</vt:lpstr>
      <vt:lpstr>Default Design</vt:lpstr>
      <vt:lpstr>2_EBSCO Basic Template</vt:lpstr>
      <vt:lpstr>1_EBSCO Basic Template</vt:lpstr>
      <vt:lpstr>EBSCO Basic Template</vt:lpstr>
      <vt:lpstr>3_EBSCO Basic Template</vt:lpstr>
      <vt:lpstr>4_EBSCO Basic Template</vt:lpstr>
      <vt:lpstr>5_EBSCO Basic Template</vt:lpstr>
      <vt:lpstr>6_EBSCO Basic Template</vt:lpstr>
      <vt:lpstr>7_EBSCO Basic Template</vt:lpstr>
      <vt:lpstr>8_EBSCO Basic Template</vt:lpstr>
      <vt:lpstr>9_EBSCO Basic Template</vt:lpstr>
      <vt:lpstr>EBSCO Blue Template</vt:lpstr>
      <vt:lpstr>10_EBSCO Basic Template</vt:lpstr>
      <vt:lpstr>11_EBSCO Basic Template</vt:lpstr>
      <vt:lpstr>12_EBSCO Basic Template</vt:lpstr>
      <vt:lpstr>EBSCO 2015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MHobart</dc:creator>
  <cp:lastModifiedBy>wenwen2009</cp:lastModifiedBy>
  <cp:revision>269</cp:revision>
  <dcterms:created xsi:type="dcterms:W3CDTF">2013-05-23T16:24:12Z</dcterms:created>
  <dcterms:modified xsi:type="dcterms:W3CDTF">2018-04-08T02:21:58Z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