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80" r:id="rId2"/>
    <p:sldId id="481" r:id="rId3"/>
    <p:sldId id="482" r:id="rId4"/>
    <p:sldId id="483" r:id="rId5"/>
    <p:sldId id="484" r:id="rId6"/>
    <p:sldId id="485" r:id="rId7"/>
    <p:sldId id="486" r:id="rId8"/>
    <p:sldId id="487" r:id="rId9"/>
    <p:sldId id="488" r:id="rId10"/>
    <p:sldId id="489" r:id="rId11"/>
    <p:sldId id="490" r:id="rId12"/>
    <p:sldId id="373" r:id="rId13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95">
          <p15:clr>
            <a:srgbClr val="A4A3A4"/>
          </p15:clr>
        </p15:guide>
        <p15:guide id="2" orient="horz" pos="963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011"/>
    <a:srgbClr val="D7D9E5"/>
    <a:srgbClr val="BBBDCE"/>
    <a:srgbClr val="C7CDD3"/>
    <a:srgbClr val="AEB2C8"/>
    <a:srgbClr val="B70F20"/>
    <a:srgbClr val="C20D20"/>
    <a:srgbClr val="007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419" autoAdjust="0"/>
  </p:normalViewPr>
  <p:slideViewPr>
    <p:cSldViewPr snapToGrid="0" snapToObjects="1" showGuides="1">
      <p:cViewPr varScale="1">
        <p:scale>
          <a:sx n="49" d="100"/>
          <a:sy n="49" d="100"/>
        </p:scale>
        <p:origin x="2166" y="48"/>
      </p:cViewPr>
      <p:guideLst>
        <p:guide orient="horz" pos="1195"/>
        <p:guide orient="horz" pos="96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-3276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8F844-EAE6-4E0D-B1C8-41D334B944CF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4C547-6037-4A05-B983-2CB537FABB6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880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CFB61-8ABD-421C-984A-B581518A8756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0A7D8-D005-40D4-B128-09A2159E82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746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南京理工大学一直购买了我们的期刊数据库和电子书数据库，下面我将为大家简单讲解一下如何使用我们的内容平台。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073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zh-CN" baseline="0" dirty="0">
              <a:ea typeface="华文楷体" pitchFamily="2" charset="-122"/>
            </a:endParaRPr>
          </a:p>
          <a:p>
            <a:endParaRPr lang="en-GB" altLang="zh-CN" baseline="0" dirty="0">
              <a:ea typeface="华文楷体" pitchFamily="2" charset="-122"/>
            </a:endParaRPr>
          </a:p>
          <a:p>
            <a:endParaRPr lang="en-GB" altLang="zh-CN" baseline="0" dirty="0">
              <a:ea typeface="华文楷体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072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08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785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571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100" i="0" dirty="0">
              <a:latin typeface="+mn-ea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98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09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166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117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318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Sabon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6669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0A7D8-D005-40D4-B128-09A2159E822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59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0F856-DFB0-0442-BAD0-77B77C45729E}" type="datetimeFigureOut">
              <a:rPr lang="en-US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BB009-5EBD-7A47-BFB3-E1A2708E33D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CA7A6-C2B5-5244-9871-F9EE8B12C52A}" type="datetimeFigureOut">
              <a:rPr lang="en-US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1AEB4-2F83-2F48-9DD9-9050841F4CC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5E9A9-B5EC-284A-82F6-BF8EC702775B}" type="datetimeFigureOut">
              <a:rPr lang="en-US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B6278-D73C-9045-BF0D-33301A045142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ADBC7-A572-8A46-B5CE-87B4F1D0C8EB}" type="datetimeFigureOut">
              <a:rPr lang="en-US"/>
              <a:t>4/13/2018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4BE3E-FC7C-5042-AA41-7E955CD1CF1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00D56-4EA8-054D-B931-60A9C841127B}" type="datetimeFigureOut">
              <a:rPr lang="en-US"/>
              <a:t>4/13/2018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E02AF-5916-A449-AB56-148F5A3E6D4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4705F-EDDF-CA43-B25A-9F7BCEADB367}" type="datetimeFigureOut">
              <a:rPr lang="en-US"/>
              <a:t>4/13/2018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020EF-D91F-6E40-AE25-45F543995617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55BA5-FC45-B544-8CF9-951E9DA1BBA3}" type="datetimeFigureOut">
              <a:rPr lang="en-US"/>
              <a:t>4/13/2018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957BE-219D-B943-831B-33A8B56E00FA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A3217-22DE-124F-BD92-584E8685664D}" type="datetimeFigureOut">
              <a:rPr lang="en-US"/>
              <a:t>4/13/2018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E691A-F567-7548-BC6D-DE172CD4660A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EC397-4893-6A4A-BFCE-B87C9A4873FC}" type="datetimeFigureOut">
              <a:rPr lang="en-US"/>
              <a:t>4/13/2018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8D64E-F8C1-6C42-BE66-4F3C8D85586E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F36F8-A1EC-B64F-9C34-2007CB941DC8}" type="datetimeFigureOut">
              <a:rPr lang="en-US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3048C-581F-3143-9069-3114DAD1FCB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6902C-28E7-764D-8B73-94B4F8C6A057}" type="datetimeFigureOut">
              <a:rPr lang="en-US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EC85E-4EC2-7A40-B399-961B54C5DC2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A41AECC-E250-6342-A690-4DA1B0DE86A3}" type="datetimeFigureOut">
              <a:rPr lang="en-US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FF1CE4A-B4C7-714D-9DA1-F7B4C447AE6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iopscience.iop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opscience.iop.org/page/tutorial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20688" y="3611130"/>
            <a:ext cx="783467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1" hangingPunct="1"/>
            <a:r>
              <a:rPr lang="en-US" altLang="zh-CN" sz="2800" b="1" dirty="0" err="1"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IOPscience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使用指南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Picture 3" descr="IOP-first slide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86" y="476250"/>
            <a:ext cx="3995928" cy="20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48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6119" y="1159098"/>
            <a:ext cx="8229600" cy="386366"/>
          </a:xfrm>
        </p:spPr>
        <p:txBody>
          <a:bodyPr/>
          <a:lstStyle/>
          <a:p>
            <a:pPr algn="l"/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With </a:t>
            </a:r>
            <a:r>
              <a:rPr lang="en-US" altLang="zh-CN" sz="2400" b="1" dirty="0" err="1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IOPscinece</a:t>
            </a:r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 you can</a:t>
            </a:r>
            <a:endParaRPr lang="zh-CN" altLang="en-US" sz="2400" b="1" dirty="0">
              <a:solidFill>
                <a:srgbClr val="B70F20"/>
              </a:solidFill>
              <a:latin typeface="Calibri" charset="0"/>
              <a:ea typeface="ＭＳ Ｐゴシック" pitchFamily="34" charset="-128"/>
              <a:cs typeface="Arial"/>
            </a:endParaRPr>
          </a:p>
        </p:txBody>
      </p:sp>
      <p:sp>
        <p:nvSpPr>
          <p:cNvPr id="273411" name="Rectangle 3"/>
          <p:cNvSpPr>
            <a:spLocks noGrp="1" noChangeArrowheads="1"/>
          </p:cNvSpPr>
          <p:nvPr>
            <p:ph idx="1"/>
          </p:nvPr>
        </p:nvSpPr>
        <p:spPr>
          <a:xfrm>
            <a:off x="466119" y="1854558"/>
            <a:ext cx="5020281" cy="4400397"/>
          </a:xfrm>
        </p:spPr>
        <p:txBody>
          <a:bodyPr/>
          <a:lstStyle/>
          <a:p>
            <a:r>
              <a:rPr lang="zh-CN" altLang="en-US" sz="1800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加快研究速度：强化的搜索过滤系统帮助您更快地找到相关资料</a:t>
            </a:r>
          </a:p>
          <a:p>
            <a:r>
              <a:rPr lang="zh-CN" altLang="en-US" sz="1800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节省时间：重回之前搜索结果</a:t>
            </a:r>
          </a:p>
          <a:p>
            <a:r>
              <a:rPr lang="zh-CN" altLang="en-US" sz="1800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与时俱进：在新内容发表后，收取</a:t>
            </a:r>
            <a:r>
              <a:rPr lang="en-US" altLang="zh-CN" sz="1800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RSS</a:t>
            </a:r>
            <a:r>
              <a:rPr lang="zh-CN" altLang="en-US" sz="1800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即时信息和电邮提醒</a:t>
            </a:r>
          </a:p>
          <a:p>
            <a:r>
              <a:rPr lang="zh-CN" altLang="en-US" sz="1800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互动与分享：可做社交书签以分享文章</a:t>
            </a:r>
          </a:p>
          <a:p>
            <a:r>
              <a:rPr lang="zh-CN" altLang="en-US" sz="1800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个性化：为信息提醒设置个人化方式，保存感兴趣的文章，并可阅读专业领域新发表的论文／文章</a:t>
            </a:r>
          </a:p>
          <a:p>
            <a:r>
              <a:rPr lang="en-GB" altLang="zh-CN" sz="1800" u="sng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  <a:hlinkClick r:id="rId4"/>
              </a:rPr>
              <a:t>http://iopscience.iop.org</a:t>
            </a:r>
            <a:endParaRPr lang="zh-CN" altLang="en-US" sz="1800" u="sng" dirty="0"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" descr="IOP-logo-RGB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52896" y="1993587"/>
            <a:ext cx="557213" cy="10683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46"/>
          <a:stretch>
            <a:fillRect/>
          </a:stretch>
        </p:blipFill>
        <p:spPr bwMode="auto">
          <a:xfrm>
            <a:off x="6684963" y="1593536"/>
            <a:ext cx="2459037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10" b="29137"/>
          <a:stretch>
            <a:fillRect/>
          </a:stretch>
        </p:blipFill>
        <p:spPr bwMode="auto">
          <a:xfrm>
            <a:off x="5766603" y="3675271"/>
            <a:ext cx="27082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8"/>
          <p:cNvSpPr txBox="1">
            <a:spLocks noChangeArrowheads="1"/>
          </p:cNvSpPr>
          <p:nvPr/>
        </p:nvSpPr>
        <p:spPr bwMode="auto">
          <a:xfrm>
            <a:off x="5854708" y="4620795"/>
            <a:ext cx="25320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zh-CN" sz="1600" b="1" dirty="0">
                <a:solidFill>
                  <a:srgbClr val="626990"/>
                </a:solidFill>
              </a:rPr>
              <a:t>http://iopscience.org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284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5"/>
    </mc:Choice>
    <mc:Fallback xmlns="">
      <p:transition spd="slow" advTm="6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3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965915"/>
            <a:ext cx="8229600" cy="386366"/>
          </a:xfrm>
        </p:spPr>
        <p:txBody>
          <a:bodyPr/>
          <a:lstStyle/>
          <a:p>
            <a:pPr algn="l"/>
            <a:r>
              <a:rPr lang="zh-CN" altLang="en-US" sz="2400" b="1" dirty="0">
                <a:solidFill>
                  <a:srgbClr val="B70F2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主页和搜索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933988" y="1821131"/>
            <a:ext cx="7276024" cy="408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IOP-logo-RG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3305786" y="2460530"/>
            <a:ext cx="2355854" cy="2160990"/>
          </a:xfrm>
          <a:prstGeom prst="wedgeRectCallout">
            <a:avLst>
              <a:gd name="adj1" fmla="val 70880"/>
              <a:gd name="adj2" fmla="val -6688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1200" b="1" dirty="0">
                <a:solidFill>
                  <a:schemeClr val="accent5">
                    <a:lumMod val="25000"/>
                  </a:schemeClr>
                </a:solidFill>
              </a:rPr>
              <a:t>快速搜索</a:t>
            </a:r>
            <a:endParaRPr lang="en-US" altLang="zh-CN" sz="1200" i="0" dirty="0"/>
          </a:p>
          <a:p>
            <a:r>
              <a:rPr lang="en-US" altLang="zh-CN" sz="1200" i="0" dirty="0"/>
              <a:t>This is </a:t>
            </a:r>
            <a:r>
              <a:rPr lang="en-US" altLang="zh-CN" sz="1200" dirty="0"/>
              <a:t>the bar of quick </a:t>
            </a:r>
            <a:r>
              <a:rPr lang="en-US" altLang="zh-CN" sz="1200" i="0" dirty="0"/>
              <a:t>search </a:t>
            </a:r>
            <a:r>
              <a:rPr lang="en-US" altLang="zh-CN" sz="1200" dirty="0"/>
              <a:t>on the top of every page</a:t>
            </a:r>
            <a:r>
              <a:rPr lang="en-US" altLang="zh-CN" sz="1200" i="0" dirty="0"/>
              <a:t>. The default is set to search in title and abstract. </a:t>
            </a:r>
          </a:p>
          <a:p>
            <a:endParaRPr lang="en-US" altLang="zh-CN" sz="1200" dirty="0"/>
          </a:p>
          <a:p>
            <a:r>
              <a:rPr lang="en-US" altLang="zh-CN" sz="1200" i="0" dirty="0"/>
              <a:t>You could also speak the searching phrase by clicking the microphone icon </a:t>
            </a:r>
            <a:endParaRPr lang="en-US" altLang="zh-CN" sz="1200" b="1" i="0" dirty="0"/>
          </a:p>
          <a:p>
            <a:endParaRPr lang="zh-CN" altLang="en-US" sz="1200" b="1" i="0" dirty="0"/>
          </a:p>
        </p:txBody>
      </p:sp>
      <p:sp>
        <p:nvSpPr>
          <p:cNvPr id="8" name="矩形标注 7"/>
          <p:cNvSpPr/>
          <p:nvPr/>
        </p:nvSpPr>
        <p:spPr bwMode="auto">
          <a:xfrm>
            <a:off x="6830239" y="2460530"/>
            <a:ext cx="1728792" cy="763779"/>
          </a:xfrm>
          <a:prstGeom prst="wedgeRectCallout">
            <a:avLst>
              <a:gd name="adj1" fmla="val -42514"/>
              <a:gd name="adj2" fmla="val -7898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200" i="0" dirty="0"/>
              <a:t>Contact our customer service team when you have any question.</a:t>
            </a:r>
            <a:endParaRPr lang="zh-CN" altLang="en-US" sz="1200" i="0" dirty="0"/>
          </a:p>
        </p:txBody>
      </p:sp>
      <p:sp>
        <p:nvSpPr>
          <p:cNvPr id="9" name="矩形标注 8"/>
          <p:cNvSpPr/>
          <p:nvPr/>
        </p:nvSpPr>
        <p:spPr bwMode="auto">
          <a:xfrm>
            <a:off x="6740319" y="2835828"/>
            <a:ext cx="1728792" cy="763779"/>
          </a:xfrm>
          <a:prstGeom prst="wedgeRectCallout">
            <a:avLst>
              <a:gd name="adj1" fmla="val -57413"/>
              <a:gd name="adj2" fmla="val -4357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200" i="0" dirty="0"/>
              <a:t>Visit librarians.org for more information and services </a:t>
            </a:r>
            <a:endParaRPr lang="zh-CN" altLang="en-US" sz="1200" i="0" dirty="0"/>
          </a:p>
        </p:txBody>
      </p:sp>
      <p:sp>
        <p:nvSpPr>
          <p:cNvPr id="10" name="矩形标注 9"/>
          <p:cNvSpPr/>
          <p:nvPr/>
        </p:nvSpPr>
        <p:spPr bwMode="auto">
          <a:xfrm>
            <a:off x="5920739" y="2219514"/>
            <a:ext cx="1728792" cy="763779"/>
          </a:xfrm>
          <a:prstGeom prst="wedgeRectCallout">
            <a:avLst>
              <a:gd name="adj1" fmla="val -2286"/>
              <a:gd name="adj2" fmla="val -7898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高级搜索按钮</a:t>
            </a:r>
            <a:endParaRPr lang="en-US" altLang="zh-CN" sz="1200" i="0" dirty="0">
              <a:latin typeface="+mn-ea"/>
              <a:ea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200" i="0" dirty="0"/>
              <a:t>Here you can search articles through journals, subjects and dates</a:t>
            </a:r>
            <a:endParaRPr lang="zh-CN" altLang="en-US" sz="1200" i="0" dirty="0"/>
          </a:p>
        </p:txBody>
      </p:sp>
      <p:sp>
        <p:nvSpPr>
          <p:cNvPr id="11" name="矩形标注 9">
            <a:extLst>
              <a:ext uri="{FF2B5EF4-FFF2-40B4-BE49-F238E27FC236}">
                <a16:creationId xmlns:a16="http://schemas.microsoft.com/office/drawing/2014/main" id="{391403C3-986E-4975-A92C-DC74F3CCBBEA}"/>
              </a:ext>
            </a:extLst>
          </p:cNvPr>
          <p:cNvSpPr/>
          <p:nvPr/>
        </p:nvSpPr>
        <p:spPr bwMode="auto">
          <a:xfrm>
            <a:off x="2172159" y="2219514"/>
            <a:ext cx="1728792" cy="485049"/>
          </a:xfrm>
          <a:prstGeom prst="wedgeRectCallout">
            <a:avLst>
              <a:gd name="adj1" fmla="val -2286"/>
              <a:gd name="adj2" fmla="val -7898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浏览期刊、电子书和出版帮助指南</a:t>
            </a:r>
          </a:p>
        </p:txBody>
      </p:sp>
    </p:spTree>
    <p:extLst>
      <p:ext uri="{BB962C8B-B14F-4D97-AF65-F5344CB8AC3E}">
        <p14:creationId xmlns:p14="http://schemas.microsoft.com/office/powerpoint/2010/main" val="35555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15806" y="1512171"/>
            <a:ext cx="8233111" cy="492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30310"/>
            <a:ext cx="8229600" cy="387328"/>
          </a:xfrm>
        </p:spPr>
        <p:txBody>
          <a:bodyPr/>
          <a:lstStyle/>
          <a:p>
            <a:pPr algn="l"/>
            <a:r>
              <a:rPr lang="zh-CN" altLang="en-US" sz="2400" b="1" dirty="0">
                <a:solidFill>
                  <a:srgbClr val="B70F2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/>
              </a:rPr>
              <a:t>高级搜索和搜索结果</a:t>
            </a:r>
          </a:p>
        </p:txBody>
      </p:sp>
      <p:pic>
        <p:nvPicPr>
          <p:cNvPr id="6" name="Picture 3" descr="IOP-logo-RG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7" name="线形标注 2 6"/>
          <p:cNvSpPr/>
          <p:nvPr/>
        </p:nvSpPr>
        <p:spPr bwMode="auto">
          <a:xfrm>
            <a:off x="4837347" y="1930753"/>
            <a:ext cx="3005887" cy="792364"/>
          </a:xfrm>
          <a:prstGeom prst="borderCallout2">
            <a:avLst>
              <a:gd name="adj1" fmla="val 52476"/>
              <a:gd name="adj2" fmla="val -3227"/>
              <a:gd name="adj3" fmla="val 52476"/>
              <a:gd name="adj4" fmla="val -28955"/>
              <a:gd name="adj5" fmla="val 29444"/>
              <a:gd name="adj6" fmla="val -38276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solidFill>
                  <a:schemeClr val="accent5">
                    <a:lumMod val="25000"/>
                  </a:schemeClr>
                </a:solidFill>
                <a:latin typeface="+mj-ea"/>
                <a:ea typeface="+mj-ea"/>
              </a:rPr>
              <a:t>搜索栏</a:t>
            </a:r>
            <a:endParaRPr lang="en-GB" altLang="zh-CN" sz="1200" i="0" dirty="0">
              <a:solidFill>
                <a:schemeClr val="accent5">
                  <a:lumMod val="25000"/>
                </a:schemeClr>
              </a:solidFill>
              <a:latin typeface="+mj-ea"/>
              <a:ea typeface="+mj-ea"/>
            </a:endParaRPr>
          </a:p>
          <a:p>
            <a:pPr defTabSz="914400" eaLnBrk="0" hangingPunct="0"/>
            <a:r>
              <a:rPr lang="zh-CN" altLang="en-US" sz="1200" dirty="0">
                <a:latin typeface="+mj-ea"/>
                <a:ea typeface="+mj-ea"/>
              </a:rPr>
              <a:t>这里您可以选择通过关键词在标题、摘要、作者、单位、全文和学科中进行搜索</a:t>
            </a:r>
            <a:endParaRPr lang="zh-CN" altLang="en-US" sz="1200" i="0" dirty="0">
              <a:latin typeface="+mj-ea"/>
              <a:ea typeface="+mj-ea"/>
            </a:endParaRPr>
          </a:p>
        </p:txBody>
      </p:sp>
      <p:sp>
        <p:nvSpPr>
          <p:cNvPr id="10" name="线形标注 2 9"/>
          <p:cNvSpPr/>
          <p:nvPr/>
        </p:nvSpPr>
        <p:spPr bwMode="auto">
          <a:xfrm>
            <a:off x="3269097" y="2703429"/>
            <a:ext cx="2233023" cy="792364"/>
          </a:xfrm>
          <a:prstGeom prst="borderCallout2">
            <a:avLst>
              <a:gd name="adj1" fmla="val 18750"/>
              <a:gd name="adj2" fmla="val -8333"/>
              <a:gd name="adj3" fmla="val 20248"/>
              <a:gd name="adj4" fmla="val -23580"/>
              <a:gd name="adj5" fmla="val 1897"/>
              <a:gd name="adj6" fmla="val -5471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r>
              <a:rPr lang="zh-CN" altLang="en-US" sz="1200" dirty="0">
                <a:solidFill>
                  <a:schemeClr val="accent5">
                    <a:lumMod val="25000"/>
                  </a:schemeClr>
                </a:solidFill>
                <a:latin typeface="+mn-ea"/>
                <a:ea typeface="+mn-ea"/>
              </a:rPr>
              <a:t>如果您希望对出版时间、期刊、作者和出版类型加以限制，可以勾选这里的复选框</a:t>
            </a:r>
            <a:endParaRPr lang="zh-CN" altLang="en-US" sz="1200" i="0" dirty="0">
              <a:latin typeface="+mn-ea"/>
              <a:ea typeface="+mn-ea"/>
            </a:endParaRPr>
          </a:p>
        </p:txBody>
      </p:sp>
      <p:sp>
        <p:nvSpPr>
          <p:cNvPr id="11" name="线形标注 2 4"/>
          <p:cNvSpPr/>
          <p:nvPr/>
        </p:nvSpPr>
        <p:spPr bwMode="auto">
          <a:xfrm>
            <a:off x="4986342" y="3495793"/>
            <a:ext cx="2045523" cy="556977"/>
          </a:xfrm>
          <a:prstGeom prst="borderCallout2">
            <a:avLst>
              <a:gd name="adj1" fmla="val 33175"/>
              <a:gd name="adj2" fmla="val 100396"/>
              <a:gd name="adj3" fmla="val 33382"/>
              <a:gd name="adj4" fmla="val 134062"/>
              <a:gd name="adj5" fmla="val -52385"/>
              <a:gd name="adj6" fmla="val 134481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dirty="0">
                <a:solidFill>
                  <a:schemeClr val="accent5">
                    <a:lumMod val="25000"/>
                  </a:schemeClr>
                </a:solidFill>
                <a:latin typeface="+mn-ea"/>
                <a:ea typeface="+mn-ea"/>
              </a:rPr>
              <a:t>可以通过相关性和时效性对搜索结果进行排序</a:t>
            </a:r>
            <a:endParaRPr lang="en-US" altLang="zh-CN" sz="1200" i="0" dirty="0">
              <a:latin typeface="+mn-ea"/>
              <a:ea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zh-CN" altLang="en-US" sz="1200" i="0" dirty="0"/>
          </a:p>
        </p:txBody>
      </p:sp>
    </p:spTree>
    <p:extLst>
      <p:ext uri="{BB962C8B-B14F-4D97-AF65-F5344CB8AC3E}">
        <p14:creationId xmlns:p14="http://schemas.microsoft.com/office/powerpoint/2010/main" val="9583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P-logo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965915"/>
            <a:ext cx="8229600" cy="386366"/>
          </a:xfrm>
        </p:spPr>
        <p:txBody>
          <a:bodyPr/>
          <a:lstStyle/>
          <a:p>
            <a:pPr algn="l"/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Subject collection</a:t>
            </a:r>
            <a:endParaRPr lang="zh-CN" altLang="en-US" sz="2400" b="1" dirty="0">
              <a:solidFill>
                <a:srgbClr val="B70F20"/>
              </a:solidFill>
              <a:latin typeface="Calibri" charset="0"/>
              <a:ea typeface="ＭＳ Ｐゴシック" pitchFamily="34" charset="-128"/>
              <a:cs typeface="Arial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8" y="1377860"/>
            <a:ext cx="8306872" cy="51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线形标注 2 5"/>
          <p:cNvSpPr/>
          <p:nvPr/>
        </p:nvSpPr>
        <p:spPr bwMode="auto">
          <a:xfrm>
            <a:off x="3239688" y="2398042"/>
            <a:ext cx="3650509" cy="230274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32368"/>
              <a:gd name="adj5" fmla="val -31203"/>
              <a:gd name="adj6" fmla="val -3273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r>
              <a:rPr lang="zh-CN" altLang="en-US" sz="1200" dirty="0">
                <a:solidFill>
                  <a:schemeClr val="accent5">
                    <a:lumMod val="25000"/>
                  </a:schemeClr>
                </a:solidFill>
                <a:latin typeface="+mn-ea"/>
                <a:ea typeface="+mn-ea"/>
              </a:rPr>
              <a:t>学科选集</a:t>
            </a:r>
            <a:endParaRPr lang="en-US" altLang="zh-CN" sz="1200" dirty="0">
              <a:solidFill>
                <a:schemeClr val="accent5">
                  <a:lumMod val="25000"/>
                </a:schemeClr>
              </a:solidFill>
              <a:latin typeface="+mn-ea"/>
              <a:ea typeface="+mn-ea"/>
            </a:endParaRPr>
          </a:p>
          <a:p>
            <a:pPr defTabSz="914400" eaLnBrk="0" hangingPunct="0"/>
            <a:endParaRPr lang="en-GB" altLang="zh-CN" sz="1200" dirty="0">
              <a:latin typeface="+mn-ea"/>
              <a:ea typeface="+mn-ea"/>
            </a:endParaRPr>
          </a:p>
          <a:p>
            <a:pPr defTabSz="914400" eaLnBrk="0" hangingPunct="0"/>
            <a:r>
              <a:rPr lang="zh-CN" altLang="en-US" sz="1200" dirty="0">
                <a:latin typeface="+mn-ea"/>
                <a:ea typeface="+mn-ea"/>
              </a:rPr>
              <a:t>将鼠标移动到页面上方的期刊部分，点击旁边的三角形，选择</a:t>
            </a:r>
            <a:r>
              <a:rPr lang="en-US" altLang="zh-CN" sz="1200" dirty="0">
                <a:latin typeface="+mn-lt"/>
                <a:ea typeface="+mn-ea"/>
              </a:rPr>
              <a:t>Subject Collection</a:t>
            </a:r>
            <a:r>
              <a:rPr lang="zh-CN" altLang="en-US" sz="1200" dirty="0">
                <a:latin typeface="+mn-ea"/>
                <a:ea typeface="+mn-ea"/>
              </a:rPr>
              <a:t>就可以进入到我们的学科选集页面。</a:t>
            </a:r>
            <a:endParaRPr lang="en-GB" altLang="zh-CN" sz="1200" dirty="0">
              <a:latin typeface="+mn-ea"/>
              <a:ea typeface="+mn-ea"/>
            </a:endParaRPr>
          </a:p>
          <a:p>
            <a:pPr defTabSz="914400" eaLnBrk="0" hangingPunct="0"/>
            <a:endParaRPr lang="en-GB" altLang="zh-CN" sz="1200" dirty="0">
              <a:latin typeface="+mn-ea"/>
              <a:ea typeface="+mn-ea"/>
            </a:endParaRPr>
          </a:p>
          <a:p>
            <a:pPr defTabSz="914400" eaLnBrk="0" hangingPunct="0"/>
            <a:r>
              <a:rPr lang="zh-CN" altLang="en-US" sz="1200" dirty="0">
                <a:latin typeface="+mn-ea"/>
                <a:ea typeface="+mn-ea"/>
              </a:rPr>
              <a:t>内容包含研究新闻、热点评论、学科综述、精选论文、作者资源、近期会议资讯、以及相关的期刊、电子书和包括视频摘要以及作者采访在内的多媒体内容等，帮助读者更加全面地了解学科的发展</a:t>
            </a:r>
            <a:endParaRPr lang="en-GB" altLang="zh-CN" sz="1200" dirty="0">
              <a:latin typeface="+mn-ea"/>
              <a:ea typeface="+mn-ea"/>
            </a:endParaRPr>
          </a:p>
          <a:p>
            <a:pPr defTabSz="914400" eaLnBrk="0" hangingPunct="0"/>
            <a:endParaRPr lang="en-GB" altLang="zh-CN" sz="1200" dirty="0">
              <a:solidFill>
                <a:schemeClr val="accent5">
                  <a:lumMod val="25000"/>
                </a:schemeClr>
              </a:solidFill>
              <a:latin typeface="+mn-ea"/>
              <a:ea typeface="+mn-ea"/>
            </a:endParaRPr>
          </a:p>
          <a:p>
            <a:pPr defTabSz="914400" eaLnBrk="0" hangingPunct="0"/>
            <a:endParaRPr lang="en-US" altLang="zh-CN" sz="1200" dirty="0">
              <a:solidFill>
                <a:schemeClr val="accent5">
                  <a:lumMod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990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P-logo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965915"/>
            <a:ext cx="8229600" cy="386366"/>
          </a:xfrm>
        </p:spPr>
        <p:txBody>
          <a:bodyPr/>
          <a:lstStyle/>
          <a:p>
            <a:pPr algn="l"/>
            <a:r>
              <a:rPr lang="en-US" altLang="zh-CN" sz="2400" b="1" dirty="0" err="1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IOPcollection</a:t>
            </a:r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- iopscience.org/collections</a:t>
            </a:r>
            <a:endParaRPr lang="zh-CN" altLang="en-US" sz="2400" b="1" dirty="0">
              <a:solidFill>
                <a:srgbClr val="B70F20"/>
              </a:solidFill>
              <a:latin typeface="Calibri" charset="0"/>
              <a:ea typeface="ＭＳ Ｐゴシック" pitchFamily="34" charset="-128"/>
              <a:cs typeface="Arial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34" y="1396509"/>
            <a:ext cx="8512172" cy="519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线形标注 2 4"/>
          <p:cNvSpPr/>
          <p:nvPr/>
        </p:nvSpPr>
        <p:spPr bwMode="auto">
          <a:xfrm>
            <a:off x="4985376" y="2516059"/>
            <a:ext cx="3313518" cy="1856317"/>
          </a:xfrm>
          <a:prstGeom prst="borderCallout2">
            <a:avLst>
              <a:gd name="adj1" fmla="val 20474"/>
              <a:gd name="adj2" fmla="val -2460"/>
              <a:gd name="adj3" fmla="val 19368"/>
              <a:gd name="adj4" fmla="val -91178"/>
              <a:gd name="adj5" fmla="val -1833"/>
              <a:gd name="adj6" fmla="val -9157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400" i="0" dirty="0" err="1"/>
              <a:t>IOPselect</a:t>
            </a:r>
            <a:r>
              <a:rPr lang="en-US" altLang="zh-CN" sz="1400" i="0" dirty="0"/>
              <a:t> – </a:t>
            </a:r>
            <a:r>
              <a:rPr lang="zh-CN" altLang="en-US" sz="1400" dirty="0">
                <a:latin typeface="+mj-ea"/>
                <a:ea typeface="+mj-ea"/>
              </a:rPr>
              <a:t>由编辑根据新颖度、重要性以及潜在的影响力选择出的优秀论文。</a:t>
            </a:r>
            <a:endParaRPr lang="en-US" altLang="zh-CN" sz="1400" i="0" dirty="0">
              <a:latin typeface="+mj-ea"/>
              <a:ea typeface="+mj-ea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1400" i="0" dirty="0"/>
          </a:p>
          <a:p>
            <a:r>
              <a:rPr lang="en-US" altLang="zh-CN" sz="1400" i="0" dirty="0"/>
              <a:t>Featured articles – </a:t>
            </a:r>
            <a:r>
              <a:rPr lang="zh-CN" altLang="en-US" sz="1400" dirty="0">
                <a:latin typeface="+mj-ea"/>
                <a:ea typeface="+mj-ea"/>
              </a:rPr>
              <a:t>极</a:t>
            </a:r>
            <a:r>
              <a:rPr lang="zh-CN" altLang="en-US" sz="1400" b="0" i="0" dirty="0">
                <a:latin typeface="+mj-ea"/>
                <a:ea typeface="+mj-ea"/>
              </a:rPr>
              <a:t>受关注的近期论文</a:t>
            </a:r>
            <a:endParaRPr lang="en-US" altLang="zh-CN" sz="1400" b="0" i="0" dirty="0">
              <a:latin typeface="+mj-ea"/>
              <a:ea typeface="+mj-ea"/>
            </a:endParaRPr>
          </a:p>
          <a:p>
            <a:endParaRPr lang="en-US" altLang="zh-CN" sz="1400" i="0" dirty="0"/>
          </a:p>
          <a:p>
            <a:r>
              <a:rPr lang="en-US" altLang="zh-CN" sz="1400" i="0" dirty="0"/>
              <a:t>Review articles – </a:t>
            </a:r>
            <a:r>
              <a:rPr lang="zh-CN" altLang="en-US" sz="1400" i="0" dirty="0">
                <a:latin typeface="+mn-ea"/>
                <a:ea typeface="+mn-ea"/>
              </a:rPr>
              <a:t>所有发表在</a:t>
            </a:r>
            <a:r>
              <a:rPr lang="en-US" altLang="zh-CN" sz="1400" i="0" dirty="0" err="1">
                <a:latin typeface="+mn-lt"/>
                <a:ea typeface="+mn-ea"/>
              </a:rPr>
              <a:t>IOPscience</a:t>
            </a:r>
            <a:r>
              <a:rPr lang="zh-CN" altLang="en-US" sz="1400" i="0" dirty="0">
                <a:latin typeface="+mn-ea"/>
                <a:ea typeface="+mn-ea"/>
              </a:rPr>
              <a:t>上的综述类文章。</a:t>
            </a:r>
            <a:endParaRPr lang="zh-CN" altLang="en-US" sz="1200" i="0" dirty="0">
              <a:latin typeface="+mn-ea"/>
              <a:ea typeface="+mn-ea"/>
            </a:endParaRPr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B7AA449-3D94-41B4-8204-2A031AE78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8074" y="2527299"/>
            <a:ext cx="1618647" cy="864396"/>
          </a:xfrm>
          <a:prstGeom prst="wedgeRectCallout">
            <a:avLst>
              <a:gd name="adj1" fmla="val -59933"/>
              <a:gd name="adj2" fmla="val -6797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CN" sz="1200" b="0" i="0" dirty="0">
                <a:latin typeface="+mn-lt"/>
              </a:rPr>
              <a:t>Set up an </a:t>
            </a:r>
            <a:r>
              <a:rPr lang="en-US" altLang="zh-CN" sz="1200" i="0" dirty="0">
                <a:latin typeface="+mn-lt"/>
              </a:rPr>
              <a:t>RSS feed </a:t>
            </a:r>
            <a:r>
              <a:rPr lang="en-US" altLang="zh-CN" sz="1200" b="0" i="0" dirty="0">
                <a:latin typeface="+mn-lt"/>
              </a:rPr>
              <a:t>or </a:t>
            </a:r>
            <a:r>
              <a:rPr lang="en-US" altLang="zh-CN" sz="1200" i="0" dirty="0">
                <a:latin typeface="+mn-lt"/>
              </a:rPr>
              <a:t>e-mail alert </a:t>
            </a:r>
            <a:r>
              <a:rPr lang="en-US" altLang="zh-CN" sz="1200" b="0" i="0" dirty="0">
                <a:latin typeface="+mn-lt"/>
              </a:rPr>
              <a:t>to receive the latest content.</a:t>
            </a:r>
          </a:p>
        </p:txBody>
      </p:sp>
    </p:spTree>
    <p:extLst>
      <p:ext uri="{BB962C8B-B14F-4D97-AF65-F5344CB8AC3E}">
        <p14:creationId xmlns:p14="http://schemas.microsoft.com/office/powerpoint/2010/main" val="195940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6" grpId="1" build="allAtOnce" animBg="1"/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P-logo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965915"/>
            <a:ext cx="8229600" cy="386366"/>
          </a:xfrm>
        </p:spPr>
        <p:txBody>
          <a:bodyPr/>
          <a:lstStyle/>
          <a:p>
            <a:pPr algn="l"/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Journal Page</a:t>
            </a:r>
            <a:endParaRPr lang="zh-CN" altLang="en-US" sz="2400" b="1" dirty="0">
              <a:solidFill>
                <a:srgbClr val="B70F20"/>
              </a:solidFill>
              <a:latin typeface="Calibri" charset="0"/>
              <a:ea typeface="ＭＳ Ｐゴシック" pitchFamily="34" charset="-128"/>
              <a:cs typeface="Arial"/>
            </a:endParaRP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68300" y="1536114"/>
            <a:ext cx="8229599" cy="461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59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OP-logo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965915"/>
            <a:ext cx="8229600" cy="386366"/>
          </a:xfrm>
        </p:spPr>
        <p:txBody>
          <a:bodyPr/>
          <a:lstStyle/>
          <a:p>
            <a:pPr algn="l"/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Article Page</a:t>
            </a:r>
            <a:endParaRPr lang="zh-CN" altLang="en-US" sz="2400" b="1" dirty="0">
              <a:solidFill>
                <a:srgbClr val="B70F20"/>
              </a:solidFill>
              <a:latin typeface="Calibri" charset="0"/>
              <a:ea typeface="ＭＳ Ｐゴシック" pitchFamily="34" charset="-128"/>
              <a:cs typeface="Arial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49" y="1544454"/>
            <a:ext cx="7764557" cy="520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线形标注 2 4"/>
          <p:cNvSpPr/>
          <p:nvPr/>
        </p:nvSpPr>
        <p:spPr bwMode="auto">
          <a:xfrm>
            <a:off x="3007868" y="2559722"/>
            <a:ext cx="2377089" cy="1290542"/>
          </a:xfrm>
          <a:prstGeom prst="borderCallout2">
            <a:avLst>
              <a:gd name="adj1" fmla="val 37969"/>
              <a:gd name="adj2" fmla="val 100634"/>
              <a:gd name="adj3" fmla="val 37990"/>
              <a:gd name="adj4" fmla="val 109293"/>
              <a:gd name="adj5" fmla="val -620"/>
              <a:gd name="adj6" fmla="val 11732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r>
              <a:rPr lang="en-US" altLang="zh-CN" sz="1200" b="1" dirty="0"/>
              <a:t>Article</a:t>
            </a:r>
            <a:r>
              <a:rPr lang="en-US" altLang="zh-CN" sz="1200" dirty="0"/>
              <a:t> </a:t>
            </a:r>
            <a:r>
              <a:rPr lang="en-US" altLang="zh-CN" sz="1200" b="1" dirty="0"/>
              <a:t>level</a:t>
            </a:r>
            <a:r>
              <a:rPr lang="en-US" altLang="zh-CN" sz="1200" dirty="0"/>
              <a:t> </a:t>
            </a:r>
            <a:r>
              <a:rPr lang="en-US" altLang="zh-CN" sz="1200" b="1" dirty="0"/>
              <a:t>metrics</a:t>
            </a:r>
            <a:r>
              <a:rPr lang="en-US" altLang="zh-CN" sz="1200" dirty="0"/>
              <a:t> </a:t>
            </a:r>
          </a:p>
          <a:p>
            <a:pPr defTabSz="914400" eaLnBrk="0" hangingPunct="0"/>
            <a:r>
              <a:rPr lang="zh-CN" altLang="en-US" sz="1200" dirty="0">
                <a:latin typeface="+mn-ea"/>
                <a:ea typeface="+mn-ea"/>
              </a:rPr>
              <a:t>目前正在被越来越多的读者和期刊做使用，来衡量一篇文章的广泛影响力。包括论文的下载量，引用量，转发量以及评论情况等。</a:t>
            </a:r>
            <a:endParaRPr lang="zh-CN" altLang="en-US" sz="1200" b="0" i="0" dirty="0">
              <a:latin typeface="+mn-ea"/>
              <a:ea typeface="+mn-ea"/>
            </a:endParaRPr>
          </a:p>
        </p:txBody>
      </p:sp>
      <p:sp>
        <p:nvSpPr>
          <p:cNvPr id="7" name="线形标注 2 4"/>
          <p:cNvSpPr/>
          <p:nvPr/>
        </p:nvSpPr>
        <p:spPr bwMode="auto">
          <a:xfrm>
            <a:off x="4979462" y="4798578"/>
            <a:ext cx="2377089" cy="1421917"/>
          </a:xfrm>
          <a:prstGeom prst="borderCallout2">
            <a:avLst>
              <a:gd name="adj1" fmla="val -382"/>
              <a:gd name="adj2" fmla="val 45708"/>
              <a:gd name="adj3" fmla="val 54"/>
              <a:gd name="adj4" fmla="val 46323"/>
              <a:gd name="adj5" fmla="val -50470"/>
              <a:gd name="adj6" fmla="val 6840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200" i="0" dirty="0">
                <a:solidFill>
                  <a:schemeClr val="accent5">
                    <a:lumMod val="25000"/>
                  </a:schemeClr>
                </a:solidFill>
              </a:rPr>
              <a:t>Related review articles</a:t>
            </a:r>
            <a:r>
              <a:rPr lang="en-US" altLang="zh-CN" sz="1200" i="0" dirty="0"/>
              <a:t>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zh-CN" sz="1200" b="0" i="0" dirty="0">
              <a:latin typeface="+mn-ea"/>
              <a:ea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b="0" i="0" dirty="0">
                <a:latin typeface="+mn-ea"/>
                <a:ea typeface="+mn-ea"/>
              </a:rPr>
              <a:t>浏览与此研究相关的综述论文，以便深入了解该领域的发展趋势，这里包含的论文均为近三年内发表的。</a:t>
            </a:r>
          </a:p>
        </p:txBody>
      </p:sp>
      <p:sp>
        <p:nvSpPr>
          <p:cNvPr id="8" name="线形标注 2 4"/>
          <p:cNvSpPr/>
          <p:nvPr/>
        </p:nvSpPr>
        <p:spPr bwMode="auto">
          <a:xfrm>
            <a:off x="598906" y="4798578"/>
            <a:ext cx="2377089" cy="984036"/>
          </a:xfrm>
          <a:prstGeom prst="borderCallout2">
            <a:avLst>
              <a:gd name="adj1" fmla="val 37969"/>
              <a:gd name="adj2" fmla="val 100634"/>
              <a:gd name="adj3" fmla="val 37990"/>
              <a:gd name="adj4" fmla="val 109293"/>
              <a:gd name="adj5" fmla="val 21616"/>
              <a:gd name="adj6" fmla="val 130326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solidFill>
                  <a:schemeClr val="accent5">
                    <a:lumMod val="25000"/>
                  </a:schemeClr>
                </a:solidFill>
              </a:rPr>
              <a:t>补充材料</a:t>
            </a:r>
            <a:endParaRPr lang="en-GB" altLang="zh-CN" sz="1200" i="0" dirty="0">
              <a:solidFill>
                <a:schemeClr val="accent5">
                  <a:lumMod val="25000"/>
                </a:schemeClr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b="0" dirty="0">
                <a:solidFill>
                  <a:schemeClr val="accent5">
                    <a:lumMod val="25000"/>
                  </a:schemeClr>
                </a:solidFill>
                <a:latin typeface="+mn-ea"/>
                <a:ea typeface="+mn-ea"/>
              </a:rPr>
              <a:t>这些栏目可以使您更加深入的了解这篇论文。包括论文的相关视频、图像和其它额外文档。</a:t>
            </a:r>
            <a:endParaRPr lang="zh-CN" altLang="en-US" sz="1200" b="0" i="0" dirty="0">
              <a:latin typeface="+mn-ea"/>
              <a:ea typeface="+mn-ea"/>
            </a:endParaRPr>
          </a:p>
        </p:txBody>
      </p:sp>
      <p:sp>
        <p:nvSpPr>
          <p:cNvPr id="9" name="线形标注 2 4"/>
          <p:cNvSpPr/>
          <p:nvPr/>
        </p:nvSpPr>
        <p:spPr bwMode="auto">
          <a:xfrm>
            <a:off x="1353168" y="3961872"/>
            <a:ext cx="1454870" cy="257577"/>
          </a:xfrm>
          <a:prstGeom prst="borderCallout2">
            <a:avLst>
              <a:gd name="adj1" fmla="val -2259"/>
              <a:gd name="adj2" fmla="val 50789"/>
              <a:gd name="adj3" fmla="val -3728"/>
              <a:gd name="adj4" fmla="val 51321"/>
              <a:gd name="adj5" fmla="val -44519"/>
              <a:gd name="adj6" fmla="val 5068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200" i="0" dirty="0">
                <a:solidFill>
                  <a:schemeClr val="accent5">
                    <a:lumMod val="25000"/>
                  </a:schemeClr>
                </a:solidFill>
              </a:rPr>
              <a:t>PDF </a:t>
            </a:r>
            <a:r>
              <a:rPr lang="zh-CN" altLang="en-US" sz="1200" i="0" dirty="0">
                <a:solidFill>
                  <a:schemeClr val="accent5">
                    <a:lumMod val="25000"/>
                  </a:schemeClr>
                </a:solidFill>
              </a:rPr>
              <a:t>下载按钮</a:t>
            </a:r>
            <a:endParaRPr lang="zh-CN" altLang="en-US" sz="1200" b="0" i="0" dirty="0"/>
          </a:p>
        </p:txBody>
      </p:sp>
      <p:sp>
        <p:nvSpPr>
          <p:cNvPr id="10" name="线形标注 2 4"/>
          <p:cNvSpPr/>
          <p:nvPr/>
        </p:nvSpPr>
        <p:spPr bwMode="auto">
          <a:xfrm>
            <a:off x="2808038" y="2775397"/>
            <a:ext cx="2377089" cy="984037"/>
          </a:xfrm>
          <a:prstGeom prst="borderCallout2">
            <a:avLst>
              <a:gd name="adj1" fmla="val 37969"/>
              <a:gd name="adj2" fmla="val 100634"/>
              <a:gd name="adj3" fmla="val 37990"/>
              <a:gd name="adj4" fmla="val 109293"/>
              <a:gd name="adj5" fmla="val -620"/>
              <a:gd name="adj6" fmla="val 11732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r>
              <a:rPr lang="en-US" altLang="zh-CN" sz="1200" b="1" dirty="0" err="1"/>
              <a:t>Mathjax</a:t>
            </a:r>
            <a:endParaRPr lang="en-US" altLang="zh-CN" sz="1200" b="1" dirty="0"/>
          </a:p>
          <a:p>
            <a:pPr defTabSz="914400" eaLnBrk="0" hangingPunct="0"/>
            <a:r>
              <a:rPr lang="zh-CN" altLang="en-US" sz="1200" dirty="0">
                <a:latin typeface="+mn-ea"/>
                <a:ea typeface="+mn-ea"/>
              </a:rPr>
              <a:t>开启 </a:t>
            </a:r>
            <a:r>
              <a:rPr lang="en-US" altLang="zh-CN" sz="1200" dirty="0" err="1">
                <a:latin typeface="+mn-ea"/>
                <a:ea typeface="+mn-ea"/>
              </a:rPr>
              <a:t>MathJax</a:t>
            </a:r>
            <a:r>
              <a:rPr lang="en-US" altLang="zh-CN" sz="1200" dirty="0">
                <a:latin typeface="+mn-ea"/>
                <a:ea typeface="+mn-ea"/>
              </a:rPr>
              <a:t>™ </a:t>
            </a:r>
            <a:r>
              <a:rPr lang="zh-CN" altLang="en-US" sz="1200" dirty="0">
                <a:latin typeface="+mn-ea"/>
                <a:ea typeface="+mn-ea"/>
              </a:rPr>
              <a:t>功能后，公式将不再是一张图片，可以被轻松导入到</a:t>
            </a:r>
            <a:r>
              <a:rPr lang="en-US" altLang="zh-CN" sz="1200" dirty="0">
                <a:latin typeface="+mn-ea"/>
                <a:ea typeface="+mn-ea"/>
              </a:rPr>
              <a:t>Word</a:t>
            </a:r>
            <a:r>
              <a:rPr lang="zh-CN" altLang="en-US" sz="1200" dirty="0">
                <a:latin typeface="+mn-ea"/>
                <a:ea typeface="+mn-ea"/>
              </a:rPr>
              <a:t>和</a:t>
            </a:r>
            <a:r>
              <a:rPr lang="en-US" altLang="zh-CN" sz="1200" dirty="0" err="1">
                <a:latin typeface="+mn-ea"/>
                <a:ea typeface="+mn-ea"/>
              </a:rPr>
              <a:t>LaTeX</a:t>
            </a:r>
            <a:r>
              <a:rPr lang="zh-CN" altLang="en-US" sz="1200" dirty="0">
                <a:latin typeface="+mn-ea"/>
                <a:ea typeface="+mn-ea"/>
              </a:rPr>
              <a:t>中。</a:t>
            </a:r>
            <a:endParaRPr lang="zh-CN" altLang="en-US" sz="1200" b="0" i="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053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 animBg="1"/>
      <p:bldP spid="7" grpId="0" build="allAtOnce" animBg="1"/>
      <p:bldP spid="8" grpId="0" build="allAtOnce" animBg="1"/>
      <p:bldP spid="9" grpId="0" uiExpand="1" build="allAtOnce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74889" y="1562832"/>
            <a:ext cx="7838564" cy="495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IOP-logo-RG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3701034" y="2260440"/>
            <a:ext cx="1564132" cy="622906"/>
          </a:xfrm>
          <a:prstGeom prst="wedgeRectCallout">
            <a:avLst>
              <a:gd name="adj1" fmla="val 70880"/>
              <a:gd name="adj2" fmla="val -6688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1200" dirty="0">
                <a:latin typeface="+mn-ea"/>
                <a:ea typeface="+mn-ea"/>
              </a:rPr>
              <a:t>您也可以利用关键词搜索，找到电子书的内容。</a:t>
            </a:r>
            <a:endParaRPr lang="zh-CN" altLang="en-US" sz="1200" i="0" dirty="0">
              <a:latin typeface="+mn-ea"/>
              <a:ea typeface="+mn-ea"/>
            </a:endParaRPr>
          </a:p>
        </p:txBody>
      </p:sp>
      <p:sp>
        <p:nvSpPr>
          <p:cNvPr id="8" name="矩形标注 7"/>
          <p:cNvSpPr/>
          <p:nvPr/>
        </p:nvSpPr>
        <p:spPr bwMode="auto">
          <a:xfrm>
            <a:off x="5965843" y="4250029"/>
            <a:ext cx="1728792" cy="1236371"/>
          </a:xfrm>
          <a:prstGeom prst="wedgeRectCallout">
            <a:avLst>
              <a:gd name="adj1" fmla="val 17828"/>
              <a:gd name="adj2" fmla="val -6072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这里您可以查看电子书的更多信息，包括选集介绍，系列介绍，作者资源，图书馆资源，在线直播，以及其它信息</a:t>
            </a:r>
          </a:p>
        </p:txBody>
      </p:sp>
      <p:sp>
        <p:nvSpPr>
          <p:cNvPr id="9" name="矩形标注 8"/>
          <p:cNvSpPr/>
          <p:nvPr/>
        </p:nvSpPr>
        <p:spPr bwMode="auto">
          <a:xfrm>
            <a:off x="2816631" y="4083173"/>
            <a:ext cx="1728792" cy="763779"/>
          </a:xfrm>
          <a:prstGeom prst="wedgeRectCallout">
            <a:avLst>
              <a:gd name="adj1" fmla="val -57413"/>
              <a:gd name="adj2" fmla="val -4357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每本图书均可以</a:t>
            </a:r>
            <a:r>
              <a:rPr lang="en-US" altLang="zh-CN" sz="1200" i="0" dirty="0">
                <a:latin typeface="+mn-ea"/>
                <a:ea typeface="+mn-ea"/>
              </a:rPr>
              <a:t>PDF</a:t>
            </a:r>
            <a:r>
              <a:rPr lang="zh-CN" altLang="en-US" sz="1200" i="0" dirty="0">
                <a:latin typeface="+mn-ea"/>
                <a:ea typeface="+mn-ea"/>
              </a:rPr>
              <a:t>，</a:t>
            </a:r>
            <a:r>
              <a:rPr lang="en-US" altLang="zh-CN" sz="1200" i="0" dirty="0">
                <a:latin typeface="+mn-ea"/>
                <a:ea typeface="+mn-ea"/>
              </a:rPr>
              <a:t>EPUB</a:t>
            </a:r>
            <a:r>
              <a:rPr lang="zh-CN" altLang="en-US" sz="1200" i="0" dirty="0">
                <a:latin typeface="+mn-ea"/>
                <a:ea typeface="+mn-ea"/>
              </a:rPr>
              <a:t>，</a:t>
            </a:r>
            <a:r>
              <a:rPr lang="en-US" altLang="zh-CN" sz="1200" i="0" dirty="0">
                <a:latin typeface="+mn-ea"/>
                <a:ea typeface="+mn-ea"/>
              </a:rPr>
              <a:t>Kindle3</a:t>
            </a:r>
            <a:r>
              <a:rPr lang="zh-CN" altLang="en-US" sz="1200" i="0" dirty="0">
                <a:latin typeface="+mn-ea"/>
                <a:ea typeface="+mn-ea"/>
              </a:rPr>
              <a:t>种格式进行下载</a:t>
            </a:r>
          </a:p>
        </p:txBody>
      </p:sp>
      <p:sp>
        <p:nvSpPr>
          <p:cNvPr id="10" name="矩形标注 9"/>
          <p:cNvSpPr/>
          <p:nvPr/>
        </p:nvSpPr>
        <p:spPr bwMode="auto">
          <a:xfrm>
            <a:off x="4191947" y="3282710"/>
            <a:ext cx="1564132" cy="691945"/>
          </a:xfrm>
          <a:prstGeom prst="wedgeRectCallout">
            <a:avLst>
              <a:gd name="adj1" fmla="val -2286"/>
              <a:gd name="adj2" fmla="val -7898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图书可以按照选集和年份排序</a:t>
            </a:r>
          </a:p>
        </p:txBody>
      </p:sp>
      <p:sp>
        <p:nvSpPr>
          <p:cNvPr id="11" name="矩形标注 9">
            <a:extLst>
              <a:ext uri="{FF2B5EF4-FFF2-40B4-BE49-F238E27FC236}">
                <a16:creationId xmlns:a16="http://schemas.microsoft.com/office/drawing/2014/main" id="{391403C3-986E-4975-A92C-DC74F3CCBBEA}"/>
              </a:ext>
            </a:extLst>
          </p:cNvPr>
          <p:cNvSpPr/>
          <p:nvPr/>
        </p:nvSpPr>
        <p:spPr bwMode="auto">
          <a:xfrm>
            <a:off x="1892642" y="2289778"/>
            <a:ext cx="1728792" cy="485049"/>
          </a:xfrm>
          <a:prstGeom prst="wedgeRectCallout">
            <a:avLst>
              <a:gd name="adj1" fmla="val -2286"/>
              <a:gd name="adj2" fmla="val -7898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dirty="0">
                <a:latin typeface="+mn-ea"/>
                <a:ea typeface="+mn-ea"/>
              </a:rPr>
              <a:t>点击首页的</a:t>
            </a:r>
            <a:r>
              <a:rPr lang="en-US" altLang="zh-CN" sz="1200" dirty="0">
                <a:latin typeface="+mn-ea"/>
                <a:ea typeface="+mn-ea"/>
              </a:rPr>
              <a:t>Books</a:t>
            </a:r>
            <a:r>
              <a:rPr lang="zh-CN" altLang="en-US" sz="1200" dirty="0">
                <a:latin typeface="+mn-ea"/>
                <a:ea typeface="+mn-ea"/>
              </a:rPr>
              <a:t>按钮进入电子书页面</a:t>
            </a:r>
            <a:endParaRPr lang="zh-CN" altLang="en-US" sz="1200" i="0" dirty="0">
              <a:latin typeface="+mn-ea"/>
              <a:ea typeface="+mn-ea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CD9C6AB3-9B96-4390-809F-481841281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623" y="1032207"/>
            <a:ext cx="8229600" cy="38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altLang="zh-CN" sz="2400" b="1" dirty="0" err="1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Ebook</a:t>
            </a:r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 Page</a:t>
            </a:r>
            <a:endParaRPr lang="zh-CN" altLang="en-US" sz="2400" b="1" dirty="0">
              <a:solidFill>
                <a:srgbClr val="B70F20"/>
              </a:solidFill>
              <a:latin typeface="Calibri" charset="0"/>
              <a:ea typeface="ＭＳ Ｐゴシック" pitchFamily="34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164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67560" y="1562832"/>
            <a:ext cx="7709338" cy="51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IOP-logo-RG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816630" y="2877104"/>
            <a:ext cx="1755369" cy="622906"/>
          </a:xfrm>
          <a:prstGeom prst="wedgeRectCallout">
            <a:avLst>
              <a:gd name="adj1" fmla="val 70880"/>
              <a:gd name="adj2" fmla="val -6688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1200" dirty="0">
                <a:latin typeface="+mn-ea"/>
                <a:ea typeface="+mn-ea"/>
              </a:rPr>
              <a:t>您也可以利用关键词搜索，找到相关的介绍</a:t>
            </a:r>
            <a:endParaRPr lang="zh-CN" altLang="en-US" sz="1200" i="0" dirty="0">
              <a:latin typeface="+mn-ea"/>
              <a:ea typeface="+mn-ea"/>
            </a:endParaRPr>
          </a:p>
        </p:txBody>
      </p:sp>
      <p:sp>
        <p:nvSpPr>
          <p:cNvPr id="8" name="矩形标注 7"/>
          <p:cNvSpPr/>
          <p:nvPr/>
        </p:nvSpPr>
        <p:spPr bwMode="auto">
          <a:xfrm>
            <a:off x="7026136" y="4861241"/>
            <a:ext cx="1728792" cy="867854"/>
          </a:xfrm>
          <a:prstGeom prst="wedgeRectCallout">
            <a:avLst>
              <a:gd name="adj1" fmla="val -62628"/>
              <a:gd name="adj2" fmla="val 3790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以及包括作者指南、审稿流程指南和版权信息在内的多种指南</a:t>
            </a:r>
          </a:p>
        </p:txBody>
      </p:sp>
      <p:sp>
        <p:nvSpPr>
          <p:cNvPr id="9" name="矩形标注 8"/>
          <p:cNvSpPr/>
          <p:nvPr/>
        </p:nvSpPr>
        <p:spPr bwMode="auto">
          <a:xfrm>
            <a:off x="4288664" y="5056621"/>
            <a:ext cx="1728792" cy="763779"/>
          </a:xfrm>
          <a:prstGeom prst="wedgeRectCallout">
            <a:avLst>
              <a:gd name="adj1" fmla="val -65608"/>
              <a:gd name="adj2" fmla="val 4747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这里您可以查看一些常用链接</a:t>
            </a:r>
          </a:p>
        </p:txBody>
      </p:sp>
      <p:sp>
        <p:nvSpPr>
          <p:cNvPr id="10" name="矩形标注 9"/>
          <p:cNvSpPr/>
          <p:nvPr/>
        </p:nvSpPr>
        <p:spPr bwMode="auto">
          <a:xfrm>
            <a:off x="3254023" y="3644269"/>
            <a:ext cx="2919287" cy="763779"/>
          </a:xfrm>
          <a:prstGeom prst="wedgeRectCallout">
            <a:avLst>
              <a:gd name="adj1" fmla="val -2286"/>
              <a:gd name="adj2" fmla="val -7898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i="0" dirty="0">
                <a:latin typeface="+mn-ea"/>
                <a:ea typeface="+mn-ea"/>
              </a:rPr>
              <a:t>这里无论您是作者、审稿人还是会议主办方，我们为您提供了丰富的信息，为您的出版流程保驾护航。</a:t>
            </a:r>
          </a:p>
        </p:txBody>
      </p:sp>
      <p:sp>
        <p:nvSpPr>
          <p:cNvPr id="11" name="矩形标注 9">
            <a:extLst>
              <a:ext uri="{FF2B5EF4-FFF2-40B4-BE49-F238E27FC236}">
                <a16:creationId xmlns:a16="http://schemas.microsoft.com/office/drawing/2014/main" id="{391403C3-986E-4975-A92C-DC74F3CCBBEA}"/>
              </a:ext>
            </a:extLst>
          </p:cNvPr>
          <p:cNvSpPr/>
          <p:nvPr/>
        </p:nvSpPr>
        <p:spPr bwMode="auto">
          <a:xfrm>
            <a:off x="2047724" y="2017915"/>
            <a:ext cx="1728792" cy="763779"/>
          </a:xfrm>
          <a:prstGeom prst="wedgeRectCallout">
            <a:avLst>
              <a:gd name="adj1" fmla="val -2286"/>
              <a:gd name="adj2" fmla="val -7898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dirty="0">
                <a:latin typeface="+mn-ea"/>
                <a:ea typeface="+mn-ea"/>
              </a:rPr>
              <a:t>点击首页的</a:t>
            </a:r>
            <a:r>
              <a:rPr lang="en-US" altLang="zh-CN" sz="1200" dirty="0">
                <a:latin typeface="+mn-ea"/>
                <a:ea typeface="+mn-ea"/>
              </a:rPr>
              <a:t>Publishing Support </a:t>
            </a:r>
            <a:r>
              <a:rPr lang="zh-CN" altLang="en-US" sz="1200" dirty="0">
                <a:latin typeface="+mn-ea"/>
                <a:ea typeface="+mn-ea"/>
              </a:rPr>
              <a:t>按钮进入出版支持</a:t>
            </a:r>
            <a:endParaRPr lang="zh-CN" altLang="en-US" sz="1200" i="0" dirty="0">
              <a:latin typeface="+mn-ea"/>
              <a:ea typeface="+mn-ea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CD9C6AB3-9B96-4390-809F-481841281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623" y="1032207"/>
            <a:ext cx="8229600" cy="38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altLang="zh-CN" sz="2400" b="1" dirty="0">
                <a:solidFill>
                  <a:srgbClr val="B70F20"/>
                </a:solidFill>
                <a:latin typeface="Calibri" charset="0"/>
                <a:ea typeface="ＭＳ Ｐゴシック" pitchFamily="34" charset="-128"/>
                <a:cs typeface="Arial"/>
              </a:rPr>
              <a:t>Publishing Support Page</a:t>
            </a:r>
            <a:endParaRPr lang="zh-CN" altLang="en-US" sz="2400" b="1" dirty="0">
              <a:solidFill>
                <a:srgbClr val="B70F20"/>
              </a:solidFill>
              <a:latin typeface="Calibri" charset="0"/>
              <a:ea typeface="ＭＳ Ｐゴシック" pitchFamily="34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06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060620"/>
            <a:ext cx="7486650" cy="4336134"/>
          </a:xfrm>
          <a:solidFill>
            <a:srgbClr val="FFFFFF"/>
          </a:solidFill>
        </p:spPr>
        <p:txBody>
          <a:bodyPr/>
          <a:lstStyle/>
          <a:p>
            <a:pPr marL="0" indent="0">
              <a:buClr>
                <a:srgbClr val="B70F20"/>
              </a:buClr>
              <a:buFont typeface="Lucida Grande"/>
              <a:buChar char="●"/>
            </a:pPr>
            <a:r>
              <a:rPr lang="en-US" altLang="en-US" sz="2400" dirty="0">
                <a:ea typeface="Calibri" pitchFamily="34" charset="0"/>
                <a:cs typeface="Calibri" pitchFamily="34" charset="0"/>
              </a:rPr>
              <a:t>visit </a:t>
            </a:r>
            <a:r>
              <a:rPr lang="en-US" altLang="en-US" sz="2400" dirty="0">
                <a:ea typeface="Calibri" pitchFamily="34" charset="0"/>
                <a:cs typeface="Calibri" pitchFamily="34" charset="0"/>
                <a:hlinkClick r:id="rId3"/>
              </a:rPr>
              <a:t>http://iopscience.iop.org/page/tutorials</a:t>
            </a:r>
            <a:r>
              <a:rPr lang="en-US" altLang="en-US" sz="2400" dirty="0">
                <a:ea typeface="Calibri" pitchFamily="34" charset="0"/>
                <a:cs typeface="Calibri" pitchFamily="34" charset="0"/>
              </a:rPr>
              <a:t> to find out more </a:t>
            </a:r>
            <a:r>
              <a:rPr lang="en-US" altLang="zh-CN" sz="2400" dirty="0">
                <a:ea typeface="Calibri" pitchFamily="34" charset="0"/>
                <a:cs typeface="Calibri" pitchFamily="34" charset="0"/>
              </a:rPr>
              <a:t>online videos about how to access </a:t>
            </a:r>
            <a:r>
              <a:rPr lang="en-US" altLang="zh-CN" sz="2400" dirty="0" err="1">
                <a:ea typeface="Calibri" pitchFamily="34" charset="0"/>
                <a:cs typeface="Calibri" pitchFamily="34" charset="0"/>
              </a:rPr>
              <a:t>IOPscience</a:t>
            </a:r>
            <a:endParaRPr lang="en-US" altLang="en-US" sz="2400" dirty="0">
              <a:ea typeface="Calibri" pitchFamily="34" charset="0"/>
              <a:cs typeface="Calibri" pitchFamily="34" charset="0"/>
            </a:endParaRPr>
          </a:p>
          <a:p>
            <a:pPr marL="0" indent="0">
              <a:buClr>
                <a:srgbClr val="B70F20"/>
              </a:buClr>
              <a:buFont typeface="Lucida Grande"/>
              <a:buChar char="●"/>
            </a:pPr>
            <a:endParaRPr lang="en-US" altLang="en-US" sz="2400" dirty="0">
              <a:ea typeface="Calibri" pitchFamily="34" charset="0"/>
              <a:cs typeface="Calibri" pitchFamily="34" charset="0"/>
            </a:endParaRPr>
          </a:p>
          <a:p>
            <a:pPr marL="0" indent="0">
              <a:buClr>
                <a:srgbClr val="B70F20"/>
              </a:buClr>
              <a:buFont typeface="Lucida Grande"/>
              <a:buChar char="●"/>
            </a:pPr>
            <a:r>
              <a:rPr lang="en-US" altLang="en-US" sz="2400" dirty="0">
                <a:ea typeface="Calibri" pitchFamily="34" charset="0"/>
                <a:cs typeface="Calibri" pitchFamily="34" charset="0"/>
              </a:rPr>
              <a:t>Contact us</a:t>
            </a:r>
          </a:p>
          <a:p>
            <a:pPr marL="0" indent="0">
              <a:buClr>
                <a:srgbClr val="B70F20"/>
              </a:buClr>
              <a:buFont typeface="Lucida Grande"/>
              <a:buChar char="●"/>
            </a:pPr>
            <a:endParaRPr lang="en-US" altLang="en-US" sz="2400" dirty="0">
              <a:ea typeface="Calibri" pitchFamily="34" charset="0"/>
              <a:cs typeface="Calibri" pitchFamily="34" charset="0"/>
            </a:endParaRPr>
          </a:p>
          <a:p>
            <a:pPr>
              <a:buClr>
                <a:srgbClr val="B70F20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ea typeface="Calibri" pitchFamily="34" charset="0"/>
                <a:cs typeface="Calibri" pitchFamily="34" charset="0"/>
              </a:rPr>
              <a:t>Mico Zhang</a:t>
            </a:r>
          </a:p>
          <a:p>
            <a:pPr>
              <a:buClr>
                <a:srgbClr val="B70F20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ea typeface="Calibri" pitchFamily="34" charset="0"/>
                <a:cs typeface="Calibri" pitchFamily="34" charset="0"/>
              </a:rPr>
              <a:t>E: Mico.zhang@iop.org</a:t>
            </a:r>
          </a:p>
        </p:txBody>
      </p:sp>
      <p:sp>
        <p:nvSpPr>
          <p:cNvPr id="38915" name="Rectangle 2"/>
          <p:cNvSpPr txBox="1">
            <a:spLocks noChangeArrowheads="1"/>
          </p:cNvSpPr>
          <p:nvPr/>
        </p:nvSpPr>
        <p:spPr bwMode="auto">
          <a:xfrm>
            <a:off x="323850" y="1320287"/>
            <a:ext cx="7424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7620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7620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7620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762000" eaLnBrk="0" hangingPunct="0"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zh-CN" sz="2800" b="1" i="0" dirty="0">
                <a:solidFill>
                  <a:srgbClr val="B70F20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Want to know more about </a:t>
            </a:r>
            <a:r>
              <a:rPr lang="en-US" altLang="zh-CN" sz="2800" b="1" i="0" dirty="0" err="1">
                <a:solidFill>
                  <a:srgbClr val="B70F20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IOPscience</a:t>
            </a:r>
            <a:r>
              <a:rPr lang="en-US" altLang="zh-CN" sz="2800" b="1" i="0" dirty="0">
                <a:solidFill>
                  <a:srgbClr val="B70F20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 </a:t>
            </a:r>
            <a:endParaRPr lang="en-GB" altLang="en-US" sz="2800" b="1" i="0" dirty="0">
              <a:solidFill>
                <a:srgbClr val="B70F20"/>
              </a:solidFill>
              <a:latin typeface="Calibri" pitchFamily="34" charset="0"/>
              <a:ea typeface="宋体" pitchFamily="2" charset="-122"/>
              <a:cs typeface="Calibri" pitchFamily="34" charset="0"/>
            </a:endParaRPr>
          </a:p>
        </p:txBody>
      </p:sp>
      <p:pic>
        <p:nvPicPr>
          <p:cNvPr id="8" name="Picture 3" descr="IOP-logo-RG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36550"/>
            <a:ext cx="2639568" cy="2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0184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0391" y="1469062"/>
            <a:ext cx="8147050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altLang="zh-CN" b="1" dirty="0">
                <a:solidFill>
                  <a:srgbClr val="C00000"/>
                </a:solidFill>
                <a:ea typeface="宋体" charset="-122"/>
              </a:rPr>
              <a:t>GOOD LUCK!!  </a:t>
            </a:r>
            <a:r>
              <a:rPr lang="en-GB" altLang="zh-CN" b="1" dirty="0">
                <a:solidFill>
                  <a:srgbClr val="C00000"/>
                </a:solidFill>
                <a:ea typeface="宋体" charset="-122"/>
                <a:sym typeface="Wingdings" pitchFamily="2" charset="2"/>
              </a:rPr>
              <a:t></a:t>
            </a:r>
            <a:endParaRPr lang="en-US" altLang="zh-CN" dirty="0">
              <a:solidFill>
                <a:srgbClr val="C00000"/>
              </a:solidFill>
              <a:ea typeface="宋体" charset="-122"/>
              <a:sym typeface="Wingdings" pitchFamily="2" charset="2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08157" y="1836601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宋体" charset="-122"/>
            </a:endParaRPr>
          </a:p>
          <a:p>
            <a:endParaRPr lang="zh-CN" altLang="en-US" sz="3600" b="0" dirty="0">
              <a:ea typeface="宋体" charset="-122"/>
            </a:endParaRPr>
          </a:p>
          <a:p>
            <a:pPr lvl="1"/>
            <a:r>
              <a:rPr lang="en-US" altLang="zh-CN" sz="4800" b="1" dirty="0">
                <a:solidFill>
                  <a:srgbClr val="022C96"/>
                </a:solidFill>
                <a:ea typeface="宋体" charset="-122"/>
              </a:rPr>
              <a:t>      </a:t>
            </a:r>
            <a:r>
              <a:rPr lang="en-US" altLang="zh-CN" sz="4800" dirty="0">
                <a:solidFill>
                  <a:srgbClr val="C00000"/>
                </a:solidFill>
                <a:latin typeface="Arial Black" pitchFamily="34" charset="0"/>
                <a:ea typeface="宋体" charset="-122"/>
              </a:rPr>
              <a:t>Thank you!</a:t>
            </a:r>
            <a:endParaRPr lang="en-US" altLang="zh-CN" sz="4000" dirty="0">
              <a:solidFill>
                <a:srgbClr val="C00000"/>
              </a:solidFill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10977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6"/>
</p:tagLst>
</file>

<file path=ppt/theme/theme1.xml><?xml version="1.0" encoding="utf-8"?>
<a:theme xmlns:a="http://schemas.openxmlformats.org/drawingml/2006/main" name="IOP-template-basic-no-master-slides-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4226</TotalTime>
  <Words>719</Words>
  <Application>Microsoft Office PowerPoint</Application>
  <PresentationFormat>全屏显示(4:3)</PresentationFormat>
  <Paragraphs>85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Lucida Grande</vt:lpstr>
      <vt:lpstr>ＭＳ Ｐゴシック</vt:lpstr>
      <vt:lpstr>Sabon</vt:lpstr>
      <vt:lpstr>华文楷体</vt:lpstr>
      <vt:lpstr>楷体</vt:lpstr>
      <vt:lpstr>楷体_GB2312</vt:lpstr>
      <vt:lpstr>宋体</vt:lpstr>
      <vt:lpstr>Arial</vt:lpstr>
      <vt:lpstr>Arial Black</vt:lpstr>
      <vt:lpstr>Calibri</vt:lpstr>
      <vt:lpstr>Wingdings</vt:lpstr>
      <vt:lpstr>IOP-template-basic-no-master-slides-2016</vt:lpstr>
      <vt:lpstr>PowerPoint 演示文稿</vt:lpstr>
      <vt:lpstr>With IOPscinece you can</vt:lpstr>
      <vt:lpstr>主页和搜索</vt:lpstr>
      <vt:lpstr>高级搜索和搜索结果</vt:lpstr>
      <vt:lpstr>Subject collection</vt:lpstr>
      <vt:lpstr>IOPcollection- iopscience.org/collections</vt:lpstr>
      <vt:lpstr>Journal Page</vt:lpstr>
      <vt:lpstr>Article Page</vt:lpstr>
      <vt:lpstr>PowerPoint 演示文稿</vt:lpstr>
      <vt:lpstr>PowerPoint 演示文稿</vt:lpstr>
      <vt:lpstr>PowerPoint 演示文稿</vt:lpstr>
      <vt:lpstr>GOOD LUCK!!  </vt:lpstr>
    </vt:vector>
  </TitlesOfParts>
  <Company>IOP Publishing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Samantha Papuca</dc:creator>
  <cp:lastModifiedBy>hasee</cp:lastModifiedBy>
  <cp:revision>71</cp:revision>
  <cp:lastPrinted>2016-11-01T08:48:50Z</cp:lastPrinted>
  <dcterms:created xsi:type="dcterms:W3CDTF">2016-03-02T09:06:00Z</dcterms:created>
  <dcterms:modified xsi:type="dcterms:W3CDTF">2018-04-13T06:56:36Z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