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notesMasterIdLst>
    <p:notesMasterId r:id="rId68"/>
  </p:notesMasterIdLst>
  <p:handoutMasterIdLst>
    <p:handoutMasterId r:id="rId69"/>
  </p:handoutMasterIdLst>
  <p:sldIdLst>
    <p:sldId id="256" r:id="rId2"/>
    <p:sldId id="321" r:id="rId3"/>
    <p:sldId id="327" r:id="rId4"/>
    <p:sldId id="336" r:id="rId5"/>
    <p:sldId id="333" r:id="rId6"/>
    <p:sldId id="337" r:id="rId7"/>
    <p:sldId id="338" r:id="rId8"/>
    <p:sldId id="334" r:id="rId9"/>
    <p:sldId id="335" r:id="rId10"/>
    <p:sldId id="322" r:id="rId11"/>
    <p:sldId id="339" r:id="rId12"/>
    <p:sldId id="340" r:id="rId13"/>
    <p:sldId id="323" r:id="rId14"/>
    <p:sldId id="324" r:id="rId15"/>
    <p:sldId id="257" r:id="rId16"/>
    <p:sldId id="326" r:id="rId17"/>
    <p:sldId id="325" r:id="rId18"/>
    <p:sldId id="305" r:id="rId19"/>
    <p:sldId id="306" r:id="rId20"/>
    <p:sldId id="328" r:id="rId21"/>
    <p:sldId id="307" r:id="rId22"/>
    <p:sldId id="268" r:id="rId23"/>
    <p:sldId id="261" r:id="rId24"/>
    <p:sldId id="300" r:id="rId25"/>
    <p:sldId id="303" r:id="rId26"/>
    <p:sldId id="294" r:id="rId27"/>
    <p:sldId id="308" r:id="rId28"/>
    <p:sldId id="295" r:id="rId29"/>
    <p:sldId id="319" r:id="rId30"/>
    <p:sldId id="301" r:id="rId31"/>
    <p:sldId id="296" r:id="rId32"/>
    <p:sldId id="309" r:id="rId33"/>
    <p:sldId id="310" r:id="rId34"/>
    <p:sldId id="329" r:id="rId35"/>
    <p:sldId id="262" r:id="rId36"/>
    <p:sldId id="341" r:id="rId37"/>
    <p:sldId id="298" r:id="rId38"/>
    <p:sldId id="263" r:id="rId39"/>
    <p:sldId id="289" r:id="rId40"/>
    <p:sldId id="293" r:id="rId41"/>
    <p:sldId id="278" r:id="rId42"/>
    <p:sldId id="330" r:id="rId43"/>
    <p:sldId id="283" r:id="rId44"/>
    <p:sldId id="317" r:id="rId45"/>
    <p:sldId id="284" r:id="rId46"/>
    <p:sldId id="290" r:id="rId47"/>
    <p:sldId id="312" r:id="rId48"/>
    <p:sldId id="342" r:id="rId49"/>
    <p:sldId id="313" r:id="rId50"/>
    <p:sldId id="318" r:id="rId51"/>
    <p:sldId id="314" r:id="rId52"/>
    <p:sldId id="315" r:id="rId53"/>
    <p:sldId id="332" r:id="rId54"/>
    <p:sldId id="264" r:id="rId55"/>
    <p:sldId id="291" r:id="rId56"/>
    <p:sldId id="286" r:id="rId57"/>
    <p:sldId id="311" r:id="rId58"/>
    <p:sldId id="265" r:id="rId59"/>
    <p:sldId id="343" r:id="rId60"/>
    <p:sldId id="281" r:id="rId61"/>
    <p:sldId id="302" r:id="rId62"/>
    <p:sldId id="344" r:id="rId63"/>
    <p:sldId id="345" r:id="rId64"/>
    <p:sldId id="346" r:id="rId65"/>
    <p:sldId id="347" r:id="rId66"/>
    <p:sldId id="320" r:id="rId67"/>
  </p:sldIdLst>
  <p:sldSz cx="9144000" cy="6858000" type="screen4x3"/>
  <p:notesSz cx="7099300" cy="10234613"/>
  <p:defaultTextStyle>
    <a:defPPr>
      <a:defRPr lang="zh-CN"/>
    </a:defPPr>
    <a:lvl1pPr algn="l" rtl="0" fontAlgn="base">
      <a:spcBef>
        <a:spcPct val="0"/>
      </a:spcBef>
      <a:spcAft>
        <a:spcPct val="0"/>
      </a:spcAft>
      <a:defRPr b="1"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b="1"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b="1"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b="1"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b="1" kern="1200">
        <a:solidFill>
          <a:schemeClr val="tx1"/>
        </a:solidFill>
        <a:latin typeface="Arial" pitchFamily="34" charset="0"/>
        <a:ea typeface="宋体" pitchFamily="2" charset="-122"/>
        <a:cs typeface="+mn-cs"/>
      </a:defRPr>
    </a:lvl5pPr>
    <a:lvl6pPr marL="2286000" algn="l" defTabSz="914400" rtl="0" eaLnBrk="1" latinLnBrk="0" hangingPunct="1">
      <a:defRPr b="1" kern="1200">
        <a:solidFill>
          <a:schemeClr val="tx1"/>
        </a:solidFill>
        <a:latin typeface="Arial" pitchFamily="34" charset="0"/>
        <a:ea typeface="宋体" pitchFamily="2" charset="-122"/>
        <a:cs typeface="+mn-cs"/>
      </a:defRPr>
    </a:lvl6pPr>
    <a:lvl7pPr marL="2743200" algn="l" defTabSz="914400" rtl="0" eaLnBrk="1" latinLnBrk="0" hangingPunct="1">
      <a:defRPr b="1" kern="1200">
        <a:solidFill>
          <a:schemeClr val="tx1"/>
        </a:solidFill>
        <a:latin typeface="Arial" pitchFamily="34" charset="0"/>
        <a:ea typeface="宋体" pitchFamily="2" charset="-122"/>
        <a:cs typeface="+mn-cs"/>
      </a:defRPr>
    </a:lvl7pPr>
    <a:lvl8pPr marL="3200400" algn="l" defTabSz="914400" rtl="0" eaLnBrk="1" latinLnBrk="0" hangingPunct="1">
      <a:defRPr b="1" kern="1200">
        <a:solidFill>
          <a:schemeClr val="tx1"/>
        </a:solidFill>
        <a:latin typeface="Arial" pitchFamily="34" charset="0"/>
        <a:ea typeface="宋体" pitchFamily="2" charset="-122"/>
        <a:cs typeface="+mn-cs"/>
      </a:defRPr>
    </a:lvl8pPr>
    <a:lvl9pPr marL="3657600" algn="l" defTabSz="914400" rtl="0" eaLnBrk="1" latinLnBrk="0" hangingPunct="1">
      <a:defRPr b="1" kern="1200">
        <a:solidFill>
          <a:schemeClr val="tx1"/>
        </a:solidFill>
        <a:latin typeface="Arial"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FF"/>
    <a:srgbClr val="FF0000"/>
    <a:srgbClr val="FF00FF"/>
    <a:srgbClr val="00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36" autoAdjust="0"/>
    <p:restoredTop sz="85845" autoAdjust="0"/>
  </p:normalViewPr>
  <p:slideViewPr>
    <p:cSldViewPr>
      <p:cViewPr varScale="1">
        <p:scale>
          <a:sx n="74" d="100"/>
          <a:sy n="74" d="100"/>
        </p:scale>
        <p:origin x="-1699"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46085125" cy="4608512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ext uri="{91240B29-F687-4F45-9708-019B960494DF}"/>
            <a:ext uri="{AF507438-7753-43E0-B8FC-AC1667EBCBE1}"/>
          </a:extLst>
        </p:spPr>
        <p:txBody>
          <a:bodyPr vert="horz" wrap="square" lIns="99048" tIns="49524" rIns="99048" bIns="49524" numCol="1" anchor="t" anchorCtr="0" compatLnSpc="1">
            <a:prstTxWarp prst="textNoShape">
              <a:avLst/>
            </a:prstTxWarp>
          </a:bodyPr>
          <a:lstStyle>
            <a:lvl1pPr defTabSz="990600" eaLnBrk="0" hangingPunct="0">
              <a:defRPr sz="1300" b="0">
                <a:latin typeface="Arial" charset="0"/>
              </a:defRPr>
            </a:lvl1pPr>
          </a:lstStyle>
          <a:p>
            <a:pPr>
              <a:defRPr/>
            </a:pPr>
            <a:endParaRPr lang="zh-CN" altLang="en-US"/>
          </a:p>
        </p:txBody>
      </p:sp>
      <p:sp>
        <p:nvSpPr>
          <p:cNvPr id="79875"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ext uri="{91240B29-F687-4F45-9708-019B960494DF}"/>
            <a:ext uri="{AF507438-7753-43E0-B8FC-AC1667EBCBE1}"/>
          </a:extLst>
        </p:spPr>
        <p:txBody>
          <a:bodyPr vert="horz" wrap="square" lIns="99048" tIns="49524" rIns="99048" bIns="49524" numCol="1" anchor="t" anchorCtr="0" compatLnSpc="1">
            <a:prstTxWarp prst="textNoShape">
              <a:avLst/>
            </a:prstTxWarp>
          </a:bodyPr>
          <a:lstStyle>
            <a:lvl1pPr algn="r" defTabSz="990600" eaLnBrk="0" hangingPunct="0">
              <a:defRPr sz="1300" b="0">
                <a:latin typeface="Arial" charset="0"/>
              </a:defRPr>
            </a:lvl1pPr>
          </a:lstStyle>
          <a:p>
            <a:pPr>
              <a:defRPr/>
            </a:pPr>
            <a:fld id="{56ED73F3-205C-4AC7-A41E-0DB252CE54CE}" type="datetimeFigureOut">
              <a:rPr lang="zh-CN" altLang="en-US"/>
              <a:pPr>
                <a:defRPr/>
              </a:pPr>
              <a:t>2017/2/7</a:t>
            </a:fld>
            <a:endParaRPr lang="en-US" altLang="zh-CN"/>
          </a:p>
        </p:txBody>
      </p:sp>
      <p:sp>
        <p:nvSpPr>
          <p:cNvPr id="79876"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ext uri="{91240B29-F687-4F45-9708-019B960494DF}"/>
            <a:ext uri="{AF507438-7753-43E0-B8FC-AC1667EBCBE1}"/>
          </a:extLst>
        </p:spPr>
        <p:txBody>
          <a:bodyPr vert="horz" wrap="square" lIns="99048" tIns="49524" rIns="99048" bIns="49524" numCol="1" anchor="b" anchorCtr="0" compatLnSpc="1">
            <a:prstTxWarp prst="textNoShape">
              <a:avLst/>
            </a:prstTxWarp>
          </a:bodyPr>
          <a:lstStyle>
            <a:lvl1pPr defTabSz="990600" eaLnBrk="0" hangingPunct="0">
              <a:defRPr sz="1300" b="0">
                <a:latin typeface="Arial" charset="0"/>
              </a:defRPr>
            </a:lvl1pPr>
          </a:lstStyle>
          <a:p>
            <a:pPr>
              <a:defRPr/>
            </a:pPr>
            <a:endParaRPr lang="en-US" altLang="zh-CN"/>
          </a:p>
        </p:txBody>
      </p:sp>
      <p:sp>
        <p:nvSpPr>
          <p:cNvPr id="79877"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ext uri="{91240B29-F687-4F45-9708-019B960494DF}"/>
            <a:ext uri="{AF507438-7753-43E0-B8FC-AC1667EBCBE1}"/>
          </a:extLst>
        </p:spPr>
        <p:txBody>
          <a:bodyPr vert="horz" wrap="square" lIns="99048" tIns="49524" rIns="99048" bIns="49524" numCol="1" anchor="b" anchorCtr="0" compatLnSpc="1">
            <a:prstTxWarp prst="textNoShape">
              <a:avLst/>
            </a:prstTxWarp>
          </a:bodyPr>
          <a:lstStyle>
            <a:lvl1pPr algn="r" defTabSz="990600" eaLnBrk="0" hangingPunct="0">
              <a:defRPr sz="1300" b="0">
                <a:latin typeface="Arial" charset="0"/>
              </a:defRPr>
            </a:lvl1pPr>
          </a:lstStyle>
          <a:p>
            <a:pPr>
              <a:defRPr/>
            </a:pPr>
            <a:fld id="{68E158C6-79FE-434B-9757-F558C99A5C2C}"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ext uri="{91240B29-F687-4F45-9708-019B960494DF}"/>
            <a:ext uri="{AF507438-7753-43E0-B8FC-AC1667EBCBE1}"/>
          </a:extLst>
        </p:spPr>
        <p:txBody>
          <a:bodyPr vert="horz" wrap="square" lIns="99048" tIns="49524" rIns="99048" bIns="49524" numCol="1" anchor="t" anchorCtr="0" compatLnSpc="1">
            <a:prstTxWarp prst="textNoShape">
              <a:avLst/>
            </a:prstTxWarp>
          </a:bodyPr>
          <a:lstStyle>
            <a:lvl1pPr defTabSz="990600" eaLnBrk="0" hangingPunct="0">
              <a:defRPr sz="1300" b="0">
                <a:latin typeface="Arial" charset="0"/>
              </a:defRPr>
            </a:lvl1pPr>
          </a:lstStyle>
          <a:p>
            <a:pPr>
              <a:defRPr/>
            </a:pPr>
            <a:endParaRPr lang="zh-CN" altLang="en-US"/>
          </a:p>
        </p:txBody>
      </p:sp>
      <p:sp>
        <p:nvSpPr>
          <p:cNvPr id="45059"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ext uri="{91240B29-F687-4F45-9708-019B960494DF}"/>
            <a:ext uri="{AF507438-7753-43E0-B8FC-AC1667EBCBE1}"/>
          </a:extLst>
        </p:spPr>
        <p:txBody>
          <a:bodyPr vert="horz" wrap="square" lIns="99048" tIns="49524" rIns="99048" bIns="49524" numCol="1" anchor="t" anchorCtr="0" compatLnSpc="1">
            <a:prstTxWarp prst="textNoShape">
              <a:avLst/>
            </a:prstTxWarp>
          </a:bodyPr>
          <a:lstStyle>
            <a:lvl1pPr algn="r" defTabSz="990600" eaLnBrk="0" hangingPunct="0">
              <a:defRPr sz="1300" b="0">
                <a:latin typeface="Arial" charset="0"/>
              </a:defRPr>
            </a:lvl1pPr>
          </a:lstStyle>
          <a:p>
            <a:pPr>
              <a:defRPr/>
            </a:pPr>
            <a:fld id="{440C7316-914C-4B13-A0B1-7CFB4046B0B1}" type="datetimeFigureOut">
              <a:rPr lang="zh-CN" altLang="en-US"/>
              <a:pPr>
                <a:defRPr/>
              </a:pPr>
              <a:t>2017/2/7</a:t>
            </a:fld>
            <a:endParaRPr lang="en-US" altLang="zh-CN"/>
          </a:p>
        </p:txBody>
      </p:sp>
      <p:sp>
        <p:nvSpPr>
          <p:cNvPr id="5939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ext uri="{91240B29-F687-4F45-9708-019B960494DF}"/>
            <a:ext uri="{AF507438-7753-43E0-B8FC-AC1667EBCBE1}"/>
          </a:extLst>
        </p:spPr>
        <p:txBody>
          <a:bodyPr vert="horz" wrap="square" lIns="99048" tIns="49524" rIns="99048" bIns="49524"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45062"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ext uri="{91240B29-F687-4F45-9708-019B960494DF}"/>
            <a:ext uri="{AF507438-7753-43E0-B8FC-AC1667EBCBE1}"/>
          </a:extLst>
        </p:spPr>
        <p:txBody>
          <a:bodyPr vert="horz" wrap="square" lIns="99048" tIns="49524" rIns="99048" bIns="49524" numCol="1" anchor="b" anchorCtr="0" compatLnSpc="1">
            <a:prstTxWarp prst="textNoShape">
              <a:avLst/>
            </a:prstTxWarp>
          </a:bodyPr>
          <a:lstStyle>
            <a:lvl1pPr defTabSz="990600" eaLnBrk="0" hangingPunct="0">
              <a:defRPr sz="1300" b="0">
                <a:latin typeface="Arial" charset="0"/>
              </a:defRPr>
            </a:lvl1pPr>
          </a:lstStyle>
          <a:p>
            <a:pPr>
              <a:defRPr/>
            </a:pPr>
            <a:endParaRPr lang="en-US" altLang="zh-CN"/>
          </a:p>
        </p:txBody>
      </p:sp>
      <p:sp>
        <p:nvSpPr>
          <p:cNvPr id="45063"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ext uri="{91240B29-F687-4F45-9708-019B960494DF}"/>
            <a:ext uri="{AF507438-7753-43E0-B8FC-AC1667EBCBE1}"/>
          </a:extLst>
        </p:spPr>
        <p:txBody>
          <a:bodyPr vert="horz" wrap="square" lIns="99048" tIns="49524" rIns="99048" bIns="49524" numCol="1" anchor="b" anchorCtr="0" compatLnSpc="1">
            <a:prstTxWarp prst="textNoShape">
              <a:avLst/>
            </a:prstTxWarp>
          </a:bodyPr>
          <a:lstStyle>
            <a:lvl1pPr algn="r" defTabSz="990600" eaLnBrk="0" hangingPunct="0">
              <a:defRPr sz="1300" b="0">
                <a:latin typeface="Arial" charset="0"/>
              </a:defRPr>
            </a:lvl1pPr>
          </a:lstStyle>
          <a:p>
            <a:pPr>
              <a:defRPr/>
            </a:pPr>
            <a:fld id="{411175A0-FAC9-4429-BB79-4CBB26DFBFA7}"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992188" y="768350"/>
            <a:ext cx="5114925" cy="3836988"/>
          </a:xfrm>
          <a:ln/>
        </p:spPr>
      </p:sp>
      <p:sp>
        <p:nvSpPr>
          <p:cNvPr id="60419"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Calibri" pitchFamily="34" charset="0"/>
                <a:ea typeface="宋体" pitchFamily="2" charset="-122"/>
                <a:cs typeface="+mn-cs"/>
              </a:rPr>
              <a:t>海枣数字科技（北京）有限公司是一家专业从事制造业数字资源平台开发和资源建设的高新技术企业，依托化学工业出版社，采用以色列</a:t>
            </a:r>
            <a:r>
              <a:rPr lang="en-US" sz="1200" kern="1200" dirty="0" smtClean="0">
                <a:solidFill>
                  <a:schemeClr val="tx1"/>
                </a:solidFill>
                <a:latin typeface="Calibri" pitchFamily="34" charset="0"/>
                <a:ea typeface="宋体" pitchFamily="2" charset="-122"/>
                <a:cs typeface="+mn-cs"/>
              </a:rPr>
              <a:t>CDI</a:t>
            </a:r>
            <a:r>
              <a:rPr lang="zh-CN" altLang="en-US" sz="1200" kern="1200" dirty="0" smtClean="0">
                <a:solidFill>
                  <a:schemeClr val="tx1"/>
                </a:solidFill>
                <a:latin typeface="Calibri" pitchFamily="34" charset="0"/>
                <a:ea typeface="宋体" pitchFamily="2" charset="-122"/>
                <a:cs typeface="+mn-cs"/>
              </a:rPr>
              <a:t>公司世界一流的数字出版平台，借助以色列施拉特高科技孵化器的先进管理模式，立足中国，面向世界，聚焦数字出版和产业模式的创新，打造网络新媒体数字出版平台，服务于文化创新产业的大发展。</a:t>
            </a:r>
            <a:endParaRPr lang="zh-CN" altLang="en-US" dirty="0"/>
          </a:p>
        </p:txBody>
      </p:sp>
      <p:sp>
        <p:nvSpPr>
          <p:cNvPr id="4" name="灯片编号占位符 3"/>
          <p:cNvSpPr>
            <a:spLocks noGrp="1"/>
          </p:cNvSpPr>
          <p:nvPr>
            <p:ph type="sldNum" sz="quarter" idx="10"/>
          </p:nvPr>
        </p:nvSpPr>
        <p:spPr/>
        <p:txBody>
          <a:bodyPr/>
          <a:lstStyle/>
          <a:p>
            <a:pPr>
              <a:defRPr/>
            </a:pPr>
            <a:fld id="{411175A0-FAC9-4429-BB79-4CBB26DFBFA7}" type="slidenum">
              <a:rPr lang="zh-CN" altLang="en-US" smtClean="0"/>
              <a:pPr>
                <a:defRPr/>
              </a:pPr>
              <a:t>2</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992188" y="768350"/>
            <a:ext cx="5114925" cy="3836988"/>
          </a:xfrm>
          <a:ln/>
        </p:spPr>
      </p:sp>
      <p:sp>
        <p:nvSpPr>
          <p:cNvPr id="61443" name="Rectangle 3"/>
          <p:cNvSpPr>
            <a:spLocks noGrp="1" noChangeArrowheads="1"/>
          </p:cNvSpPr>
          <p:nvPr>
            <p:ph type="body" idx="1"/>
          </p:nvPr>
        </p:nvSpPr>
        <p:spPr>
          <a:noFill/>
        </p:spPr>
        <p:txBody>
          <a:bodyPr/>
          <a:lstStyle/>
          <a:p>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992188" y="768350"/>
            <a:ext cx="5114925" cy="3836988"/>
          </a:xfrm>
          <a:ln/>
        </p:spPr>
      </p:sp>
      <p:sp>
        <p:nvSpPr>
          <p:cNvPr id="62467"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992188" y="768350"/>
            <a:ext cx="5114925" cy="3836988"/>
          </a:xfrm>
          <a:ln/>
        </p:spPr>
      </p:sp>
      <p:sp>
        <p:nvSpPr>
          <p:cNvPr id="63491"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a:xfrm>
            <a:off x="992188" y="768350"/>
            <a:ext cx="5114925" cy="3836988"/>
          </a:xfrm>
          <a:ln/>
        </p:spPr>
      </p:sp>
      <p:sp>
        <p:nvSpPr>
          <p:cNvPr id="64515" name="备注占位符 2"/>
          <p:cNvSpPr>
            <a:spLocks noGrp="1"/>
          </p:cNvSpPr>
          <p:nvPr>
            <p:ph type="body" idx="1"/>
          </p:nvPr>
        </p:nvSpPr>
        <p:spPr>
          <a:xfrm>
            <a:off x="946150" y="4860925"/>
            <a:ext cx="5207000" cy="4605338"/>
          </a:xfrm>
          <a:noFill/>
        </p:spPr>
        <p:txBody>
          <a:bodyPr/>
          <a:lstStyle/>
          <a:p>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TextEdit="1"/>
          </p:cNvSpPr>
          <p:nvPr>
            <p:ph type="sldImg"/>
          </p:nvPr>
        </p:nvSpPr>
        <p:spPr>
          <a:xfrm>
            <a:off x="992188" y="768350"/>
            <a:ext cx="5114925" cy="3836988"/>
          </a:xfrm>
          <a:ln/>
        </p:spPr>
      </p:sp>
      <p:sp>
        <p:nvSpPr>
          <p:cNvPr id="65539" name="Rectangle 3"/>
          <p:cNvSpPr>
            <a:spLocks noGrp="1"/>
          </p:cNvSpPr>
          <p:nvPr>
            <p:ph type="body" idx="1"/>
          </p:nvPr>
        </p:nvSpPr>
        <p:spPr>
          <a:xfrm>
            <a:off x="946150" y="4860925"/>
            <a:ext cx="5207000" cy="4605338"/>
          </a:xfrm>
          <a:noFill/>
        </p:spPr>
        <p:txBody>
          <a:bodyPr/>
          <a:lstStyle/>
          <a:p>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TextEdit="1"/>
          </p:cNvSpPr>
          <p:nvPr>
            <p:ph type="sldImg"/>
          </p:nvPr>
        </p:nvSpPr>
        <p:spPr>
          <a:xfrm>
            <a:off x="992188" y="768350"/>
            <a:ext cx="5114925" cy="3836988"/>
          </a:xfrm>
          <a:ln/>
        </p:spPr>
      </p:sp>
      <p:sp>
        <p:nvSpPr>
          <p:cNvPr id="66563" name="Rectangle 3"/>
          <p:cNvSpPr>
            <a:spLocks noGrp="1"/>
          </p:cNvSpPr>
          <p:nvPr>
            <p:ph type="body" idx="1"/>
          </p:nvPr>
        </p:nvSpPr>
        <p:spPr>
          <a:xfrm>
            <a:off x="946150" y="4860925"/>
            <a:ext cx="5207000" cy="4605338"/>
          </a:xfrm>
          <a:noFill/>
        </p:spPr>
        <p:txBody>
          <a:bodyPr/>
          <a:lstStyle/>
          <a:p>
            <a:endParaRPr lang="zh-CN"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TextEdit="1"/>
          </p:cNvSpPr>
          <p:nvPr>
            <p:ph type="sldImg"/>
          </p:nvPr>
        </p:nvSpPr>
        <p:spPr>
          <a:xfrm>
            <a:off x="992188" y="768350"/>
            <a:ext cx="5114925" cy="3836988"/>
          </a:xfrm>
          <a:ln/>
        </p:spPr>
      </p:sp>
      <p:sp>
        <p:nvSpPr>
          <p:cNvPr id="67587" name="Rectangle 3"/>
          <p:cNvSpPr>
            <a:spLocks noGrp="1"/>
          </p:cNvSpPr>
          <p:nvPr>
            <p:ph type="body" idx="1"/>
          </p:nvPr>
        </p:nvSpPr>
        <p:spPr>
          <a:xfrm>
            <a:off x="946150" y="4860925"/>
            <a:ext cx="5207000" cy="4605338"/>
          </a:xfrm>
          <a:noFill/>
        </p:spPr>
        <p:txBody>
          <a:bodyPr/>
          <a:lstStyle/>
          <a:p>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TextEdit="1"/>
          </p:cNvSpPr>
          <p:nvPr>
            <p:ph type="sldImg"/>
          </p:nvPr>
        </p:nvSpPr>
        <p:spPr>
          <a:xfrm>
            <a:off x="992188" y="768350"/>
            <a:ext cx="5114925" cy="3836988"/>
          </a:xfrm>
          <a:ln/>
        </p:spPr>
      </p:sp>
      <p:sp>
        <p:nvSpPr>
          <p:cNvPr id="68611" name="Rectangle 3"/>
          <p:cNvSpPr>
            <a:spLocks noGrp="1"/>
          </p:cNvSpPr>
          <p:nvPr>
            <p:ph type="body" idx="1"/>
          </p:nvPr>
        </p:nvSpPr>
        <p:spPr>
          <a:xfrm>
            <a:off x="946150" y="4860925"/>
            <a:ext cx="5207000" cy="4605338"/>
          </a:xfrm>
          <a:noFill/>
        </p:spPr>
        <p:txBody>
          <a:bodyPr/>
          <a:lstStyle/>
          <a:p>
            <a:endParaRPr lang="zh-CN"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992188" y="768350"/>
            <a:ext cx="5114925" cy="3836988"/>
          </a:xfrm>
          <a:ln/>
        </p:spPr>
      </p:sp>
      <p:sp>
        <p:nvSpPr>
          <p:cNvPr id="69635"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992188" y="768350"/>
            <a:ext cx="5114925" cy="3836988"/>
          </a:xfrm>
          <a:ln/>
        </p:spPr>
      </p:sp>
      <p:sp>
        <p:nvSpPr>
          <p:cNvPr id="70659"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992188" y="768350"/>
            <a:ext cx="5114925" cy="3836988"/>
          </a:xfrm>
          <a:ln/>
        </p:spPr>
      </p:sp>
      <p:sp>
        <p:nvSpPr>
          <p:cNvPr id="71683" name="Rectangle 3"/>
          <p:cNvSpPr>
            <a:spLocks noGrp="1" noChangeArrowheads="1"/>
          </p:cNvSpPr>
          <p:nvPr>
            <p:ph type="body" idx="1"/>
          </p:nvPr>
        </p:nvSpPr>
        <p:spPr>
          <a:noFill/>
        </p:spPr>
        <p:txBody>
          <a:bodyPr/>
          <a:lstStyle/>
          <a:p>
            <a:pPr eaLnBrk="1" hangingPunct="1">
              <a:lnSpc>
                <a:spcPct val="150000"/>
              </a:lnSpc>
            </a:pPr>
            <a:r>
              <a:rPr lang="zh-CN" altLang="en-US" sz="1200" b="0" dirty="0" smtClean="0">
                <a:solidFill>
                  <a:schemeClr val="tx2"/>
                </a:solidFill>
              </a:rPr>
              <a:t>采用知识单元传播知识，一是便于专业人员对某一内容的精确查找和阅读，二是便于作者对知识进行及时更新。</a:t>
            </a:r>
            <a:endParaRPr lang="en-US" altLang="zh-CN" sz="1200" b="0" dirty="0" smtClean="0">
              <a:solidFill>
                <a:schemeClr val="tx2"/>
              </a:solidFill>
            </a:endParaRPr>
          </a:p>
          <a:p>
            <a:pPr eaLnBrk="1" hangingPunct="1">
              <a:lnSpc>
                <a:spcPct val="150000"/>
              </a:lnSpc>
            </a:pPr>
            <a:r>
              <a:rPr lang="zh-CN" altLang="en-US" dirty="0" smtClean="0"/>
              <a:t>在本平台中，</a:t>
            </a:r>
            <a:r>
              <a:rPr lang="zh-CN" altLang="en-US" dirty="0" smtClean="0">
                <a:solidFill>
                  <a:srgbClr val="FF3300"/>
                </a:solidFill>
              </a:rPr>
              <a:t>知识单元</a:t>
            </a:r>
            <a:r>
              <a:rPr lang="zh-CN" altLang="en-US" dirty="0" smtClean="0"/>
              <a:t>被定义为</a:t>
            </a:r>
            <a:r>
              <a:rPr lang="zh-CN" altLang="en-US" dirty="0" smtClean="0">
                <a:solidFill>
                  <a:srgbClr val="FF3300"/>
                </a:solidFill>
              </a:rPr>
              <a:t>最小的数字出版单元</a:t>
            </a:r>
            <a:r>
              <a:rPr lang="zh-CN" altLang="en-US" dirty="0" smtClean="0"/>
              <a:t>。在划分知识点单元时，遵循如下原则：（</a:t>
            </a:r>
            <a:r>
              <a:rPr lang="en-US" altLang="zh-CN" dirty="0" smtClean="0"/>
              <a:t>1</a:t>
            </a:r>
            <a:r>
              <a:rPr lang="zh-CN" altLang="en-US" dirty="0" smtClean="0"/>
              <a:t>）适度颗粒性 ；（</a:t>
            </a:r>
            <a:r>
              <a:rPr lang="en-US" altLang="zh-CN" dirty="0" smtClean="0"/>
              <a:t>2</a:t>
            </a:r>
            <a:r>
              <a:rPr lang="zh-CN" altLang="en-US" dirty="0" smtClean="0"/>
              <a:t>）相对独立性与完整性；（</a:t>
            </a:r>
            <a:r>
              <a:rPr lang="en-US" altLang="zh-CN" dirty="0" smtClean="0"/>
              <a:t>3</a:t>
            </a:r>
            <a:r>
              <a:rPr lang="zh-CN" altLang="en-US" dirty="0" smtClean="0"/>
              <a:t>）便于分类与分级管理。</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992188" y="768350"/>
            <a:ext cx="5114925" cy="3836988"/>
          </a:xfrm>
          <a:ln/>
        </p:spPr>
      </p:sp>
      <p:sp>
        <p:nvSpPr>
          <p:cNvPr id="72707"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992188" y="768350"/>
            <a:ext cx="5114925" cy="3836988"/>
          </a:xfrm>
          <a:ln/>
        </p:spPr>
      </p:sp>
      <p:sp>
        <p:nvSpPr>
          <p:cNvPr id="73731"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992188" y="768350"/>
            <a:ext cx="5114925" cy="3836988"/>
          </a:xfrm>
          <a:ln/>
        </p:spPr>
      </p:sp>
      <p:sp>
        <p:nvSpPr>
          <p:cNvPr id="74755"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992188" y="768350"/>
            <a:ext cx="5114925" cy="3836988"/>
          </a:xfrm>
          <a:ln/>
        </p:spPr>
      </p:sp>
      <p:sp>
        <p:nvSpPr>
          <p:cNvPr id="75779"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992188" y="768350"/>
            <a:ext cx="5114925" cy="3836988"/>
          </a:xfrm>
          <a:ln/>
        </p:spPr>
      </p:sp>
      <p:sp>
        <p:nvSpPr>
          <p:cNvPr id="76803"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992188" y="768350"/>
            <a:ext cx="5114925" cy="3836988"/>
          </a:xfrm>
          <a:ln/>
        </p:spPr>
      </p:sp>
      <p:sp>
        <p:nvSpPr>
          <p:cNvPr id="77827"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992188" y="768350"/>
            <a:ext cx="5114925" cy="3836988"/>
          </a:xfrm>
          <a:ln/>
        </p:spPr>
      </p:sp>
      <p:sp>
        <p:nvSpPr>
          <p:cNvPr id="77827"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992188" y="768350"/>
            <a:ext cx="5114925" cy="3836988"/>
          </a:xfrm>
          <a:ln/>
        </p:spPr>
      </p:sp>
      <p:sp>
        <p:nvSpPr>
          <p:cNvPr id="78851"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992188" y="768350"/>
            <a:ext cx="5114925" cy="3836988"/>
          </a:xfrm>
          <a:ln/>
        </p:spPr>
      </p:sp>
      <p:sp>
        <p:nvSpPr>
          <p:cNvPr id="79875"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992188" y="768350"/>
            <a:ext cx="5114925" cy="3836988"/>
          </a:xfrm>
          <a:ln/>
        </p:spPr>
      </p:sp>
      <p:sp>
        <p:nvSpPr>
          <p:cNvPr id="80899"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992188" y="768350"/>
            <a:ext cx="5114925" cy="3836988"/>
          </a:xfrm>
          <a:ln/>
        </p:spPr>
      </p:sp>
      <p:sp>
        <p:nvSpPr>
          <p:cNvPr id="81923" name="Rectangle 3"/>
          <p:cNvSpPr>
            <a:spLocks noGrp="1" noChangeArrowheads="1"/>
          </p:cNvSpPr>
          <p:nvPr>
            <p:ph type="body" idx="1"/>
          </p:nvPr>
        </p:nvSpPr>
        <p:spPr>
          <a:noFill/>
        </p:spPr>
        <p:txBody>
          <a:bodyPr/>
          <a:lstStyle/>
          <a:p>
            <a:pPr eaLnBrk="1" hangingPunct="1">
              <a:lnSpc>
                <a:spcPct val="120000"/>
              </a:lnSpc>
              <a:spcBef>
                <a:spcPct val="50000"/>
              </a:spcBef>
            </a:pPr>
            <a:endParaRPr lang="zh-CN"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992188" y="768350"/>
            <a:ext cx="5114925" cy="3836988"/>
          </a:xfrm>
          <a:ln/>
        </p:spPr>
      </p:sp>
      <p:sp>
        <p:nvSpPr>
          <p:cNvPr id="82947" name="Rectangle 3"/>
          <p:cNvSpPr>
            <a:spLocks noGrp="1" noChangeArrowheads="1"/>
          </p:cNvSpPr>
          <p:nvPr>
            <p:ph type="body" idx="1"/>
          </p:nvPr>
        </p:nvSpPr>
        <p:spPr>
          <a:noFill/>
        </p:spPr>
        <p:txBody>
          <a:bodyPr/>
          <a:lstStyle/>
          <a:p>
            <a:pPr eaLnBrk="1" hangingPunct="1"/>
            <a:endParaRPr lang="en-US" altLang="zh-CN"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992188" y="768350"/>
            <a:ext cx="5114925" cy="3836988"/>
          </a:xfrm>
          <a:ln/>
        </p:spPr>
      </p:sp>
      <p:sp>
        <p:nvSpPr>
          <p:cNvPr id="83971"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992188" y="768350"/>
            <a:ext cx="5114925" cy="3836988"/>
          </a:xfrm>
          <a:ln/>
        </p:spPr>
      </p:sp>
      <p:sp>
        <p:nvSpPr>
          <p:cNvPr id="84995"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11175A0-FAC9-4429-BB79-4CBB26DFBFA7}" type="slidenum">
              <a:rPr lang="zh-CN" altLang="en-US" smtClean="0"/>
              <a:pPr>
                <a:defRPr/>
              </a:pPr>
              <a:t>47</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411175A0-FAC9-4429-BB79-4CBB26DFBFA7}" type="slidenum">
              <a:rPr lang="zh-CN" altLang="en-US" smtClean="0"/>
              <a:pPr>
                <a:defRPr/>
              </a:pPr>
              <a:t>52</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Calibri" pitchFamily="34" charset="0"/>
                <a:ea typeface="宋体" pitchFamily="2" charset="-122"/>
                <a:cs typeface="+mn-cs"/>
              </a:rPr>
              <a:t>如无法播放，请检查浏览器</a:t>
            </a:r>
            <a:r>
              <a:rPr lang="en-US" sz="1200" kern="1200" dirty="0" smtClean="0">
                <a:solidFill>
                  <a:schemeClr val="tx1"/>
                </a:solidFill>
                <a:latin typeface="Calibri" pitchFamily="34" charset="0"/>
                <a:ea typeface="宋体" pitchFamily="2" charset="-122"/>
                <a:cs typeface="+mn-cs"/>
              </a:rPr>
              <a:t>Flash</a:t>
            </a:r>
            <a:r>
              <a:rPr lang="zh-CN" altLang="en-US" sz="1200" kern="1200" dirty="0" smtClean="0">
                <a:solidFill>
                  <a:schemeClr val="tx1"/>
                </a:solidFill>
                <a:latin typeface="Calibri" pitchFamily="34" charset="0"/>
                <a:ea typeface="宋体" pitchFamily="2" charset="-122"/>
                <a:cs typeface="+mn-cs"/>
              </a:rPr>
              <a:t>播放插件是否打开。有的浏览器默认设置关闭了</a:t>
            </a:r>
            <a:r>
              <a:rPr lang="en-US" sz="1200" kern="1200" dirty="0" smtClean="0">
                <a:solidFill>
                  <a:schemeClr val="tx1"/>
                </a:solidFill>
                <a:latin typeface="Calibri" pitchFamily="34" charset="0"/>
                <a:ea typeface="宋体" pitchFamily="2" charset="-122"/>
                <a:cs typeface="+mn-cs"/>
              </a:rPr>
              <a:t>Flash</a:t>
            </a:r>
            <a:r>
              <a:rPr lang="zh-CN" altLang="en-US" sz="1200" kern="1200" dirty="0" smtClean="0">
                <a:solidFill>
                  <a:schemeClr val="tx1"/>
                </a:solidFill>
                <a:latin typeface="Calibri" pitchFamily="34" charset="0"/>
                <a:ea typeface="宋体" pitchFamily="2" charset="-122"/>
                <a:cs typeface="+mn-cs"/>
              </a:rPr>
              <a:t>播放插件，并没有给出任何提示，如果无法播放，将会在播放界面的最上面出现一行英文文字提示，提示用户“此视频中没有兼容的源代码和播放技术，请尝试只用别的浏览器，如</a:t>
            </a:r>
            <a:r>
              <a:rPr lang="en-US" sz="1200" kern="1200" dirty="0" smtClean="0">
                <a:solidFill>
                  <a:schemeClr val="tx1"/>
                </a:solidFill>
                <a:latin typeface="Calibri" pitchFamily="34" charset="0"/>
                <a:ea typeface="宋体" pitchFamily="2" charset="-122"/>
                <a:cs typeface="+mn-cs"/>
              </a:rPr>
              <a:t>Chrome</a:t>
            </a:r>
            <a:r>
              <a:rPr lang="zh-CN" altLang="en-US" sz="1200" kern="1200" dirty="0" smtClean="0">
                <a:solidFill>
                  <a:schemeClr val="tx1"/>
                </a:solidFill>
                <a:latin typeface="Calibri" pitchFamily="34" charset="0"/>
                <a:ea typeface="宋体" pitchFamily="2" charset="-122"/>
                <a:cs typeface="+mn-cs"/>
              </a:rPr>
              <a:t>，或下载最新的</a:t>
            </a:r>
            <a:r>
              <a:rPr lang="en-US" sz="1200" kern="1200" dirty="0" smtClean="0">
                <a:solidFill>
                  <a:schemeClr val="tx1"/>
                </a:solidFill>
                <a:latin typeface="Calibri" pitchFamily="34" charset="0"/>
                <a:ea typeface="宋体" pitchFamily="2" charset="-122"/>
                <a:cs typeface="+mn-cs"/>
              </a:rPr>
              <a:t>Flash </a:t>
            </a:r>
            <a:r>
              <a:rPr lang="zh-CN" altLang="en-US" sz="1200" kern="1200" dirty="0" smtClean="0">
                <a:solidFill>
                  <a:schemeClr val="tx1"/>
                </a:solidFill>
                <a:latin typeface="Calibri" pitchFamily="34" charset="0"/>
                <a:ea typeface="宋体" pitchFamily="2" charset="-122"/>
                <a:cs typeface="+mn-cs"/>
              </a:rPr>
              <a:t>播放器”，这时用户需要对自己的浏览器进行设置，将</a:t>
            </a:r>
            <a:r>
              <a:rPr lang="en-US" sz="1200" kern="1200" dirty="0" smtClean="0">
                <a:solidFill>
                  <a:schemeClr val="tx1"/>
                </a:solidFill>
                <a:latin typeface="Calibri" pitchFamily="34" charset="0"/>
                <a:ea typeface="宋体" pitchFamily="2" charset="-122"/>
                <a:cs typeface="+mn-cs"/>
              </a:rPr>
              <a:t>Flash</a:t>
            </a:r>
            <a:r>
              <a:rPr lang="zh-CN" altLang="en-US" sz="1200" kern="1200" dirty="0" smtClean="0">
                <a:solidFill>
                  <a:schemeClr val="tx1"/>
                </a:solidFill>
                <a:latin typeface="Calibri" pitchFamily="34" charset="0"/>
                <a:ea typeface="宋体" pitchFamily="2" charset="-122"/>
                <a:cs typeface="+mn-cs"/>
              </a:rPr>
              <a:t>播放器的加载项启用，这样就可以播放了。</a:t>
            </a:r>
            <a:endParaRPr lang="zh-CN" altLang="en-US" dirty="0"/>
          </a:p>
        </p:txBody>
      </p:sp>
      <p:sp>
        <p:nvSpPr>
          <p:cNvPr id="4" name="灯片编号占位符 3"/>
          <p:cNvSpPr>
            <a:spLocks noGrp="1"/>
          </p:cNvSpPr>
          <p:nvPr>
            <p:ph type="sldNum" sz="quarter" idx="10"/>
          </p:nvPr>
        </p:nvSpPr>
        <p:spPr/>
        <p:txBody>
          <a:bodyPr/>
          <a:lstStyle/>
          <a:p>
            <a:pPr>
              <a:defRPr/>
            </a:pPr>
            <a:fld id="{411175A0-FAC9-4429-BB79-4CBB26DFBFA7}" type="slidenum">
              <a:rPr lang="zh-CN" altLang="en-US" smtClean="0"/>
              <a:pPr>
                <a:defRPr/>
              </a:pPr>
              <a:t>53</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992188" y="768350"/>
            <a:ext cx="5114925" cy="3836988"/>
          </a:xfrm>
          <a:ln/>
        </p:spPr>
      </p:sp>
      <p:sp>
        <p:nvSpPr>
          <p:cNvPr id="86019"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992188" y="768350"/>
            <a:ext cx="5114925" cy="3836988"/>
          </a:xfrm>
          <a:ln/>
        </p:spPr>
      </p:sp>
      <p:sp>
        <p:nvSpPr>
          <p:cNvPr id="87043"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992188" y="768350"/>
            <a:ext cx="5114925" cy="3836988"/>
          </a:xfrm>
          <a:ln/>
        </p:spPr>
      </p:sp>
      <p:sp>
        <p:nvSpPr>
          <p:cNvPr id="88067" name="Rectangle 3"/>
          <p:cNvSpPr>
            <a:spLocks noGrp="1" noChangeArrowheads="1"/>
          </p:cNvSpPr>
          <p:nvPr>
            <p:ph type="body" idx="1"/>
          </p:nvPr>
        </p:nvSpPr>
        <p:spPr>
          <a:noFill/>
        </p:spPr>
        <p:txBody>
          <a:bodyPr/>
          <a:lstStyle/>
          <a:p>
            <a:pPr eaLnBrk="1" hangingPunct="1"/>
            <a:r>
              <a:rPr lang="zh-CN" altLang="en-US" smtClean="0"/>
              <a:t>演示轴的设计计算程序！</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normAutofit/>
          </a:bodyPr>
          <a:lstStyle/>
          <a:p>
            <a:r>
              <a:rPr lang="zh-CN" altLang="en-US" dirty="0" smtClean="0"/>
              <a:t>关于轴设计的程序演示请见文档“轴设计计算程序演示步骤</a:t>
            </a:r>
            <a:r>
              <a:rPr lang="en-US" altLang="zh-CN" dirty="0" smtClean="0"/>
              <a:t>.</a:t>
            </a:r>
            <a:r>
              <a:rPr lang="en-US" altLang="zh-CN" dirty="0" err="1" smtClean="0"/>
              <a:t>docx</a:t>
            </a:r>
            <a:r>
              <a:rPr lang="zh-CN" altLang="en-US" dirty="0" smtClean="0"/>
              <a:t>”。</a:t>
            </a:r>
            <a:endParaRPr lang="zh-CN" altLang="en-US" dirty="0"/>
          </a:p>
        </p:txBody>
      </p:sp>
      <p:sp>
        <p:nvSpPr>
          <p:cNvPr id="4" name="灯片编号占位符 3"/>
          <p:cNvSpPr>
            <a:spLocks noGrp="1"/>
          </p:cNvSpPr>
          <p:nvPr>
            <p:ph type="sldNum" sz="quarter" idx="10"/>
          </p:nvPr>
        </p:nvSpPr>
        <p:spPr/>
        <p:txBody>
          <a:bodyPr/>
          <a:lstStyle/>
          <a:p>
            <a:pPr>
              <a:defRPr/>
            </a:pPr>
            <a:fld id="{411175A0-FAC9-4429-BB79-4CBB26DFBFA7}" type="slidenum">
              <a:rPr lang="zh-CN" altLang="en-US" smtClean="0"/>
              <a:pPr>
                <a:defRPr/>
              </a:pPr>
              <a:t>57</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992188" y="768350"/>
            <a:ext cx="5114925" cy="3836988"/>
          </a:xfrm>
          <a:ln/>
        </p:spPr>
      </p:sp>
      <p:sp>
        <p:nvSpPr>
          <p:cNvPr id="89091" name="Rectangle 3"/>
          <p:cNvSpPr>
            <a:spLocks noGrp="1" noChangeArrowheads="1"/>
          </p:cNvSpPr>
          <p:nvPr>
            <p:ph type="body" idx="1"/>
          </p:nvPr>
        </p:nvSpPr>
        <p:spPr>
          <a:noFill/>
        </p:spPr>
        <p:txBody>
          <a:bodyPr/>
          <a:lstStyle/>
          <a:p>
            <a:pPr eaLnBrk="1" hangingPunct="1"/>
            <a:r>
              <a:rPr lang="zh-CN" altLang="en-US" sz="1200" b="0" dirty="0" smtClean="0">
                <a:sym typeface="Helvetica" pitchFamily="34" charset="0"/>
              </a:rPr>
              <a:t> 提供</a:t>
            </a:r>
            <a:r>
              <a:rPr lang="en-US" altLang="zh-CN" sz="1200" b="0" dirty="0" smtClean="0">
                <a:sym typeface="Helvetica" pitchFamily="34" charset="0"/>
              </a:rPr>
              <a:t>2000</a:t>
            </a:r>
            <a:r>
              <a:rPr lang="zh-CN" altLang="en-US" sz="1200" b="0" dirty="0" smtClean="0">
                <a:sym typeface="Helvetica" pitchFamily="34" charset="0"/>
              </a:rPr>
              <a:t>多本机械相关专业电子图书，涵盖</a:t>
            </a:r>
            <a:r>
              <a:rPr lang="en-US" altLang="zh-CN" sz="1200" b="0" dirty="0" smtClean="0">
                <a:sym typeface="Helvetica" pitchFamily="34" charset="0"/>
              </a:rPr>
              <a:t>CAD/CAM</a:t>
            </a:r>
            <a:r>
              <a:rPr lang="zh-CN" altLang="en-US" sz="1200" b="0" dirty="0" smtClean="0">
                <a:sym typeface="Helvetica" pitchFamily="34" charset="0"/>
              </a:rPr>
              <a:t>、数控加工、液压与气动、机械设计、机械加工、机械制图、焊接、热处理、铸造、模具、钣金、五金、机械设备与维修、工程机械、化工机械、电气等多个学科，并将不断增加新的品种。</a:t>
            </a:r>
            <a:endParaRPr lang="zh-CN" alt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992188" y="768350"/>
            <a:ext cx="5114925" cy="3836988"/>
          </a:xfrm>
          <a:ln/>
        </p:spPr>
      </p:sp>
      <p:sp>
        <p:nvSpPr>
          <p:cNvPr id="90115" name="Rectangle 3"/>
          <p:cNvSpPr>
            <a:spLocks noGrp="1" noChangeArrowheads="1"/>
          </p:cNvSpPr>
          <p:nvPr>
            <p:ph type="body" idx="1"/>
          </p:nvPr>
        </p:nvSpPr>
        <p:spPr>
          <a:noFill/>
        </p:spPr>
        <p:txBody>
          <a:bodyPr/>
          <a:lstStyle/>
          <a:p>
            <a:r>
              <a:rPr lang="zh-CN" altLang="en-US" smtClean="0"/>
              <a:t>对电子书的操作相对更简单，选择想阅读的电子书，进入该电子书的介绍页面，单击“在线阅读”按钮，即可打开。  在该电子书介绍页面中，包括该书的一些基本信息，如文件大小、页数、字数、内容简介、前言目标读者等。</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normAutofit/>
          </a:bodyPr>
          <a:lstStyle/>
          <a:p>
            <a:r>
              <a:rPr lang="zh-CN" altLang="en-US" dirty="0" smtClean="0"/>
              <a:t>手机</a:t>
            </a:r>
            <a:r>
              <a:rPr lang="en-US" altLang="zh-CN" dirty="0" smtClean="0"/>
              <a:t>app</a:t>
            </a:r>
            <a:r>
              <a:rPr lang="zh-CN" altLang="en-US" dirty="0" smtClean="0"/>
              <a:t>界面</a:t>
            </a:r>
            <a:endParaRPr lang="zh-CN" altLang="en-US" dirty="0"/>
          </a:p>
        </p:txBody>
      </p:sp>
      <p:sp>
        <p:nvSpPr>
          <p:cNvPr id="4" name="灯片编号占位符 3"/>
          <p:cNvSpPr>
            <a:spLocks noGrp="1"/>
          </p:cNvSpPr>
          <p:nvPr>
            <p:ph type="sldNum" sz="quarter" idx="10"/>
          </p:nvPr>
        </p:nvSpPr>
        <p:spPr/>
        <p:txBody>
          <a:bodyPr/>
          <a:lstStyle/>
          <a:p>
            <a:pPr>
              <a:defRPr/>
            </a:pPr>
            <a:fld id="{411175A0-FAC9-4429-BB79-4CBB26DFBFA7}" type="slidenum">
              <a:rPr lang="zh-CN" altLang="en-US" smtClean="0"/>
              <a:pPr>
                <a:defRPr/>
              </a:pPr>
              <a:t>62</a:t>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手机</a:t>
            </a:r>
            <a:r>
              <a:rPr lang="en-US" altLang="zh-CN" dirty="0" smtClean="0"/>
              <a:t>app</a:t>
            </a:r>
            <a:r>
              <a:rPr lang="zh-CN" altLang="en-US" dirty="0" smtClean="0"/>
              <a:t>界面</a:t>
            </a:r>
          </a:p>
          <a:p>
            <a:endParaRPr lang="zh-CN" altLang="en-US" dirty="0"/>
          </a:p>
        </p:txBody>
      </p:sp>
      <p:sp>
        <p:nvSpPr>
          <p:cNvPr id="4" name="灯片编号占位符 3"/>
          <p:cNvSpPr>
            <a:spLocks noGrp="1"/>
          </p:cNvSpPr>
          <p:nvPr>
            <p:ph type="sldNum" sz="quarter" idx="10"/>
          </p:nvPr>
        </p:nvSpPr>
        <p:spPr/>
        <p:txBody>
          <a:bodyPr/>
          <a:lstStyle/>
          <a:p>
            <a:pPr>
              <a:defRPr/>
            </a:pPr>
            <a:fld id="{411175A0-FAC9-4429-BB79-4CBB26DFBFA7}" type="slidenum">
              <a:rPr lang="zh-CN" altLang="en-US" smtClean="0"/>
              <a:pPr>
                <a:defRPr/>
              </a:pPr>
              <a:t>63</a:t>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手机</a:t>
            </a:r>
            <a:r>
              <a:rPr lang="en-US" altLang="zh-CN" dirty="0" smtClean="0"/>
              <a:t>app</a:t>
            </a:r>
            <a:r>
              <a:rPr lang="zh-CN" altLang="en-US" dirty="0" smtClean="0"/>
              <a:t>界面</a:t>
            </a:r>
          </a:p>
          <a:p>
            <a:endParaRPr lang="zh-CN" altLang="en-US" dirty="0"/>
          </a:p>
        </p:txBody>
      </p:sp>
      <p:sp>
        <p:nvSpPr>
          <p:cNvPr id="4" name="灯片编号占位符 3"/>
          <p:cNvSpPr>
            <a:spLocks noGrp="1"/>
          </p:cNvSpPr>
          <p:nvPr>
            <p:ph type="sldNum" sz="quarter" idx="10"/>
          </p:nvPr>
        </p:nvSpPr>
        <p:spPr/>
        <p:txBody>
          <a:bodyPr/>
          <a:lstStyle/>
          <a:p>
            <a:pPr>
              <a:defRPr/>
            </a:pPr>
            <a:fld id="{411175A0-FAC9-4429-BB79-4CBB26DFBFA7}" type="slidenum">
              <a:rPr lang="zh-CN" altLang="en-US" smtClean="0"/>
              <a:pPr>
                <a:defRPr/>
              </a:pPr>
              <a:t>64</a:t>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手机</a:t>
            </a:r>
            <a:r>
              <a:rPr lang="en-US" altLang="zh-CN" dirty="0" smtClean="0"/>
              <a:t>app</a:t>
            </a:r>
            <a:r>
              <a:rPr lang="zh-CN" altLang="en-US" dirty="0" smtClean="0"/>
              <a:t>界面</a:t>
            </a:r>
          </a:p>
          <a:p>
            <a:endParaRPr lang="zh-CN" altLang="en-US" dirty="0"/>
          </a:p>
        </p:txBody>
      </p:sp>
      <p:sp>
        <p:nvSpPr>
          <p:cNvPr id="4" name="灯片编号占位符 3"/>
          <p:cNvSpPr>
            <a:spLocks noGrp="1"/>
          </p:cNvSpPr>
          <p:nvPr>
            <p:ph type="sldNum" sz="quarter" idx="10"/>
          </p:nvPr>
        </p:nvSpPr>
        <p:spPr/>
        <p:txBody>
          <a:bodyPr/>
          <a:lstStyle/>
          <a:p>
            <a:pPr>
              <a:defRPr/>
            </a:pPr>
            <a:fld id="{411175A0-FAC9-4429-BB79-4CBB26DFBFA7}" type="slidenum">
              <a:rPr lang="zh-CN" altLang="en-US" smtClean="0"/>
              <a:pPr>
                <a:defRPr/>
              </a:pPr>
              <a:t>65</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a:ln/>
        </p:spPr>
        <p:txBody>
          <a:bodyPr/>
          <a:lstStyle>
            <a:lvl1pPr>
              <a:defRPr/>
            </a:lvl1pPr>
          </a:lstStyle>
          <a:p>
            <a:pPr>
              <a:defRPr/>
            </a:pPr>
            <a:fld id="{84C85A6A-3B02-4AFA-ACA6-AF96280635D6}"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a:ln/>
        </p:spPr>
        <p:txBody>
          <a:bodyPr/>
          <a:lstStyle>
            <a:lvl1pPr>
              <a:defRPr/>
            </a:lvl1pPr>
          </a:lstStyle>
          <a:p>
            <a:pPr>
              <a:defRPr/>
            </a:pPr>
            <a:fld id="{9067B4D5-FA6F-44DC-8841-1703CBA09873}"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7"/>
          <p:cNvSpPr>
            <a:spLocks noGrp="1" noChangeArrowheads="1"/>
          </p:cNvSpPr>
          <p:nvPr>
            <p:ph type="sldNum" sz="quarter" idx="12"/>
          </p:nvPr>
        </p:nvSpPr>
        <p:spPr>
          <a:ln/>
        </p:spPr>
        <p:txBody>
          <a:bodyPr/>
          <a:lstStyle>
            <a:lvl1pPr>
              <a:defRPr/>
            </a:lvl1pPr>
          </a:lstStyle>
          <a:p>
            <a:pPr>
              <a:defRPr/>
            </a:pPr>
            <a:fld id="{CF45E2DF-BFF8-4DC4-B260-E3571C347E4E}"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7"/>
          <p:cNvSpPr>
            <a:spLocks noGrp="1" noChangeArrowheads="1"/>
          </p:cNvSpPr>
          <p:nvPr>
            <p:ph type="sldNum" sz="quarter" idx="12"/>
          </p:nvPr>
        </p:nvSpPr>
        <p:spPr>
          <a:ln/>
        </p:spPr>
        <p:txBody>
          <a:bodyPr/>
          <a:lstStyle>
            <a:lvl1pPr>
              <a:defRPr/>
            </a:lvl1pPr>
          </a:lstStyle>
          <a:p>
            <a:pPr>
              <a:defRPr/>
            </a:pPr>
            <a:fld id="{FE70C749-ECC6-47FB-AA88-1A16B992E0EF}"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7"/>
          <p:cNvSpPr>
            <a:spLocks noGrp="1" noChangeArrowheads="1"/>
          </p:cNvSpPr>
          <p:nvPr>
            <p:ph type="sldNum" sz="quarter" idx="12"/>
          </p:nvPr>
        </p:nvSpPr>
        <p:spPr>
          <a:ln/>
        </p:spPr>
        <p:txBody>
          <a:bodyPr/>
          <a:lstStyle>
            <a:lvl1pPr>
              <a:defRPr/>
            </a:lvl1pPr>
          </a:lstStyle>
          <a:p>
            <a:pPr>
              <a:defRPr/>
            </a:pPr>
            <a:fld id="{3F870B19-91B8-47F7-9FA9-83C7463797E1}"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7"/>
          <p:cNvSpPr>
            <a:spLocks noGrp="1" noChangeArrowheads="1"/>
          </p:cNvSpPr>
          <p:nvPr>
            <p:ph type="sldNum" sz="quarter" idx="12"/>
          </p:nvPr>
        </p:nvSpPr>
        <p:spPr>
          <a:ln/>
        </p:spPr>
        <p:txBody>
          <a:bodyPr/>
          <a:lstStyle>
            <a:lvl1pPr>
              <a:defRPr/>
            </a:lvl1pPr>
          </a:lstStyle>
          <a:p>
            <a:pPr>
              <a:defRPr/>
            </a:pPr>
            <a:fld id="{7C43E2C8-D170-4935-92FB-D7AF7C848157}"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7"/>
          <p:cNvSpPr>
            <a:spLocks noGrp="1" noChangeArrowheads="1"/>
          </p:cNvSpPr>
          <p:nvPr>
            <p:ph type="sldNum" sz="quarter" idx="12"/>
          </p:nvPr>
        </p:nvSpPr>
        <p:spPr>
          <a:ln/>
        </p:spPr>
        <p:txBody>
          <a:bodyPr/>
          <a:lstStyle>
            <a:lvl1pPr>
              <a:defRPr/>
            </a:lvl1pPr>
          </a:lstStyle>
          <a:p>
            <a:pPr>
              <a:defRPr/>
            </a:pPr>
            <a:fld id="{4F976918-5636-4C6B-BDD9-729044011108}"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7"/>
          <p:cNvSpPr>
            <a:spLocks noGrp="1" noChangeArrowheads="1"/>
          </p:cNvSpPr>
          <p:nvPr>
            <p:ph type="sldNum" sz="quarter" idx="12"/>
          </p:nvPr>
        </p:nvSpPr>
        <p:spPr>
          <a:ln/>
        </p:spPr>
        <p:txBody>
          <a:bodyPr/>
          <a:lstStyle>
            <a:lvl1pPr>
              <a:defRPr/>
            </a:lvl1pPr>
          </a:lstStyle>
          <a:p>
            <a:pPr>
              <a:defRPr/>
            </a:pPr>
            <a:fld id="{0584279F-C08F-481D-94A1-44E1C7206B73}"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a:ln/>
        </p:spPr>
        <p:txBody>
          <a:bodyPr/>
          <a:lstStyle>
            <a:lvl1pPr>
              <a:defRPr/>
            </a:lvl1pPr>
          </a:lstStyle>
          <a:p>
            <a:pPr>
              <a:defRPr/>
            </a:pPr>
            <a:fld id="{329B3142-E922-4A11-9049-CE576696C7C2}"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22238"/>
            <a:ext cx="2057400" cy="6008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2238"/>
            <a:ext cx="6019800" cy="6008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a:ln/>
        </p:spPr>
        <p:txBody>
          <a:bodyPr/>
          <a:lstStyle>
            <a:lvl1pPr>
              <a:defRPr/>
            </a:lvl1pPr>
          </a:lstStyle>
          <a:p>
            <a:pPr>
              <a:defRPr/>
            </a:pPr>
            <a:fld id="{1B7E1715-7C8D-482C-B7CC-5F0D1E363438}"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a:ln/>
        </p:spPr>
        <p:txBody>
          <a:bodyPr/>
          <a:lstStyle>
            <a:lvl1pPr>
              <a:defRPr/>
            </a:lvl1pPr>
          </a:lstStyle>
          <a:p>
            <a:pPr>
              <a:defRPr/>
            </a:pPr>
            <a:fld id="{83BF04A4-A83D-4351-BC74-50B13CD8DCEC}"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pPr>
              <a:defRPr/>
            </a:pPr>
            <a:endParaRPr lang="zh-CN" altLang="en-US"/>
          </a:p>
        </p:txBody>
      </p:sp>
      <p:sp>
        <p:nvSpPr>
          <p:cNvPr id="1027"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1028"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3429"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000" b="0">
                <a:latin typeface="Arial" charset="0"/>
              </a:defRPr>
            </a:lvl1pPr>
          </a:lstStyle>
          <a:p>
            <a:pPr>
              <a:defRPr/>
            </a:pPr>
            <a:endParaRPr lang="en-US" altLang="zh-CN"/>
          </a:p>
        </p:txBody>
      </p:sp>
      <p:sp>
        <p:nvSpPr>
          <p:cNvPr id="103430"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a:defRPr sz="1000" b="0">
                <a:latin typeface="Arial" charset="0"/>
              </a:defRPr>
            </a:lvl1pPr>
          </a:lstStyle>
          <a:p>
            <a:pPr>
              <a:defRPr/>
            </a:pPr>
            <a:endParaRPr lang="en-US" altLang="zh-CN"/>
          </a:p>
        </p:txBody>
      </p:sp>
      <p:sp>
        <p:nvSpPr>
          <p:cNvPr id="103431"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000" b="0">
                <a:latin typeface="Arial" charset="0"/>
              </a:defRPr>
            </a:lvl1pPr>
          </a:lstStyle>
          <a:p>
            <a:pPr>
              <a:defRPr/>
            </a:pPr>
            <a:fld id="{07F478ED-E506-462A-BFD0-1C7BAD6CE95B}" type="slidenum">
              <a:rPr lang="en-US" altLang="zh-CN"/>
              <a:pPr>
                <a:defRPr/>
              </a:pPr>
              <a:t>‹#›</a:t>
            </a:fld>
            <a:endParaRPr lang="en-US" altLang="zh-CN"/>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34" name="Oval 10"/>
            <p:cNvSpPr>
              <a:spLocks noChangeArrowheads="1"/>
            </p:cNvSpPr>
            <p:nvPr/>
          </p:nvSpPr>
          <p:spPr bwMode="auto">
            <a:xfrm>
              <a:off x="5248" y="960"/>
              <a:ext cx="79" cy="80"/>
            </a:xfrm>
            <a:prstGeom prst="ellipse">
              <a:avLst/>
            </a:prstGeom>
            <a:solidFill>
              <a:schemeClr val="tx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35" name="Oval 11"/>
            <p:cNvSpPr>
              <a:spLocks noChangeArrowheads="1"/>
            </p:cNvSpPr>
            <p:nvPr/>
          </p:nvSpPr>
          <p:spPr bwMode="auto">
            <a:xfrm>
              <a:off x="5360" y="960"/>
              <a:ext cx="76" cy="80"/>
            </a:xfrm>
            <a:prstGeom prst="ellipse">
              <a:avLst/>
            </a:prstGeom>
            <a:solidFill>
              <a:schemeClr val="tx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36" name="Oval 12"/>
            <p:cNvSpPr>
              <a:spLocks noChangeArrowheads="1"/>
            </p:cNvSpPr>
            <p:nvPr/>
          </p:nvSpPr>
          <p:spPr bwMode="auto">
            <a:xfrm>
              <a:off x="5136" y="1072"/>
              <a:ext cx="80" cy="77"/>
            </a:xfrm>
            <a:prstGeom prst="ellipse">
              <a:avLst/>
            </a:prstGeom>
            <a:solidFill>
              <a:schemeClr val="tx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37" name="Oval 13"/>
            <p:cNvSpPr>
              <a:spLocks noChangeArrowheads="1"/>
            </p:cNvSpPr>
            <p:nvPr/>
          </p:nvSpPr>
          <p:spPr bwMode="auto">
            <a:xfrm>
              <a:off x="5248" y="1072"/>
              <a:ext cx="79" cy="77"/>
            </a:xfrm>
            <a:prstGeom prst="ellipse">
              <a:avLst/>
            </a:prstGeom>
            <a:solidFill>
              <a:schemeClr val="tx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38" name="Oval 14"/>
            <p:cNvSpPr>
              <a:spLocks noChangeArrowheads="1"/>
            </p:cNvSpPr>
            <p:nvPr/>
          </p:nvSpPr>
          <p:spPr bwMode="auto">
            <a:xfrm>
              <a:off x="5360" y="1072"/>
              <a:ext cx="76" cy="77"/>
            </a:xfrm>
            <a:prstGeom prst="ellipse">
              <a:avLst/>
            </a:prstGeom>
            <a:solidFill>
              <a:schemeClr val="tx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39" name="Oval 15"/>
            <p:cNvSpPr>
              <a:spLocks noChangeArrowheads="1"/>
            </p:cNvSpPr>
            <p:nvPr/>
          </p:nvSpPr>
          <p:spPr bwMode="auto">
            <a:xfrm>
              <a:off x="5472" y="1072"/>
              <a:ext cx="74" cy="77"/>
            </a:xfrm>
            <a:prstGeom prst="ellipse">
              <a:avLst/>
            </a:prstGeom>
            <a:solidFill>
              <a:schemeClr val="accent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40" name="Oval 16"/>
            <p:cNvSpPr>
              <a:spLocks noChangeArrowheads="1"/>
            </p:cNvSpPr>
            <p:nvPr/>
          </p:nvSpPr>
          <p:spPr bwMode="auto">
            <a:xfrm>
              <a:off x="5136" y="1184"/>
              <a:ext cx="80" cy="74"/>
            </a:xfrm>
            <a:prstGeom prst="ellipse">
              <a:avLst/>
            </a:prstGeom>
            <a:solidFill>
              <a:schemeClr val="tx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41" name="Oval 17"/>
            <p:cNvSpPr>
              <a:spLocks noChangeArrowheads="1"/>
            </p:cNvSpPr>
            <p:nvPr/>
          </p:nvSpPr>
          <p:spPr bwMode="auto">
            <a:xfrm>
              <a:off x="5248" y="1184"/>
              <a:ext cx="79" cy="74"/>
            </a:xfrm>
            <a:prstGeom prst="ellipse">
              <a:avLst/>
            </a:prstGeom>
            <a:solidFill>
              <a:schemeClr val="tx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42" name="Oval 18"/>
            <p:cNvSpPr>
              <a:spLocks noChangeArrowheads="1"/>
            </p:cNvSpPr>
            <p:nvPr/>
          </p:nvSpPr>
          <p:spPr bwMode="auto">
            <a:xfrm>
              <a:off x="5360" y="1184"/>
              <a:ext cx="76" cy="74"/>
            </a:xfrm>
            <a:prstGeom prst="ellipse">
              <a:avLst/>
            </a:prstGeom>
            <a:solidFill>
              <a:schemeClr val="accent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43" name="Oval 19"/>
            <p:cNvSpPr>
              <a:spLocks noChangeArrowheads="1"/>
            </p:cNvSpPr>
            <p:nvPr/>
          </p:nvSpPr>
          <p:spPr bwMode="auto">
            <a:xfrm>
              <a:off x="5472" y="1184"/>
              <a:ext cx="74" cy="74"/>
            </a:xfrm>
            <a:prstGeom prst="ellipse">
              <a:avLst/>
            </a:prstGeom>
            <a:solidFill>
              <a:schemeClr val="accent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44" name="Oval 20"/>
            <p:cNvSpPr>
              <a:spLocks noChangeArrowheads="1"/>
            </p:cNvSpPr>
            <p:nvPr/>
          </p:nvSpPr>
          <p:spPr bwMode="auto">
            <a:xfrm>
              <a:off x="5584" y="1184"/>
              <a:ext cx="80" cy="74"/>
            </a:xfrm>
            <a:prstGeom prst="ellipse">
              <a:avLst/>
            </a:prstGeom>
            <a:solidFill>
              <a:schemeClr val="accent1"/>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46" name="Oval 22"/>
            <p:cNvSpPr>
              <a:spLocks noChangeArrowheads="1"/>
            </p:cNvSpPr>
            <p:nvPr/>
          </p:nvSpPr>
          <p:spPr bwMode="auto">
            <a:xfrm>
              <a:off x="5248" y="1296"/>
              <a:ext cx="79" cy="80"/>
            </a:xfrm>
            <a:prstGeom prst="ellipse">
              <a:avLst/>
            </a:prstGeom>
            <a:solidFill>
              <a:schemeClr val="accent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47" name="Oval 23"/>
            <p:cNvSpPr>
              <a:spLocks noChangeArrowheads="1"/>
            </p:cNvSpPr>
            <p:nvPr/>
          </p:nvSpPr>
          <p:spPr bwMode="auto">
            <a:xfrm>
              <a:off x="5360" y="1296"/>
              <a:ext cx="76" cy="80"/>
            </a:xfrm>
            <a:prstGeom prst="ellipse">
              <a:avLst/>
            </a:prstGeom>
            <a:solidFill>
              <a:schemeClr val="accent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48" name="Oval 24"/>
            <p:cNvSpPr>
              <a:spLocks noChangeArrowheads="1"/>
            </p:cNvSpPr>
            <p:nvPr/>
          </p:nvSpPr>
          <p:spPr bwMode="auto">
            <a:xfrm>
              <a:off x="5472" y="1296"/>
              <a:ext cx="74" cy="80"/>
            </a:xfrm>
            <a:prstGeom prst="ellipse">
              <a:avLst/>
            </a:prstGeom>
            <a:solidFill>
              <a:schemeClr val="accent1"/>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50" name="Oval 26"/>
            <p:cNvSpPr>
              <a:spLocks noChangeArrowheads="1"/>
            </p:cNvSpPr>
            <p:nvPr/>
          </p:nvSpPr>
          <p:spPr bwMode="auto">
            <a:xfrm>
              <a:off x="5248" y="1408"/>
              <a:ext cx="79" cy="80"/>
            </a:xfrm>
            <a:prstGeom prst="ellipse">
              <a:avLst/>
            </a:prstGeom>
            <a:solidFill>
              <a:schemeClr val="accent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51" name="Oval 27"/>
            <p:cNvSpPr>
              <a:spLocks noChangeArrowheads="1"/>
            </p:cNvSpPr>
            <p:nvPr/>
          </p:nvSpPr>
          <p:spPr bwMode="auto">
            <a:xfrm>
              <a:off x="5360" y="1408"/>
              <a:ext cx="76" cy="80"/>
            </a:xfrm>
            <a:prstGeom prst="ellipse">
              <a:avLst/>
            </a:prstGeom>
            <a:solidFill>
              <a:schemeClr val="accent1"/>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52" name="Oval 28"/>
            <p:cNvSpPr>
              <a:spLocks noChangeArrowheads="1"/>
            </p:cNvSpPr>
            <p:nvPr/>
          </p:nvSpPr>
          <p:spPr bwMode="auto">
            <a:xfrm>
              <a:off x="5472" y="1408"/>
              <a:ext cx="74" cy="80"/>
            </a:xfrm>
            <a:prstGeom prst="ellipse">
              <a:avLst/>
            </a:prstGeom>
            <a:solidFill>
              <a:schemeClr val="accent1"/>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54" name="Oval 30"/>
            <p:cNvSpPr>
              <a:spLocks noChangeArrowheads="1"/>
            </p:cNvSpPr>
            <p:nvPr/>
          </p:nvSpPr>
          <p:spPr bwMode="auto">
            <a:xfrm>
              <a:off x="5136" y="1520"/>
              <a:ext cx="80" cy="79"/>
            </a:xfrm>
            <a:prstGeom prst="ellipse">
              <a:avLst/>
            </a:prstGeom>
            <a:solidFill>
              <a:schemeClr val="accent2"/>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55" name="Oval 31"/>
            <p:cNvSpPr>
              <a:spLocks noChangeArrowheads="1"/>
            </p:cNvSpPr>
            <p:nvPr/>
          </p:nvSpPr>
          <p:spPr bwMode="auto">
            <a:xfrm>
              <a:off x="5248" y="1520"/>
              <a:ext cx="79" cy="79"/>
            </a:xfrm>
            <a:prstGeom prst="ellipse">
              <a:avLst/>
            </a:prstGeom>
            <a:solidFill>
              <a:schemeClr val="accent1"/>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56" name="Oval 32"/>
            <p:cNvSpPr>
              <a:spLocks noChangeArrowheads="1"/>
            </p:cNvSpPr>
            <p:nvPr/>
          </p:nvSpPr>
          <p:spPr bwMode="auto">
            <a:xfrm>
              <a:off x="5360" y="1520"/>
              <a:ext cx="76" cy="79"/>
            </a:xfrm>
            <a:prstGeom prst="ellipse">
              <a:avLst/>
            </a:prstGeom>
            <a:solidFill>
              <a:schemeClr val="accent1"/>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57" name="Oval 33"/>
            <p:cNvSpPr>
              <a:spLocks noChangeArrowheads="1"/>
            </p:cNvSpPr>
            <p:nvPr/>
          </p:nvSpPr>
          <p:spPr bwMode="auto">
            <a:xfrm>
              <a:off x="5472" y="1520"/>
              <a:ext cx="74" cy="79"/>
            </a:xfrm>
            <a:prstGeom prst="ellipse">
              <a:avLst/>
            </a:prstGeom>
            <a:solidFill>
              <a:schemeClr val="folHlink"/>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58" name="Oval 34"/>
            <p:cNvSpPr>
              <a:spLocks noChangeArrowheads="1"/>
            </p:cNvSpPr>
            <p:nvPr/>
          </p:nvSpPr>
          <p:spPr bwMode="auto">
            <a:xfrm>
              <a:off x="5136" y="1632"/>
              <a:ext cx="80" cy="75"/>
            </a:xfrm>
            <a:prstGeom prst="ellipse">
              <a:avLst/>
            </a:prstGeom>
            <a:solidFill>
              <a:schemeClr val="accent1"/>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59" name="Oval 35"/>
            <p:cNvSpPr>
              <a:spLocks noChangeArrowheads="1"/>
            </p:cNvSpPr>
            <p:nvPr/>
          </p:nvSpPr>
          <p:spPr bwMode="auto">
            <a:xfrm>
              <a:off x="5248" y="1632"/>
              <a:ext cx="79" cy="75"/>
            </a:xfrm>
            <a:prstGeom prst="ellipse">
              <a:avLst/>
            </a:prstGeom>
            <a:solidFill>
              <a:schemeClr val="accent1"/>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60" name="Oval 36"/>
            <p:cNvSpPr>
              <a:spLocks noChangeArrowheads="1"/>
            </p:cNvSpPr>
            <p:nvPr/>
          </p:nvSpPr>
          <p:spPr bwMode="auto">
            <a:xfrm>
              <a:off x="5360" y="1632"/>
              <a:ext cx="76" cy="75"/>
            </a:xfrm>
            <a:prstGeom prst="ellipse">
              <a:avLst/>
            </a:prstGeom>
            <a:solidFill>
              <a:schemeClr val="folHlink"/>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61" name="Oval 37"/>
            <p:cNvSpPr>
              <a:spLocks noChangeArrowheads="1"/>
            </p:cNvSpPr>
            <p:nvPr/>
          </p:nvSpPr>
          <p:spPr bwMode="auto">
            <a:xfrm>
              <a:off x="5472" y="1632"/>
              <a:ext cx="74" cy="75"/>
            </a:xfrm>
            <a:prstGeom prst="ellipse">
              <a:avLst/>
            </a:prstGeom>
            <a:solidFill>
              <a:schemeClr val="folHlink"/>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62" name="Oval 38"/>
            <p:cNvSpPr>
              <a:spLocks noChangeArrowheads="1"/>
            </p:cNvSpPr>
            <p:nvPr/>
          </p:nvSpPr>
          <p:spPr bwMode="auto">
            <a:xfrm>
              <a:off x="5248" y="1744"/>
              <a:ext cx="79" cy="80"/>
            </a:xfrm>
            <a:prstGeom prst="ellipse">
              <a:avLst/>
            </a:prstGeom>
            <a:solidFill>
              <a:schemeClr val="folHlink"/>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sp>
          <p:nvSpPr>
            <p:cNvPr id="1063" name="Oval 39"/>
            <p:cNvSpPr>
              <a:spLocks noChangeArrowheads="1"/>
            </p:cNvSpPr>
            <p:nvPr/>
          </p:nvSpPr>
          <p:spPr bwMode="auto">
            <a:xfrm>
              <a:off x="5472" y="1744"/>
              <a:ext cx="74" cy="80"/>
            </a:xfrm>
            <a:prstGeom prst="ellipse">
              <a:avLst/>
            </a:prstGeom>
            <a:solidFill>
              <a:schemeClr val="folHlink"/>
            </a:solidFill>
            <a:ln>
              <a:noFill/>
            </a:ln>
            <a:effectLst/>
            <a:extLst>
              <a:ext uri="{91240B29-F687-4F45-9708-019B960494DF}"/>
              <a:ext uri="{AF507438-7753-43E0-B8FC-AC1667EBCBE1}"/>
            </a:extLst>
          </p:spPr>
          <p:txBody>
            <a:bodyPr wrap="none"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endParaRPr lang="zh-CN" altLang="en-US" b="0" smtClean="0"/>
            </a:p>
          </p:txBody>
        </p:sp>
      </p:grpSp>
    </p:spTree>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iming>
    <p:tnLst>
      <p:par>
        <p:cTn id="1" dur="indefinite" restart="never" nodeType="tmRoot"/>
      </p:par>
    </p:tnLst>
  </p:timing>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ea typeface="宋体" pitchFamily="2" charset="-122"/>
        </a:defRPr>
      </a:lvl2pPr>
      <a:lvl3pPr algn="l" rtl="0" eaLnBrk="0" fontAlgn="base" hangingPunct="0">
        <a:spcBef>
          <a:spcPct val="0"/>
        </a:spcBef>
        <a:spcAft>
          <a:spcPct val="0"/>
        </a:spcAft>
        <a:defRPr sz="3900" b="1">
          <a:solidFill>
            <a:schemeClr val="tx2"/>
          </a:solidFill>
          <a:latin typeface="Arial" charset="0"/>
          <a:ea typeface="宋体" pitchFamily="2" charset="-122"/>
        </a:defRPr>
      </a:lvl3pPr>
      <a:lvl4pPr algn="l" rtl="0" eaLnBrk="0" fontAlgn="base" hangingPunct="0">
        <a:spcBef>
          <a:spcPct val="0"/>
        </a:spcBef>
        <a:spcAft>
          <a:spcPct val="0"/>
        </a:spcAft>
        <a:defRPr sz="3900" b="1">
          <a:solidFill>
            <a:schemeClr val="tx2"/>
          </a:solidFill>
          <a:latin typeface="Arial" charset="0"/>
          <a:ea typeface="宋体" pitchFamily="2" charset="-122"/>
        </a:defRPr>
      </a:lvl4pPr>
      <a:lvl5pPr algn="l" rtl="0" eaLnBrk="0" fontAlgn="base" hangingPunct="0">
        <a:spcBef>
          <a:spcPct val="0"/>
        </a:spcBef>
        <a:spcAft>
          <a:spcPct val="0"/>
        </a:spcAft>
        <a:defRPr sz="3900" b="1">
          <a:solidFill>
            <a:schemeClr val="tx2"/>
          </a:solidFill>
          <a:latin typeface="Arial" charset="0"/>
          <a:ea typeface="宋体" pitchFamily="2" charset="-122"/>
        </a:defRPr>
      </a:lvl5pPr>
      <a:lvl6pPr marL="457200" algn="l" rtl="0" fontAlgn="base">
        <a:spcBef>
          <a:spcPct val="0"/>
        </a:spcBef>
        <a:spcAft>
          <a:spcPct val="0"/>
        </a:spcAft>
        <a:defRPr sz="3900" b="1">
          <a:solidFill>
            <a:schemeClr val="tx2"/>
          </a:solidFill>
          <a:latin typeface="Arial" charset="0"/>
          <a:ea typeface="宋体" pitchFamily="2" charset="-122"/>
        </a:defRPr>
      </a:lvl6pPr>
      <a:lvl7pPr marL="914400" algn="l" rtl="0" fontAlgn="base">
        <a:spcBef>
          <a:spcPct val="0"/>
        </a:spcBef>
        <a:spcAft>
          <a:spcPct val="0"/>
        </a:spcAft>
        <a:defRPr sz="3900" b="1">
          <a:solidFill>
            <a:schemeClr val="tx2"/>
          </a:solidFill>
          <a:latin typeface="Arial" charset="0"/>
          <a:ea typeface="宋体" pitchFamily="2" charset="-122"/>
        </a:defRPr>
      </a:lvl7pPr>
      <a:lvl8pPr marL="1371600" algn="l" rtl="0" fontAlgn="base">
        <a:spcBef>
          <a:spcPct val="0"/>
        </a:spcBef>
        <a:spcAft>
          <a:spcPct val="0"/>
        </a:spcAft>
        <a:defRPr sz="3900" b="1">
          <a:solidFill>
            <a:schemeClr val="tx2"/>
          </a:solidFill>
          <a:latin typeface="Arial" charset="0"/>
          <a:ea typeface="宋体" pitchFamily="2" charset="-122"/>
        </a:defRPr>
      </a:lvl8pPr>
      <a:lvl9pPr marL="1828800" algn="l" rtl="0" fontAlgn="base">
        <a:spcBef>
          <a:spcPct val="0"/>
        </a:spcBef>
        <a:spcAft>
          <a:spcPct val="0"/>
        </a:spcAft>
        <a:defRPr sz="3900" b="1">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www.digitalmechanical.com.cn/"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6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6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73.png"/></Relationships>
</file>

<file path=ppt/slides/_rels/slide6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7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127000" y="1073150"/>
            <a:ext cx="8640762" cy="3155950"/>
          </a:xfrm>
        </p:spPr>
        <p:txBody>
          <a:bodyPr/>
          <a:lstStyle/>
          <a:p>
            <a:pPr algn="ctr" eaLnBrk="1" hangingPunct="1"/>
            <a:r>
              <a:rPr lang="en-US" altLang="zh-CN" sz="4000" dirty="0" smtClean="0">
                <a:solidFill>
                  <a:srgbClr val="003300"/>
                </a:solidFill>
              </a:rPr>
              <a:t>CIDP</a:t>
            </a:r>
            <a:r>
              <a:rPr lang="zh-CN" altLang="en-US" sz="4000" dirty="0" smtClean="0"/>
              <a:t>制造业数字资源平台</a:t>
            </a:r>
            <a:r>
              <a:rPr lang="zh-CN" altLang="en-US" sz="4000" dirty="0" smtClean="0">
                <a:solidFill>
                  <a:srgbClr val="003300"/>
                </a:solidFill>
              </a:rPr>
              <a:t>详细介绍</a:t>
            </a:r>
            <a:r>
              <a:rPr lang="en-US" altLang="zh-CN" sz="4000" dirty="0" smtClean="0">
                <a:solidFill>
                  <a:srgbClr val="003300"/>
                </a:solidFill>
              </a:rPr>
              <a:t/>
            </a:r>
            <a:br>
              <a:rPr lang="en-US" altLang="zh-CN" sz="4000" dirty="0" smtClean="0">
                <a:solidFill>
                  <a:srgbClr val="003300"/>
                </a:solidFill>
              </a:rPr>
            </a:br>
            <a:r>
              <a:rPr lang="en-US" altLang="zh-CN" sz="4000" dirty="0" smtClean="0">
                <a:solidFill>
                  <a:srgbClr val="003300"/>
                </a:solidFill>
              </a:rPr>
              <a:t/>
            </a:r>
            <a:br>
              <a:rPr lang="en-US" altLang="zh-CN" sz="4000" dirty="0" smtClean="0">
                <a:solidFill>
                  <a:srgbClr val="003300"/>
                </a:solidFill>
              </a:rPr>
            </a:br>
            <a:r>
              <a:rPr lang="en-US" altLang="zh-CN" sz="3200" dirty="0" smtClean="0"/>
              <a:t> </a:t>
            </a:r>
            <a:r>
              <a:rPr lang="en-US" altLang="zh-CN" sz="3200" b="0" dirty="0" smtClean="0"/>
              <a:t>http://www.digitalmechanical.com.cn</a:t>
            </a:r>
            <a:r>
              <a:rPr lang="zh-CN" altLang="en-US" sz="3200" b="0" dirty="0" smtClean="0"/>
              <a:t> </a:t>
            </a:r>
            <a:r>
              <a:rPr lang="en-US" altLang="zh-CN" sz="3200" b="0" dirty="0" smtClean="0"/>
              <a:t/>
            </a:r>
            <a:br>
              <a:rPr lang="en-US" altLang="zh-CN" sz="3200" b="0" dirty="0" smtClean="0"/>
            </a:br>
            <a:r>
              <a:rPr lang="en-US" altLang="zh-CN" sz="3200" dirty="0" smtClean="0"/>
              <a:t> </a:t>
            </a:r>
            <a:r>
              <a:rPr lang="en-US" altLang="zh-CN" sz="3200" b="0" dirty="0" smtClean="0"/>
              <a:t>http://www.cidp.com.cn</a:t>
            </a:r>
            <a:r>
              <a:rPr lang="zh-CN" altLang="en-US" sz="3200" dirty="0" smtClean="0"/>
              <a:t> </a:t>
            </a:r>
          </a:p>
        </p:txBody>
      </p:sp>
      <p:pic>
        <p:nvPicPr>
          <p:cNvPr id="2051" name="Picture 5"/>
          <p:cNvPicPr>
            <a:picLocks noChangeAspect="1" noChangeArrowheads="1"/>
          </p:cNvPicPr>
          <p:nvPr/>
        </p:nvPicPr>
        <p:blipFill>
          <a:blip r:embed="rId3"/>
          <a:srcRect/>
          <a:stretch>
            <a:fillRect/>
          </a:stretch>
        </p:blipFill>
        <p:spPr bwMode="auto">
          <a:xfrm>
            <a:off x="1258888" y="5229225"/>
            <a:ext cx="7092950" cy="1063625"/>
          </a:xfrm>
          <a:prstGeom prst="rect">
            <a:avLst/>
          </a:prstGeom>
          <a:noFill/>
          <a:ln w="9525">
            <a:noFill/>
            <a:miter lim="800000"/>
            <a:headEnd/>
            <a:tailEnd/>
          </a:ln>
        </p:spPr>
      </p:pic>
      <p:sp>
        <p:nvSpPr>
          <p:cNvPr id="2052" name="Rectangle 2"/>
          <p:cNvSpPr>
            <a:spLocks noChangeArrowheads="1"/>
          </p:cNvSpPr>
          <p:nvPr/>
        </p:nvSpPr>
        <p:spPr bwMode="auto">
          <a:xfrm>
            <a:off x="1547813" y="3213100"/>
            <a:ext cx="6048375" cy="1584325"/>
          </a:xfrm>
          <a:prstGeom prst="rect">
            <a:avLst/>
          </a:prstGeom>
          <a:noFill/>
          <a:ln w="9525">
            <a:noFill/>
            <a:miter lim="800000"/>
            <a:headEnd/>
            <a:tailEnd/>
          </a:ln>
        </p:spPr>
        <p:txBody>
          <a:bodyPr anchor="b"/>
          <a:lstStyle/>
          <a:p>
            <a:pPr algn="ctr"/>
            <a:r>
              <a:rPr lang="zh-CN" altLang="en-US" sz="3200">
                <a:solidFill>
                  <a:schemeClr val="tx2"/>
                </a:solidFill>
              </a:rPr>
              <a:t/>
            </a:r>
            <a:br>
              <a:rPr lang="zh-CN" altLang="en-US" sz="3200">
                <a:solidFill>
                  <a:schemeClr val="tx2"/>
                </a:solidFill>
              </a:rPr>
            </a:br>
            <a:endParaRPr lang="en-US" altLang="zh-CN" sz="32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hape 24"/>
          <p:cNvSpPr>
            <a:spLocks noChangeArrowheads="1"/>
          </p:cNvSpPr>
          <p:nvPr/>
        </p:nvSpPr>
        <p:spPr bwMode="auto">
          <a:xfrm>
            <a:off x="407988" y="257175"/>
            <a:ext cx="2293937" cy="549275"/>
          </a:xfrm>
          <a:prstGeom prst="rect">
            <a:avLst/>
          </a:prstGeom>
          <a:noFill/>
          <a:ln w="12700">
            <a:noFill/>
            <a:miter lim="400000"/>
            <a:headEnd/>
            <a:tailEnd/>
          </a:ln>
        </p:spPr>
        <p:txBody>
          <a:bodyPr wrap="none" lIns="0" tIns="0" rIns="0" bIns="0">
            <a:spAutoFit/>
          </a:bodyPr>
          <a:lstStyle/>
          <a:p>
            <a:r>
              <a:rPr lang="zh-CN" altLang="en-US" sz="3600">
                <a:solidFill>
                  <a:srgbClr val="6666FF"/>
                </a:solidFill>
                <a:latin typeface="Helvetica" pitchFamily="34" charset="0"/>
                <a:sym typeface="Helvetica" pitchFamily="34" charset="0"/>
              </a:rPr>
              <a:t>我们是谁？</a:t>
            </a:r>
            <a:endParaRPr lang="en-US" altLang="zh-CN" sz="3600">
              <a:solidFill>
                <a:srgbClr val="6666FF"/>
              </a:solidFill>
              <a:latin typeface="Helvetica" pitchFamily="34" charset="0"/>
              <a:sym typeface="Helvetica" pitchFamily="34" charset="0"/>
            </a:endParaRPr>
          </a:p>
        </p:txBody>
      </p:sp>
      <p:grpSp>
        <p:nvGrpSpPr>
          <p:cNvPr id="3075" name="Group 51"/>
          <p:cNvGrpSpPr>
            <a:grpSpLocks/>
          </p:cNvGrpSpPr>
          <p:nvPr/>
        </p:nvGrpSpPr>
        <p:grpSpPr bwMode="auto">
          <a:xfrm>
            <a:off x="341313" y="1762125"/>
            <a:ext cx="2005012" cy="2387600"/>
            <a:chOff x="215" y="1110"/>
            <a:chExt cx="1263" cy="1504"/>
          </a:xfrm>
        </p:grpSpPr>
        <p:sp>
          <p:nvSpPr>
            <p:cNvPr id="3093" name="Shape 25"/>
            <p:cNvSpPr>
              <a:spLocks noChangeArrowheads="1"/>
            </p:cNvSpPr>
            <p:nvPr/>
          </p:nvSpPr>
          <p:spPr bwMode="auto">
            <a:xfrm>
              <a:off x="357" y="1110"/>
              <a:ext cx="960" cy="230"/>
            </a:xfrm>
            <a:prstGeom prst="rect">
              <a:avLst/>
            </a:prstGeom>
            <a:noFill/>
            <a:ln w="12700">
              <a:noFill/>
              <a:miter lim="400000"/>
              <a:headEnd/>
              <a:tailEnd/>
            </a:ln>
          </p:spPr>
          <p:txBody>
            <a:bodyPr wrap="none" lIns="0" tIns="0" rIns="0" bIns="0">
              <a:spAutoFit/>
            </a:bodyPr>
            <a:lstStyle/>
            <a:p>
              <a:r>
                <a:rPr lang="zh-CN" altLang="en-US" sz="2400" b="0">
                  <a:latin typeface="Helvetica" pitchFamily="34" charset="0"/>
                  <a:sym typeface="Helvetica" pitchFamily="34" charset="0"/>
                </a:rPr>
                <a:t>主要投资人</a:t>
              </a:r>
            </a:p>
          </p:txBody>
        </p:sp>
        <p:sp>
          <p:nvSpPr>
            <p:cNvPr id="26" name="Shape 26"/>
            <p:cNvSpPr/>
            <p:nvPr/>
          </p:nvSpPr>
          <p:spPr>
            <a:xfrm>
              <a:off x="272" y="1384"/>
              <a:ext cx="1118" cy="0"/>
            </a:xfrm>
            <a:prstGeom prst="line">
              <a:avLst/>
            </a:prstGeom>
            <a:noFill/>
            <a:ln w="25400" cap="flat">
              <a:solidFill>
                <a:srgbClr val="FFFFFF"/>
              </a:solidFill>
              <a:prstDash val="solid"/>
              <a:beve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pic>
          <p:nvPicPr>
            <p:cNvPr id="3095" name="image2.png"/>
            <p:cNvPicPr>
              <a:picLocks noChangeAspect="1" noChangeArrowheads="1"/>
            </p:cNvPicPr>
            <p:nvPr/>
          </p:nvPicPr>
          <p:blipFill>
            <a:blip r:embed="rId3"/>
            <a:srcRect/>
            <a:stretch>
              <a:fillRect/>
            </a:stretch>
          </p:blipFill>
          <p:spPr bwMode="auto">
            <a:xfrm>
              <a:off x="215" y="1489"/>
              <a:ext cx="1263" cy="326"/>
            </a:xfrm>
            <a:prstGeom prst="rect">
              <a:avLst/>
            </a:prstGeom>
            <a:noFill/>
            <a:ln w="12700">
              <a:noFill/>
              <a:miter lim="400000"/>
              <a:headEnd/>
              <a:tailEnd/>
            </a:ln>
          </p:spPr>
        </p:pic>
        <p:pic>
          <p:nvPicPr>
            <p:cNvPr id="3096" name="pasted-image.tif"/>
            <p:cNvPicPr>
              <a:picLocks noChangeAspect="1" noChangeArrowheads="1"/>
            </p:cNvPicPr>
            <p:nvPr/>
          </p:nvPicPr>
          <p:blipFill>
            <a:blip r:embed="rId4"/>
            <a:srcRect/>
            <a:stretch>
              <a:fillRect/>
            </a:stretch>
          </p:blipFill>
          <p:spPr bwMode="auto">
            <a:xfrm>
              <a:off x="357" y="1867"/>
              <a:ext cx="974" cy="747"/>
            </a:xfrm>
            <a:prstGeom prst="rect">
              <a:avLst/>
            </a:prstGeom>
            <a:solidFill>
              <a:srgbClr val="000000"/>
            </a:solidFill>
            <a:ln w="12700">
              <a:noFill/>
              <a:miter lim="400000"/>
              <a:headEnd/>
              <a:tailEnd/>
            </a:ln>
          </p:spPr>
        </p:pic>
      </p:grpSp>
      <p:grpSp>
        <p:nvGrpSpPr>
          <p:cNvPr id="3076" name="Group 52"/>
          <p:cNvGrpSpPr>
            <a:grpSpLocks/>
          </p:cNvGrpSpPr>
          <p:nvPr/>
        </p:nvGrpSpPr>
        <p:grpSpPr bwMode="auto">
          <a:xfrm>
            <a:off x="3214688" y="1758950"/>
            <a:ext cx="2236787" cy="436563"/>
            <a:chOff x="2025" y="1108"/>
            <a:chExt cx="1409" cy="275"/>
          </a:xfrm>
        </p:grpSpPr>
        <p:sp>
          <p:nvSpPr>
            <p:cNvPr id="3091" name="Shape 45"/>
            <p:cNvSpPr>
              <a:spLocks noChangeArrowheads="1"/>
            </p:cNvSpPr>
            <p:nvPr/>
          </p:nvSpPr>
          <p:spPr bwMode="auto">
            <a:xfrm>
              <a:off x="2037" y="1108"/>
              <a:ext cx="384" cy="230"/>
            </a:xfrm>
            <a:prstGeom prst="rect">
              <a:avLst/>
            </a:prstGeom>
            <a:noFill/>
            <a:ln w="12700">
              <a:noFill/>
              <a:miter lim="400000"/>
              <a:headEnd/>
              <a:tailEnd/>
            </a:ln>
          </p:spPr>
          <p:txBody>
            <a:bodyPr wrap="none" lIns="0" tIns="0" rIns="0" bIns="0">
              <a:spAutoFit/>
            </a:bodyPr>
            <a:lstStyle/>
            <a:p>
              <a:r>
                <a:rPr lang="zh-CN" altLang="en-US" sz="2400" b="0">
                  <a:latin typeface="Helvetica" pitchFamily="34" charset="0"/>
                  <a:sym typeface="Helvetica" pitchFamily="34" charset="0"/>
                </a:rPr>
                <a:t>技术</a:t>
              </a:r>
            </a:p>
          </p:txBody>
        </p:sp>
        <p:sp>
          <p:nvSpPr>
            <p:cNvPr id="46" name="Shape 46"/>
            <p:cNvSpPr/>
            <p:nvPr/>
          </p:nvSpPr>
          <p:spPr>
            <a:xfrm>
              <a:off x="2025" y="1383"/>
              <a:ext cx="1409" cy="0"/>
            </a:xfrm>
            <a:prstGeom prst="line">
              <a:avLst/>
            </a:prstGeom>
            <a:noFill/>
            <a:ln w="25400" cap="flat">
              <a:solidFill>
                <a:srgbClr val="FFFFFF"/>
              </a:solidFill>
              <a:prstDash val="solid"/>
              <a:beve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grpSp>
      <p:grpSp>
        <p:nvGrpSpPr>
          <p:cNvPr id="3077" name="Group 48"/>
          <p:cNvGrpSpPr>
            <a:grpSpLocks/>
          </p:cNvGrpSpPr>
          <p:nvPr/>
        </p:nvGrpSpPr>
        <p:grpSpPr bwMode="auto">
          <a:xfrm>
            <a:off x="3086100" y="2279650"/>
            <a:ext cx="2430463" cy="2049463"/>
            <a:chOff x="1944" y="1436"/>
            <a:chExt cx="1531" cy="1291"/>
          </a:xfrm>
        </p:grpSpPr>
        <p:sp>
          <p:nvSpPr>
            <p:cNvPr id="3088" name="Shape 47"/>
            <p:cNvSpPr>
              <a:spLocks noChangeArrowheads="1"/>
            </p:cNvSpPr>
            <p:nvPr/>
          </p:nvSpPr>
          <p:spPr bwMode="auto">
            <a:xfrm>
              <a:off x="2377" y="1436"/>
              <a:ext cx="1089" cy="750"/>
            </a:xfrm>
            <a:prstGeom prst="rect">
              <a:avLst/>
            </a:prstGeom>
            <a:noFill/>
            <a:ln w="12700">
              <a:noFill/>
              <a:miter lim="400000"/>
              <a:headEnd/>
              <a:tailEnd/>
            </a:ln>
          </p:spPr>
          <p:txBody>
            <a:bodyPr wrap="none" lIns="0" tIns="0" rIns="0" bIns="0">
              <a:spAutoFit/>
            </a:bodyPr>
            <a:lstStyle/>
            <a:p>
              <a:pPr>
                <a:lnSpc>
                  <a:spcPct val="130000"/>
                </a:lnSpc>
              </a:pPr>
              <a:r>
                <a:rPr lang="zh-CN" altLang="en-US" sz="2000" b="0">
                  <a:latin typeface="Helvetica" pitchFamily="34" charset="0"/>
                  <a:sym typeface="Helvetica" pitchFamily="34" charset="0"/>
                </a:rPr>
                <a:t>以色列</a:t>
              </a:r>
              <a:r>
                <a:rPr lang="en-US" altLang="zh-CN" sz="2000" b="0">
                  <a:latin typeface="Helvetica" pitchFamily="34" charset="0"/>
                  <a:sym typeface="Helvetica" pitchFamily="34" charset="0"/>
                </a:rPr>
                <a:t>CDI</a:t>
              </a:r>
              <a:r>
                <a:rPr lang="zh-CN" altLang="en-US" sz="2000" b="0">
                  <a:latin typeface="Helvetica" pitchFamily="34" charset="0"/>
                  <a:sym typeface="Helvetica" pitchFamily="34" charset="0"/>
                </a:rPr>
                <a:t>公司</a:t>
              </a:r>
            </a:p>
            <a:p>
              <a:pPr>
                <a:lnSpc>
                  <a:spcPct val="130000"/>
                </a:lnSpc>
              </a:pPr>
              <a:r>
                <a:rPr lang="en-US" altLang="zh-CN" sz="2000" b="0">
                  <a:latin typeface="Helvetica" pitchFamily="34" charset="0"/>
                  <a:sym typeface="Helvetica" pitchFamily="34" charset="0"/>
                </a:rPr>
                <a:t>NetIS</a:t>
              </a:r>
              <a:r>
                <a:rPr lang="en-US" altLang="zh-CN" sz="2000" b="0" baseline="80000">
                  <a:latin typeface="Helvetica" pitchFamily="34" charset="0"/>
                  <a:sym typeface="Helvetica" pitchFamily="34" charset="0"/>
                </a:rPr>
                <a:t>TM  </a:t>
              </a:r>
              <a:r>
                <a:rPr lang="zh-CN" altLang="en-US" sz="2000" b="0">
                  <a:latin typeface="Helvetica" pitchFamily="34" charset="0"/>
                  <a:sym typeface="Helvetica" pitchFamily="34" charset="0"/>
                </a:rPr>
                <a:t>数字出</a:t>
              </a:r>
            </a:p>
            <a:p>
              <a:pPr>
                <a:lnSpc>
                  <a:spcPct val="130000"/>
                </a:lnSpc>
              </a:pPr>
              <a:r>
                <a:rPr lang="zh-CN" altLang="en-US" sz="2000" b="0">
                  <a:latin typeface="Helvetica" pitchFamily="34" charset="0"/>
                  <a:sym typeface="Helvetica" pitchFamily="34" charset="0"/>
                </a:rPr>
                <a:t>版技术</a:t>
              </a:r>
            </a:p>
          </p:txBody>
        </p:sp>
        <p:pic>
          <p:nvPicPr>
            <p:cNvPr id="3089" name="pasted-image.pdf"/>
            <p:cNvPicPr>
              <a:picLocks noChangeAspect="1" noChangeArrowheads="1"/>
            </p:cNvPicPr>
            <p:nvPr/>
          </p:nvPicPr>
          <p:blipFill>
            <a:blip r:embed="rId5"/>
            <a:srcRect/>
            <a:stretch>
              <a:fillRect/>
            </a:stretch>
          </p:blipFill>
          <p:spPr bwMode="auto">
            <a:xfrm>
              <a:off x="1944" y="1516"/>
              <a:ext cx="405" cy="531"/>
            </a:xfrm>
            <a:prstGeom prst="rect">
              <a:avLst/>
            </a:prstGeom>
            <a:noFill/>
            <a:ln w="12700">
              <a:noFill/>
              <a:miter lim="400000"/>
              <a:headEnd/>
              <a:tailEnd/>
            </a:ln>
          </p:spPr>
        </p:pic>
        <p:sp>
          <p:nvSpPr>
            <p:cNvPr id="3090" name="Shape 49"/>
            <p:cNvSpPr>
              <a:spLocks noChangeArrowheads="1"/>
            </p:cNvSpPr>
            <p:nvPr/>
          </p:nvSpPr>
          <p:spPr bwMode="auto">
            <a:xfrm>
              <a:off x="2003" y="2227"/>
              <a:ext cx="1472" cy="500"/>
            </a:xfrm>
            <a:prstGeom prst="rect">
              <a:avLst/>
            </a:prstGeom>
            <a:noFill/>
            <a:ln w="12700">
              <a:noFill/>
              <a:miter lim="400000"/>
              <a:headEnd/>
              <a:tailEnd/>
            </a:ln>
          </p:spPr>
          <p:txBody>
            <a:bodyPr lIns="0" tIns="0" rIns="0" bIns="0">
              <a:spAutoFit/>
            </a:bodyPr>
            <a:lstStyle/>
            <a:p>
              <a:pPr>
                <a:lnSpc>
                  <a:spcPct val="130000"/>
                </a:lnSpc>
              </a:pPr>
              <a:r>
                <a:rPr lang="zh-CN" altLang="en-US" sz="2000" b="0">
                  <a:latin typeface="Helvetica" pitchFamily="34" charset="0"/>
                  <a:sym typeface="Helvetica" pitchFamily="34" charset="0"/>
                </a:rPr>
                <a:t>北京航空航天大学</a:t>
              </a:r>
              <a:br>
                <a:rPr lang="zh-CN" altLang="en-US" sz="2000" b="0">
                  <a:latin typeface="Helvetica" pitchFamily="34" charset="0"/>
                  <a:sym typeface="Helvetica" pitchFamily="34" charset="0"/>
                </a:rPr>
              </a:br>
              <a:r>
                <a:rPr lang="zh-CN" altLang="en-US" sz="2000" b="0">
                  <a:latin typeface="Helvetica" pitchFamily="34" charset="0"/>
                  <a:sym typeface="Helvetica" pitchFamily="34" charset="0"/>
                </a:rPr>
                <a:t>自然语言处理实验室</a:t>
              </a:r>
            </a:p>
          </p:txBody>
        </p:sp>
      </p:grpSp>
      <p:sp>
        <p:nvSpPr>
          <p:cNvPr id="151" name="Shape 151"/>
          <p:cNvSpPr/>
          <p:nvPr/>
        </p:nvSpPr>
        <p:spPr>
          <a:xfrm flipV="1">
            <a:off x="71438" y="954088"/>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grpSp>
        <p:nvGrpSpPr>
          <p:cNvPr id="3079" name="Group 54"/>
          <p:cNvGrpSpPr>
            <a:grpSpLocks/>
          </p:cNvGrpSpPr>
          <p:nvPr/>
        </p:nvGrpSpPr>
        <p:grpSpPr bwMode="auto">
          <a:xfrm>
            <a:off x="6005513" y="1781175"/>
            <a:ext cx="3138487" cy="4979988"/>
            <a:chOff x="3783" y="1122"/>
            <a:chExt cx="1977" cy="3137"/>
          </a:xfrm>
        </p:grpSpPr>
        <p:grpSp>
          <p:nvGrpSpPr>
            <p:cNvPr id="3084" name="Group 53"/>
            <p:cNvGrpSpPr>
              <a:grpSpLocks/>
            </p:cNvGrpSpPr>
            <p:nvPr/>
          </p:nvGrpSpPr>
          <p:grpSpPr bwMode="auto">
            <a:xfrm>
              <a:off x="3783" y="1122"/>
              <a:ext cx="1410" cy="273"/>
              <a:chOff x="3783" y="1122"/>
              <a:chExt cx="1410" cy="273"/>
            </a:xfrm>
          </p:grpSpPr>
          <p:sp>
            <p:nvSpPr>
              <p:cNvPr id="3086" name="Shape 30"/>
              <p:cNvSpPr>
                <a:spLocks noChangeArrowheads="1"/>
              </p:cNvSpPr>
              <p:nvPr/>
            </p:nvSpPr>
            <p:spPr bwMode="auto">
              <a:xfrm>
                <a:off x="3783" y="1122"/>
                <a:ext cx="1152" cy="230"/>
              </a:xfrm>
              <a:prstGeom prst="rect">
                <a:avLst/>
              </a:prstGeom>
              <a:noFill/>
              <a:ln w="12700">
                <a:noFill/>
                <a:miter lim="400000"/>
                <a:headEnd/>
                <a:tailEnd/>
              </a:ln>
            </p:spPr>
            <p:txBody>
              <a:bodyPr wrap="none" lIns="0" tIns="0" rIns="0" bIns="0">
                <a:spAutoFit/>
              </a:bodyPr>
              <a:lstStyle/>
              <a:p>
                <a:r>
                  <a:rPr lang="zh-CN" altLang="en-US" sz="2400" b="0">
                    <a:latin typeface="Helvetica" pitchFamily="34" charset="0"/>
                    <a:sym typeface="Helvetica" pitchFamily="34" charset="0"/>
                  </a:rPr>
                  <a:t>主要合作单位</a:t>
                </a:r>
              </a:p>
            </p:txBody>
          </p:sp>
          <p:sp>
            <p:nvSpPr>
              <p:cNvPr id="31" name="Shape 31"/>
              <p:cNvSpPr/>
              <p:nvPr/>
            </p:nvSpPr>
            <p:spPr>
              <a:xfrm>
                <a:off x="3783" y="1395"/>
                <a:ext cx="1410"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grpSp>
        <p:sp>
          <p:nvSpPr>
            <p:cNvPr id="3085" name="Text Box 47"/>
            <p:cNvSpPr txBox="1">
              <a:spLocks noChangeArrowheads="1"/>
            </p:cNvSpPr>
            <p:nvPr/>
          </p:nvSpPr>
          <p:spPr bwMode="auto">
            <a:xfrm>
              <a:off x="3844" y="1451"/>
              <a:ext cx="1916" cy="2808"/>
            </a:xfrm>
            <a:prstGeom prst="rect">
              <a:avLst/>
            </a:prstGeom>
            <a:noFill/>
            <a:ln w="9525">
              <a:noFill/>
              <a:miter lim="800000"/>
              <a:headEnd/>
              <a:tailEnd/>
            </a:ln>
          </p:spPr>
          <p:txBody>
            <a:bodyPr>
              <a:spAutoFit/>
            </a:bodyPr>
            <a:lstStyle/>
            <a:p>
              <a:pPr>
                <a:lnSpc>
                  <a:spcPct val="130000"/>
                </a:lnSpc>
              </a:pPr>
              <a:r>
                <a:rPr lang="zh-CN" altLang="en-US" sz="2000" b="0"/>
                <a:t>华中</a:t>
              </a:r>
              <a:r>
                <a:rPr lang="zh-CN" altLang="en-US" sz="2000" b="0">
                  <a:sym typeface="Helvetica" pitchFamily="34" charset="0"/>
                </a:rPr>
                <a:t>科技大学</a:t>
              </a:r>
            </a:p>
            <a:p>
              <a:pPr>
                <a:lnSpc>
                  <a:spcPct val="130000"/>
                </a:lnSpc>
              </a:pPr>
              <a:r>
                <a:rPr lang="zh-CN" altLang="en-US" sz="2000" b="0">
                  <a:sym typeface="Helvetica" pitchFamily="34" charset="0"/>
                </a:rPr>
                <a:t>四川大学</a:t>
              </a:r>
            </a:p>
            <a:p>
              <a:pPr>
                <a:lnSpc>
                  <a:spcPct val="130000"/>
                </a:lnSpc>
              </a:pPr>
              <a:r>
                <a:rPr lang="zh-CN" altLang="en-US" sz="2000" b="0">
                  <a:sym typeface="Helvetica" pitchFamily="34" charset="0"/>
                </a:rPr>
                <a:t>西安交通大学</a:t>
              </a:r>
            </a:p>
            <a:p>
              <a:pPr>
                <a:lnSpc>
                  <a:spcPct val="130000"/>
                </a:lnSpc>
              </a:pPr>
              <a:r>
                <a:rPr lang="zh-CN" altLang="en-US" sz="2000" b="0">
                  <a:sym typeface="Helvetica" pitchFamily="34" charset="0"/>
                </a:rPr>
                <a:t>西北工业大学</a:t>
              </a:r>
            </a:p>
            <a:p>
              <a:pPr>
                <a:lnSpc>
                  <a:spcPct val="130000"/>
                </a:lnSpc>
              </a:pPr>
              <a:r>
                <a:rPr lang="zh-CN" altLang="en-US" sz="2000" b="0">
                  <a:sym typeface="Helvetica" pitchFamily="34" charset="0"/>
                </a:rPr>
                <a:t>西安工业大学</a:t>
              </a:r>
            </a:p>
            <a:p>
              <a:pPr>
                <a:lnSpc>
                  <a:spcPct val="130000"/>
                </a:lnSpc>
              </a:pPr>
              <a:r>
                <a:rPr lang="zh-CN" altLang="en-US" sz="2000" b="0">
                  <a:sym typeface="Helvetica" pitchFamily="34" charset="0"/>
                </a:rPr>
                <a:t>合肥工业大学</a:t>
              </a:r>
            </a:p>
            <a:p>
              <a:pPr>
                <a:lnSpc>
                  <a:spcPct val="130000"/>
                </a:lnSpc>
              </a:pPr>
              <a:r>
                <a:rPr lang="zh-CN" altLang="en-US" sz="2000" b="0">
                  <a:sym typeface="Helvetica" pitchFamily="34" charset="0"/>
                </a:rPr>
                <a:t>北京航空航天大学</a:t>
              </a:r>
            </a:p>
            <a:p>
              <a:pPr>
                <a:lnSpc>
                  <a:spcPct val="130000"/>
                </a:lnSpc>
              </a:pPr>
              <a:r>
                <a:rPr lang="zh-CN" altLang="en-US" sz="2000" b="0">
                  <a:sym typeface="Helvetica" pitchFamily="34" charset="0"/>
                </a:rPr>
                <a:t>南京航空航天大学</a:t>
              </a:r>
            </a:p>
            <a:p>
              <a:pPr>
                <a:lnSpc>
                  <a:spcPct val="130000"/>
                </a:lnSpc>
              </a:pPr>
              <a:r>
                <a:rPr lang="zh-CN" altLang="en-US" sz="2000" b="0">
                  <a:sym typeface="Helvetica" pitchFamily="34" charset="0"/>
                </a:rPr>
                <a:t>山东大学</a:t>
              </a:r>
            </a:p>
            <a:p>
              <a:pPr>
                <a:lnSpc>
                  <a:spcPct val="130000"/>
                </a:lnSpc>
              </a:pPr>
              <a:r>
                <a:rPr lang="zh-CN" altLang="en-US" sz="2000" b="0">
                  <a:sym typeface="Helvetica" pitchFamily="34" charset="0"/>
                </a:rPr>
                <a:t>燕山大学</a:t>
              </a:r>
            </a:p>
            <a:p>
              <a:pPr>
                <a:lnSpc>
                  <a:spcPct val="130000"/>
                </a:lnSpc>
              </a:pPr>
              <a:r>
                <a:rPr lang="zh-CN" altLang="en-US" sz="2000" b="0">
                  <a:sym typeface="Helvetica" pitchFamily="34" charset="0"/>
                </a:rPr>
                <a:t>大连卓尔重工设计研究院</a:t>
              </a:r>
            </a:p>
          </p:txBody>
        </p:sp>
      </p:grpSp>
      <p:grpSp>
        <p:nvGrpSpPr>
          <p:cNvPr id="3080" name="Group 50"/>
          <p:cNvGrpSpPr>
            <a:grpSpLocks/>
          </p:cNvGrpSpPr>
          <p:nvPr/>
        </p:nvGrpSpPr>
        <p:grpSpPr bwMode="auto">
          <a:xfrm>
            <a:off x="385763" y="4530725"/>
            <a:ext cx="3690937" cy="2198688"/>
            <a:chOff x="470" y="2854"/>
            <a:chExt cx="2325" cy="1385"/>
          </a:xfrm>
        </p:grpSpPr>
        <p:sp>
          <p:nvSpPr>
            <p:cNvPr id="3081" name="Shape 38"/>
            <p:cNvSpPr>
              <a:spLocks noChangeArrowheads="1"/>
            </p:cNvSpPr>
            <p:nvPr/>
          </p:nvSpPr>
          <p:spPr bwMode="auto">
            <a:xfrm>
              <a:off x="563" y="2854"/>
              <a:ext cx="384" cy="230"/>
            </a:xfrm>
            <a:prstGeom prst="rect">
              <a:avLst/>
            </a:prstGeom>
            <a:noFill/>
            <a:ln w="12700">
              <a:noFill/>
              <a:miter lim="400000"/>
              <a:headEnd/>
              <a:tailEnd/>
            </a:ln>
          </p:spPr>
          <p:txBody>
            <a:bodyPr wrap="none" lIns="0" tIns="0" rIns="0" bIns="0">
              <a:spAutoFit/>
            </a:bodyPr>
            <a:lstStyle/>
            <a:p>
              <a:r>
                <a:rPr lang="zh-CN" altLang="en-US" sz="2400" b="0">
                  <a:latin typeface="Helvetica" pitchFamily="34" charset="0"/>
                  <a:sym typeface="Helvetica" pitchFamily="34" charset="0"/>
                </a:rPr>
                <a:t>团队</a:t>
              </a:r>
            </a:p>
          </p:txBody>
        </p:sp>
        <p:sp>
          <p:nvSpPr>
            <p:cNvPr id="39" name="Shape 39"/>
            <p:cNvSpPr/>
            <p:nvPr/>
          </p:nvSpPr>
          <p:spPr>
            <a:xfrm>
              <a:off x="527" y="3152"/>
              <a:ext cx="2126" cy="0"/>
            </a:xfrm>
            <a:prstGeom prst="line">
              <a:avLst/>
            </a:prstGeom>
            <a:noFill/>
            <a:ln w="25400" cap="flat">
              <a:solidFill>
                <a:srgbClr val="FFFFFF"/>
              </a:solidFill>
              <a:prstDash val="solid"/>
              <a:beve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
          <p:nvSpPr>
            <p:cNvPr id="3083" name="Text Box 49"/>
            <p:cNvSpPr txBox="1">
              <a:spLocks noChangeArrowheads="1"/>
            </p:cNvSpPr>
            <p:nvPr/>
          </p:nvSpPr>
          <p:spPr bwMode="auto">
            <a:xfrm>
              <a:off x="470" y="3181"/>
              <a:ext cx="2325" cy="1058"/>
            </a:xfrm>
            <a:prstGeom prst="rect">
              <a:avLst/>
            </a:prstGeom>
            <a:noFill/>
            <a:ln w="9525">
              <a:noFill/>
              <a:miter lim="800000"/>
              <a:headEnd/>
              <a:tailEnd/>
            </a:ln>
          </p:spPr>
          <p:txBody>
            <a:bodyPr>
              <a:spAutoFit/>
            </a:bodyPr>
            <a:lstStyle/>
            <a:p>
              <a:pPr>
                <a:lnSpc>
                  <a:spcPct val="130000"/>
                </a:lnSpc>
              </a:pPr>
              <a:r>
                <a:rPr lang="zh-CN" altLang="en-US" sz="2000" b="0"/>
                <a:t>化学工业出版社数码分社</a:t>
              </a:r>
            </a:p>
            <a:p>
              <a:pPr>
                <a:lnSpc>
                  <a:spcPct val="130000"/>
                </a:lnSpc>
              </a:pPr>
              <a:r>
                <a:rPr lang="zh-CN" altLang="en-US" sz="2000" b="0"/>
                <a:t>化学工业出版社</a:t>
              </a:r>
              <a:r>
                <a:rPr lang="zh-CN" altLang="en-US" sz="2000" b="0">
                  <a:sym typeface="Helvetica" pitchFamily="34" charset="0"/>
                </a:rPr>
                <a:t>数字出版中心</a:t>
              </a:r>
            </a:p>
            <a:p>
              <a:pPr>
                <a:lnSpc>
                  <a:spcPct val="130000"/>
                </a:lnSpc>
              </a:pPr>
              <a:r>
                <a:rPr lang="zh-CN" altLang="en-US" sz="2000" b="0">
                  <a:sym typeface="Helvetica" pitchFamily="34" charset="0"/>
                </a:rPr>
                <a:t>中以新技术孵化中心</a:t>
              </a:r>
            </a:p>
            <a:p>
              <a:pPr>
                <a:lnSpc>
                  <a:spcPct val="130000"/>
                </a:lnSpc>
              </a:pPr>
              <a:r>
                <a:rPr lang="zh-CN" altLang="en-US" sz="2000" b="0">
                  <a:sym typeface="Helvetica" pitchFamily="34" charset="0"/>
                </a:rPr>
                <a:t>海归留学人员</a:t>
              </a:r>
              <a:endParaRPr lang="zh-CN" altLang="en-US" sz="2000" b="0"/>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Shape 61"/>
          <p:cNvSpPr>
            <a:spLocks noChangeArrowheads="1"/>
          </p:cNvSpPr>
          <p:nvPr/>
        </p:nvSpPr>
        <p:spPr bwMode="auto">
          <a:xfrm>
            <a:off x="498475" y="211138"/>
            <a:ext cx="2293938" cy="549275"/>
          </a:xfrm>
          <a:prstGeom prst="rect">
            <a:avLst/>
          </a:prstGeom>
          <a:noFill/>
          <a:ln w="12700">
            <a:noFill/>
            <a:miter lim="400000"/>
            <a:headEnd/>
            <a:tailEnd/>
          </a:ln>
        </p:spPr>
        <p:txBody>
          <a:bodyPr wrap="none" lIns="0" tIns="0" rIns="0" bIns="0">
            <a:spAutoFit/>
          </a:bodyPr>
          <a:lstStyle/>
          <a:p>
            <a:r>
              <a:rPr lang="zh-CN" altLang="en-US" sz="3600">
                <a:solidFill>
                  <a:srgbClr val="6666FF"/>
                </a:solidFill>
                <a:latin typeface="Helvetica" pitchFamily="34" charset="0"/>
                <a:sym typeface="Helvetica" pitchFamily="34" charset="0"/>
              </a:rPr>
              <a:t>我们是谁？</a:t>
            </a:r>
          </a:p>
        </p:txBody>
      </p:sp>
      <p:pic>
        <p:nvPicPr>
          <p:cNvPr id="4100" name="image2.png"/>
          <p:cNvPicPr>
            <a:picLocks noChangeAspect="1" noChangeArrowheads="1"/>
          </p:cNvPicPr>
          <p:nvPr/>
        </p:nvPicPr>
        <p:blipFill>
          <a:blip r:embed="rId2"/>
          <a:srcRect/>
          <a:stretch>
            <a:fillRect/>
          </a:stretch>
        </p:blipFill>
        <p:spPr bwMode="auto">
          <a:xfrm>
            <a:off x="2951163" y="939800"/>
            <a:ext cx="4141694" cy="1066800"/>
          </a:xfrm>
          <a:prstGeom prst="rect">
            <a:avLst/>
          </a:prstGeom>
          <a:solidFill>
            <a:schemeClr val="accent1"/>
          </a:solidFill>
          <a:ln w="12700">
            <a:noFill/>
            <a:miter lim="400000"/>
            <a:headEnd/>
            <a:tailEnd/>
          </a:ln>
        </p:spPr>
      </p:pic>
      <p:sp>
        <p:nvSpPr>
          <p:cNvPr id="151" name="Shape 151"/>
          <p:cNvSpPr/>
          <p:nvPr/>
        </p:nvSpPr>
        <p:spPr>
          <a:xfrm flipV="1">
            <a:off x="71438" y="819150"/>
            <a:ext cx="9072562"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pic>
        <p:nvPicPr>
          <p:cNvPr id="7" name="未标题-1.png" descr="C:\Users\Administrator\Desktop\未标题-1.jpg"/>
          <p:cNvPicPr>
            <a:picLocks noChangeAspect="1" noChangeArrowheads="1"/>
          </p:cNvPicPr>
          <p:nvPr/>
        </p:nvPicPr>
        <p:blipFill>
          <a:blip r:embed="rId3"/>
          <a:srcRect/>
          <a:stretch>
            <a:fillRect/>
          </a:stretch>
        </p:blipFill>
        <p:spPr bwMode="auto">
          <a:xfrm>
            <a:off x="117929" y="2000250"/>
            <a:ext cx="4231821" cy="4051300"/>
          </a:xfrm>
          <a:prstGeom prst="rect">
            <a:avLst/>
          </a:prstGeom>
          <a:noFill/>
          <a:ln w="12700">
            <a:noFill/>
            <a:miter lim="400000"/>
            <a:headEnd/>
            <a:tailEnd/>
          </a:ln>
        </p:spPr>
      </p:pic>
      <p:pic>
        <p:nvPicPr>
          <p:cNvPr id="8" name="图片 7" descr="201103_08712_现代机械设计手册+第1卷001.jpg"/>
          <p:cNvPicPr>
            <a:picLocks noChangeAspect="1"/>
          </p:cNvPicPr>
          <p:nvPr/>
        </p:nvPicPr>
        <p:blipFill>
          <a:blip r:embed="rId4" cstate="print"/>
          <a:stretch>
            <a:fillRect/>
          </a:stretch>
        </p:blipFill>
        <p:spPr>
          <a:xfrm>
            <a:off x="5861050" y="2668786"/>
            <a:ext cx="2889250" cy="409396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hape 61"/>
          <p:cNvSpPr>
            <a:spLocks noChangeArrowheads="1"/>
          </p:cNvSpPr>
          <p:nvPr/>
        </p:nvSpPr>
        <p:spPr bwMode="auto">
          <a:xfrm>
            <a:off x="498475" y="211138"/>
            <a:ext cx="2293938" cy="549275"/>
          </a:xfrm>
          <a:prstGeom prst="rect">
            <a:avLst/>
          </a:prstGeom>
          <a:noFill/>
          <a:ln w="12700">
            <a:noFill/>
            <a:miter lim="400000"/>
            <a:headEnd/>
            <a:tailEnd/>
          </a:ln>
        </p:spPr>
        <p:txBody>
          <a:bodyPr wrap="none" lIns="0" tIns="0" rIns="0" bIns="0">
            <a:spAutoFit/>
          </a:bodyPr>
          <a:lstStyle/>
          <a:p>
            <a:r>
              <a:rPr lang="zh-CN" altLang="en-US" sz="3600">
                <a:solidFill>
                  <a:srgbClr val="6666FF"/>
                </a:solidFill>
                <a:latin typeface="Helvetica" pitchFamily="34" charset="0"/>
                <a:sym typeface="Helvetica" pitchFamily="34" charset="0"/>
              </a:rPr>
              <a:t>我们是谁？</a:t>
            </a:r>
          </a:p>
        </p:txBody>
      </p:sp>
      <p:sp>
        <p:nvSpPr>
          <p:cNvPr id="4099" name="Shape 63"/>
          <p:cNvSpPr>
            <a:spLocks noChangeArrowheads="1"/>
          </p:cNvSpPr>
          <p:nvPr/>
        </p:nvSpPr>
        <p:spPr bwMode="auto">
          <a:xfrm>
            <a:off x="206375" y="2108200"/>
            <a:ext cx="8642350" cy="4032250"/>
          </a:xfrm>
          <a:prstGeom prst="rect">
            <a:avLst/>
          </a:prstGeom>
          <a:noFill/>
          <a:ln w="12700">
            <a:noFill/>
            <a:miter lim="400000"/>
            <a:headEnd/>
            <a:tailEnd/>
          </a:ln>
        </p:spPr>
        <p:txBody>
          <a:bodyPr tIns="91439" bIns="91439">
            <a:spAutoFit/>
          </a:bodyPr>
          <a:lstStyle/>
          <a:p>
            <a:pPr marL="342900" indent="-342900">
              <a:lnSpc>
                <a:spcPct val="150000"/>
              </a:lnSpc>
            </a:pPr>
            <a:r>
              <a:rPr lang="zh-CN" altLang="en-US" b="0" dirty="0"/>
              <a:t>               </a:t>
            </a:r>
            <a:r>
              <a:rPr lang="zh-CN" altLang="en-US" sz="2800" b="0" dirty="0"/>
              <a:t>化学工业出版社成立于</a:t>
            </a:r>
            <a:r>
              <a:rPr lang="en-US" altLang="zh-CN" sz="2800" b="0" dirty="0"/>
              <a:t>1953</a:t>
            </a:r>
            <a:r>
              <a:rPr lang="zh-CN" altLang="en-US" sz="2800" b="0" dirty="0"/>
              <a:t>年，已有</a:t>
            </a:r>
            <a:r>
              <a:rPr lang="en-US" altLang="zh-CN" sz="2800" b="0" dirty="0"/>
              <a:t>60</a:t>
            </a:r>
            <a:r>
              <a:rPr lang="zh-CN" altLang="en-US" sz="2800" b="0" dirty="0"/>
              <a:t>多年历史，从成立之初就出版与制造业相关的著作，其在轻工业、汽车、机械等与制造业相关分类板块的图书市场占有率始终位居前二。其</a:t>
            </a:r>
            <a:r>
              <a:rPr lang="zh-CN" altLang="en-US" sz="2800" b="0" dirty="0">
                <a:latin typeface="Helvetica" pitchFamily="34" charset="0"/>
                <a:sym typeface="Helvetica" pitchFamily="34" charset="0"/>
              </a:rPr>
              <a:t>出版的</a:t>
            </a:r>
            <a:r>
              <a:rPr lang="en-US" altLang="zh-CN" sz="2800" b="0" dirty="0">
                <a:latin typeface="Helvetica" pitchFamily="34" charset="0"/>
                <a:sym typeface="Helvetica" pitchFamily="34" charset="0"/>
              </a:rPr>
              <a:t>《</a:t>
            </a:r>
            <a:r>
              <a:rPr lang="zh-CN" altLang="en-US" sz="2800" b="0" dirty="0">
                <a:latin typeface="Helvetica" pitchFamily="34" charset="0"/>
                <a:sym typeface="Helvetica" pitchFamily="34" charset="0"/>
              </a:rPr>
              <a:t>机械设计手册</a:t>
            </a:r>
            <a:r>
              <a:rPr lang="en-US" altLang="zh-CN" sz="2800" b="0" dirty="0">
                <a:latin typeface="Helvetica" pitchFamily="34" charset="0"/>
                <a:sym typeface="Helvetica" pitchFamily="34" charset="0"/>
              </a:rPr>
              <a:t>》</a:t>
            </a:r>
            <a:r>
              <a:rPr lang="zh-CN" altLang="en-US" sz="2800" b="0" dirty="0">
                <a:latin typeface="Helvetica" pitchFamily="34" charset="0"/>
                <a:sym typeface="Helvetica" pitchFamily="34" charset="0"/>
              </a:rPr>
              <a:t>从</a:t>
            </a:r>
            <a:r>
              <a:rPr lang="en-US" altLang="zh-CN" sz="2800" b="0" dirty="0">
                <a:latin typeface="Helvetica" pitchFamily="34" charset="0"/>
                <a:sym typeface="Helvetica" pitchFamily="34" charset="0"/>
              </a:rPr>
              <a:t>1969</a:t>
            </a:r>
            <a:r>
              <a:rPr lang="zh-CN" altLang="en-US" sz="2800" b="0" dirty="0">
                <a:latin typeface="Helvetica" pitchFamily="34" charset="0"/>
                <a:sym typeface="Helvetica" pitchFamily="34" charset="0"/>
              </a:rPr>
              <a:t>年出版第一版以来，累计发行</a:t>
            </a:r>
            <a:r>
              <a:rPr lang="en-US" altLang="zh-CN" sz="2800" b="0" dirty="0">
                <a:latin typeface="Helvetica" pitchFamily="34" charset="0"/>
                <a:sym typeface="Helvetica" pitchFamily="34" charset="0"/>
              </a:rPr>
              <a:t>120</a:t>
            </a:r>
            <a:r>
              <a:rPr lang="zh-CN" altLang="en-US" sz="2800" b="0" dirty="0">
                <a:latin typeface="Helvetica" pitchFamily="34" charset="0"/>
                <a:sym typeface="Helvetica" pitchFamily="34" charset="0"/>
              </a:rPr>
              <a:t>多万套，是我国机械设计领域第一工具书。</a:t>
            </a:r>
          </a:p>
        </p:txBody>
      </p:sp>
      <p:pic>
        <p:nvPicPr>
          <p:cNvPr id="4100" name="image2.png"/>
          <p:cNvPicPr>
            <a:picLocks noChangeAspect="1" noChangeArrowheads="1"/>
          </p:cNvPicPr>
          <p:nvPr/>
        </p:nvPicPr>
        <p:blipFill>
          <a:blip r:embed="rId2"/>
          <a:srcRect/>
          <a:stretch>
            <a:fillRect/>
          </a:stretch>
        </p:blipFill>
        <p:spPr bwMode="auto">
          <a:xfrm>
            <a:off x="2951163" y="1143000"/>
            <a:ext cx="3352800" cy="863600"/>
          </a:xfrm>
          <a:prstGeom prst="rect">
            <a:avLst/>
          </a:prstGeom>
          <a:solidFill>
            <a:schemeClr val="accent1"/>
          </a:solidFill>
          <a:ln w="12700">
            <a:noFill/>
            <a:miter lim="400000"/>
            <a:headEnd/>
            <a:tailEnd/>
          </a:ln>
        </p:spPr>
      </p:pic>
      <p:sp>
        <p:nvSpPr>
          <p:cNvPr id="151" name="Shape 151"/>
          <p:cNvSpPr/>
          <p:nvPr/>
        </p:nvSpPr>
        <p:spPr>
          <a:xfrm flipV="1">
            <a:off x="71438" y="819150"/>
            <a:ext cx="9072562"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5"/>
          <p:cNvSpPr txBox="1">
            <a:spLocks noChangeArrowheads="1"/>
          </p:cNvSpPr>
          <p:nvPr/>
        </p:nvSpPr>
        <p:spPr bwMode="auto">
          <a:xfrm>
            <a:off x="5830888" y="1701800"/>
            <a:ext cx="3241675" cy="4787900"/>
          </a:xfrm>
          <a:prstGeom prst="rect">
            <a:avLst/>
          </a:prstGeom>
          <a:noFill/>
          <a:ln w="9525">
            <a:noFill/>
            <a:miter lim="800000"/>
            <a:headEnd/>
            <a:tailEnd/>
          </a:ln>
        </p:spPr>
        <p:txBody>
          <a:bodyPr lIns="0" tIns="0" rIns="0" bIns="0">
            <a:spAutoFit/>
          </a:bodyPr>
          <a:lstStyle/>
          <a:p>
            <a:pPr eaLnBrk="0" hangingPunct="0">
              <a:lnSpc>
                <a:spcPct val="140000"/>
              </a:lnSpc>
              <a:spcBef>
                <a:spcPct val="30000"/>
              </a:spcBef>
            </a:pPr>
            <a:r>
              <a:rPr lang="zh-CN" altLang="en-US" sz="2800" dirty="0">
                <a:solidFill>
                  <a:srgbClr val="6666FF"/>
                </a:solidFill>
              </a:rPr>
              <a:t>       化学工业出版社不只是出版化学类图书，而是中央级综合科技出版社 ！国家一级出版社，全国百佳出版社，连续三届荣获中国出版政府奖出版单位奖。</a:t>
            </a:r>
          </a:p>
        </p:txBody>
      </p:sp>
      <p:pic>
        <p:nvPicPr>
          <p:cNvPr id="4" name="Picture 2"/>
          <p:cNvPicPr>
            <a:picLocks noChangeAspect="1" noChangeArrowheads="1"/>
          </p:cNvPicPr>
          <p:nvPr/>
        </p:nvPicPr>
        <p:blipFill>
          <a:blip r:embed="rId3"/>
          <a:srcRect/>
          <a:stretch>
            <a:fillRect/>
          </a:stretch>
        </p:blipFill>
        <p:spPr bwMode="auto">
          <a:xfrm>
            <a:off x="45183" y="0"/>
            <a:ext cx="5638067" cy="68580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descr="屠呦呦2.jpg"/>
          <p:cNvPicPr>
            <a:picLocks noChangeAspect="1"/>
          </p:cNvPicPr>
          <p:nvPr/>
        </p:nvPicPr>
        <p:blipFill>
          <a:blip r:embed="rId2" cstate="print"/>
          <a:stretch>
            <a:fillRect/>
          </a:stretch>
        </p:blipFill>
        <p:spPr>
          <a:xfrm>
            <a:off x="673227" y="133349"/>
            <a:ext cx="7543673" cy="663471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descr="26511-1-1-呦呦寻蒿记（立体）.jpg"/>
          <p:cNvPicPr>
            <a:picLocks noChangeAspect="1"/>
          </p:cNvPicPr>
          <p:nvPr/>
        </p:nvPicPr>
        <p:blipFill>
          <a:blip r:embed="rId2" cstate="print"/>
          <a:srcRect l="948" r="1442"/>
          <a:stretch>
            <a:fillRect/>
          </a:stretch>
        </p:blipFill>
        <p:spPr>
          <a:xfrm>
            <a:off x="215900" y="95250"/>
            <a:ext cx="4578350" cy="6356350"/>
          </a:xfrm>
          <a:prstGeom prst="rect">
            <a:avLst/>
          </a:prstGeom>
        </p:spPr>
      </p:pic>
      <p:pic>
        <p:nvPicPr>
          <p:cNvPr id="5" name="图片 4" descr="00857-1-2-青蒿及青蒿素类药物（立体).jpg"/>
          <p:cNvPicPr>
            <a:picLocks noChangeAspect="1"/>
          </p:cNvPicPr>
          <p:nvPr/>
        </p:nvPicPr>
        <p:blipFill>
          <a:blip r:embed="rId3" cstate="print"/>
          <a:srcRect l="4665" r="2964"/>
          <a:stretch>
            <a:fillRect/>
          </a:stretch>
        </p:blipFill>
        <p:spPr>
          <a:xfrm>
            <a:off x="4572000" y="95250"/>
            <a:ext cx="4400550" cy="65849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431800" y="1179513"/>
            <a:ext cx="8229600" cy="4905375"/>
          </a:xfrm>
        </p:spPr>
        <p:txBody>
          <a:bodyPr/>
          <a:lstStyle/>
          <a:p>
            <a:pPr>
              <a:lnSpc>
                <a:spcPct val="140000"/>
              </a:lnSpc>
              <a:buFont typeface="Wingdings" pitchFamily="2" charset="2"/>
              <a:buNone/>
            </a:pPr>
            <a:r>
              <a:rPr lang="zh-CN" altLang="en-US" sz="2800" smtClean="0"/>
              <a:t>          在数字出版方面，化学工业出版社是：</a:t>
            </a:r>
            <a:endParaRPr lang="en-US" altLang="zh-CN" sz="2800" smtClean="0"/>
          </a:p>
          <a:p>
            <a:pPr>
              <a:lnSpc>
                <a:spcPct val="140000"/>
              </a:lnSpc>
              <a:buFont typeface="Wingdings" pitchFamily="2" charset="2"/>
              <a:buNone/>
            </a:pPr>
            <a:r>
              <a:rPr lang="en-US" altLang="zh-CN" sz="2800" smtClean="0"/>
              <a:t>    ★  CNONIX</a:t>
            </a:r>
            <a:r>
              <a:rPr lang="zh-CN" altLang="en-US" sz="2800" smtClean="0"/>
              <a:t>（中国出版物在线信息交换</a:t>
            </a:r>
            <a:r>
              <a:rPr lang="zh-CN" altLang="en-US" sz="2800" b="1" smtClean="0"/>
              <a:t> </a:t>
            </a:r>
            <a:r>
              <a:rPr lang="zh-CN" altLang="en-US" sz="2800" smtClean="0"/>
              <a:t>）</a:t>
            </a:r>
            <a:r>
              <a:rPr lang="zh-CN" altLang="zh-CN" sz="2800" smtClean="0"/>
              <a:t>应用示范单位；</a:t>
            </a:r>
          </a:p>
          <a:p>
            <a:pPr>
              <a:lnSpc>
                <a:spcPct val="140000"/>
              </a:lnSpc>
              <a:buFont typeface="Wingdings" pitchFamily="2" charset="2"/>
              <a:buNone/>
            </a:pPr>
            <a:r>
              <a:rPr lang="en-US" altLang="zh-CN" sz="2800" smtClean="0"/>
              <a:t>    ★  </a:t>
            </a:r>
            <a:r>
              <a:rPr lang="zh-CN" altLang="zh-CN" sz="2800" smtClean="0"/>
              <a:t>中央数字出版转型示范单位；</a:t>
            </a:r>
          </a:p>
          <a:p>
            <a:pPr>
              <a:lnSpc>
                <a:spcPct val="140000"/>
              </a:lnSpc>
              <a:buFont typeface="Wingdings" pitchFamily="2" charset="2"/>
              <a:buNone/>
            </a:pPr>
            <a:r>
              <a:rPr lang="en-US" altLang="zh-CN" sz="2800" smtClean="0"/>
              <a:t>    ★  </a:t>
            </a:r>
            <a:r>
              <a:rPr lang="zh-CN" altLang="zh-CN" sz="2800" smtClean="0"/>
              <a:t>国家数字复合出版系统工程试点单位；</a:t>
            </a:r>
          </a:p>
          <a:p>
            <a:pPr>
              <a:lnSpc>
                <a:spcPct val="140000"/>
              </a:lnSpc>
              <a:buFont typeface="Wingdings" pitchFamily="2" charset="2"/>
              <a:buNone/>
            </a:pPr>
            <a:r>
              <a:rPr lang="en-US" altLang="zh-CN" sz="2800" smtClean="0"/>
              <a:t>    ★  </a:t>
            </a:r>
            <a:r>
              <a:rPr lang="zh-CN" altLang="zh-CN" sz="2800" smtClean="0"/>
              <a:t>专业数字内容资源知识服务模式试点单位；</a:t>
            </a:r>
          </a:p>
          <a:p>
            <a:pPr>
              <a:lnSpc>
                <a:spcPct val="140000"/>
              </a:lnSpc>
              <a:buFont typeface="Wingdings" pitchFamily="2" charset="2"/>
              <a:buNone/>
            </a:pPr>
            <a:r>
              <a:rPr lang="en-US" altLang="zh-CN" sz="2800" smtClean="0"/>
              <a:t>    ★  </a:t>
            </a:r>
            <a:r>
              <a:rPr lang="zh-CN" altLang="zh-CN" sz="2800" smtClean="0"/>
              <a:t>全国数字出版转型示范单位</a:t>
            </a:r>
            <a:endParaRPr lang="zh-CN" altLang="en-US" sz="280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0" name="Picture 2" descr="d:\Users\qiang\Documents\Documents\!数字出版资质证书奖牌等\复合出版工程1.jpg"/>
          <p:cNvPicPr>
            <a:picLocks noChangeAspect="1" noChangeArrowheads="1"/>
          </p:cNvPicPr>
          <p:nvPr/>
        </p:nvPicPr>
        <p:blipFill>
          <a:blip r:embed="rId2"/>
          <a:srcRect/>
          <a:stretch>
            <a:fillRect/>
          </a:stretch>
        </p:blipFill>
        <p:spPr bwMode="auto">
          <a:xfrm>
            <a:off x="0" y="0"/>
            <a:ext cx="3009900" cy="4270375"/>
          </a:xfrm>
          <a:prstGeom prst="rect">
            <a:avLst/>
          </a:prstGeom>
          <a:noFill/>
          <a:ln w="9525">
            <a:noFill/>
            <a:miter lim="800000"/>
            <a:headEnd/>
            <a:tailEnd/>
          </a:ln>
        </p:spPr>
      </p:pic>
      <p:pic>
        <p:nvPicPr>
          <p:cNvPr id="7171" name="Picture 7" descr="d:\Users\qiang\Documents\Documents\!数字出版资质证书奖牌等\2015 8 10我社入选全国“第二批”数字出版转型示范单位.jpg"/>
          <p:cNvPicPr>
            <a:picLocks noChangeAspect="1" noChangeArrowheads="1"/>
          </p:cNvPicPr>
          <p:nvPr/>
        </p:nvPicPr>
        <p:blipFill>
          <a:blip r:embed="rId3"/>
          <a:srcRect/>
          <a:stretch>
            <a:fillRect/>
          </a:stretch>
        </p:blipFill>
        <p:spPr bwMode="auto">
          <a:xfrm>
            <a:off x="1150938" y="4400550"/>
            <a:ext cx="3421062" cy="2457450"/>
          </a:xfrm>
          <a:prstGeom prst="rect">
            <a:avLst/>
          </a:prstGeom>
          <a:noFill/>
          <a:ln w="9525">
            <a:noFill/>
            <a:miter lim="800000"/>
            <a:headEnd/>
            <a:tailEnd/>
          </a:ln>
        </p:spPr>
      </p:pic>
      <p:pic>
        <p:nvPicPr>
          <p:cNvPr id="7172" name="Picture 2" descr="D:\工作照片资料\!奖牌奖状证书\单位和领导\2013第三届出版政府奖\2013中国出版政府奖.jpg"/>
          <p:cNvPicPr>
            <a:picLocks noChangeAspect="1" noChangeArrowheads="1"/>
          </p:cNvPicPr>
          <p:nvPr/>
        </p:nvPicPr>
        <p:blipFill>
          <a:blip r:embed="rId4"/>
          <a:srcRect/>
          <a:stretch>
            <a:fillRect/>
          </a:stretch>
        </p:blipFill>
        <p:spPr bwMode="auto">
          <a:xfrm>
            <a:off x="4976813" y="4059238"/>
            <a:ext cx="3825875" cy="2638425"/>
          </a:xfrm>
          <a:prstGeom prst="rect">
            <a:avLst/>
          </a:prstGeom>
          <a:noFill/>
          <a:ln w="9525">
            <a:noFill/>
            <a:miter lim="800000"/>
            <a:headEnd/>
            <a:tailEnd/>
          </a:ln>
        </p:spPr>
      </p:pic>
      <p:pic>
        <p:nvPicPr>
          <p:cNvPr id="7173" name="Picture 5" descr="d:\Users\qiang\Documents\Documents\!数字出版资质证书奖牌等\专业数字内容资源知识服务模式试点工作通用标准起草组组长单位证书m.jpg"/>
          <p:cNvPicPr>
            <a:picLocks noChangeAspect="1" noChangeArrowheads="1"/>
          </p:cNvPicPr>
          <p:nvPr/>
        </p:nvPicPr>
        <p:blipFill>
          <a:blip r:embed="rId5"/>
          <a:srcRect/>
          <a:stretch>
            <a:fillRect/>
          </a:stretch>
        </p:blipFill>
        <p:spPr bwMode="auto">
          <a:xfrm>
            <a:off x="2816225" y="458788"/>
            <a:ext cx="3573463" cy="2468562"/>
          </a:xfrm>
          <a:prstGeom prst="rect">
            <a:avLst/>
          </a:prstGeom>
          <a:noFill/>
          <a:ln w="9525">
            <a:noFill/>
            <a:miter lim="800000"/>
            <a:headEnd/>
            <a:tailEnd/>
          </a:ln>
        </p:spPr>
      </p:pic>
      <p:pic>
        <p:nvPicPr>
          <p:cNvPr id="7174" name="Picture 4" descr="d:\Users\qiang\Documents\Documents\!数字出版资质证书奖牌等\专业数字内容资源知识服务模式试点单位牌子m.jpg"/>
          <p:cNvPicPr>
            <a:picLocks noChangeAspect="1" noChangeArrowheads="1"/>
          </p:cNvPicPr>
          <p:nvPr/>
        </p:nvPicPr>
        <p:blipFill>
          <a:blip r:embed="rId6"/>
          <a:srcRect/>
          <a:stretch>
            <a:fillRect/>
          </a:stretch>
        </p:blipFill>
        <p:spPr bwMode="auto">
          <a:xfrm>
            <a:off x="5741988" y="1763713"/>
            <a:ext cx="3402012" cy="2266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hape 61"/>
          <p:cNvSpPr>
            <a:spLocks noChangeArrowheads="1"/>
          </p:cNvSpPr>
          <p:nvPr/>
        </p:nvSpPr>
        <p:spPr bwMode="auto">
          <a:xfrm>
            <a:off x="498475" y="211138"/>
            <a:ext cx="2293938" cy="549275"/>
          </a:xfrm>
          <a:prstGeom prst="rect">
            <a:avLst/>
          </a:prstGeom>
          <a:noFill/>
          <a:ln w="12700">
            <a:noFill/>
            <a:miter lim="400000"/>
            <a:headEnd/>
            <a:tailEnd/>
          </a:ln>
        </p:spPr>
        <p:txBody>
          <a:bodyPr wrap="none" lIns="0" tIns="0" rIns="0" bIns="0">
            <a:spAutoFit/>
          </a:bodyPr>
          <a:lstStyle/>
          <a:p>
            <a:r>
              <a:rPr lang="zh-CN" altLang="en-US" sz="3600">
                <a:solidFill>
                  <a:srgbClr val="6666FF"/>
                </a:solidFill>
                <a:latin typeface="Helvetica" pitchFamily="34" charset="0"/>
                <a:sym typeface="Helvetica" pitchFamily="34" charset="0"/>
              </a:rPr>
              <a:t>我们是谁？</a:t>
            </a:r>
          </a:p>
        </p:txBody>
      </p:sp>
      <p:pic>
        <p:nvPicPr>
          <p:cNvPr id="8195" name="pasted-image.tif"/>
          <p:cNvPicPr>
            <a:picLocks noChangeAspect="1" noChangeArrowheads="1"/>
          </p:cNvPicPr>
          <p:nvPr/>
        </p:nvPicPr>
        <p:blipFill>
          <a:blip r:embed="rId2" cstate="print"/>
          <a:srcRect/>
          <a:stretch>
            <a:fillRect/>
          </a:stretch>
        </p:blipFill>
        <p:spPr bwMode="auto">
          <a:xfrm>
            <a:off x="2951163" y="954088"/>
            <a:ext cx="1890712" cy="1454150"/>
          </a:xfrm>
          <a:prstGeom prst="rect">
            <a:avLst/>
          </a:prstGeom>
          <a:solidFill>
            <a:srgbClr val="000000"/>
          </a:solidFill>
          <a:ln w="12700">
            <a:noFill/>
            <a:miter lim="400000"/>
            <a:headEnd/>
            <a:tailEnd/>
          </a:ln>
        </p:spPr>
      </p:pic>
      <p:sp>
        <p:nvSpPr>
          <p:cNvPr id="8196" name="Shape 69"/>
          <p:cNvSpPr>
            <a:spLocks noChangeArrowheads="1"/>
          </p:cNvSpPr>
          <p:nvPr/>
        </p:nvSpPr>
        <p:spPr bwMode="auto">
          <a:xfrm>
            <a:off x="476250" y="2349500"/>
            <a:ext cx="8054975" cy="1466850"/>
          </a:xfrm>
          <a:prstGeom prst="rect">
            <a:avLst/>
          </a:prstGeom>
          <a:noFill/>
          <a:ln w="12700">
            <a:noFill/>
            <a:miter lim="400000"/>
            <a:headEnd/>
            <a:tailEnd/>
          </a:ln>
        </p:spPr>
        <p:txBody>
          <a:bodyPr tIns="91439" bIns="91439">
            <a:spAutoFit/>
          </a:bodyPr>
          <a:lstStyle/>
          <a:p>
            <a:pPr algn="just">
              <a:lnSpc>
                <a:spcPct val="150000"/>
              </a:lnSpc>
            </a:pPr>
            <a:r>
              <a:rPr lang="zh-CN" altLang="en-US" sz="2400" b="0">
                <a:latin typeface="Helvetica" pitchFamily="34" charset="0"/>
                <a:sym typeface="Helvetica" pitchFamily="34" charset="0"/>
              </a:rPr>
              <a:t>        </a:t>
            </a:r>
            <a:r>
              <a:rPr lang="zh-CN" altLang="en-US" sz="2800" b="0">
                <a:latin typeface="Helvetica" pitchFamily="34" charset="0"/>
                <a:sym typeface="Helvetica" pitchFamily="34" charset="0"/>
              </a:rPr>
              <a:t>以色列高科技公司，世界领先的高科技解决方案提供商，典型用户包括：</a:t>
            </a:r>
          </a:p>
        </p:txBody>
      </p:sp>
      <p:pic>
        <p:nvPicPr>
          <p:cNvPr id="8197" name="image.png"/>
          <p:cNvPicPr>
            <a:picLocks noChangeAspect="1" noChangeArrowheads="1"/>
          </p:cNvPicPr>
          <p:nvPr/>
        </p:nvPicPr>
        <p:blipFill>
          <a:blip r:embed="rId3"/>
          <a:srcRect/>
          <a:stretch>
            <a:fillRect/>
          </a:stretch>
        </p:blipFill>
        <p:spPr bwMode="auto">
          <a:xfrm>
            <a:off x="1062038" y="3881438"/>
            <a:ext cx="1665287" cy="538162"/>
          </a:xfrm>
          <a:prstGeom prst="rect">
            <a:avLst/>
          </a:prstGeom>
          <a:noFill/>
          <a:ln w="12700">
            <a:noFill/>
            <a:miter lim="400000"/>
            <a:headEnd/>
            <a:tailEnd/>
          </a:ln>
        </p:spPr>
      </p:pic>
      <p:pic>
        <p:nvPicPr>
          <p:cNvPr id="8198" name="duns.png" descr="c:\users\administrator.sc-201402182122\appdata\roaming\360se6\User Data\temp\duns.png"/>
          <p:cNvPicPr>
            <a:picLocks noChangeAspect="1" noChangeArrowheads="1"/>
          </p:cNvPicPr>
          <p:nvPr/>
        </p:nvPicPr>
        <p:blipFill>
          <a:blip r:embed="rId4"/>
          <a:srcRect r="56522"/>
          <a:stretch>
            <a:fillRect/>
          </a:stretch>
        </p:blipFill>
        <p:spPr bwMode="auto">
          <a:xfrm>
            <a:off x="7137400" y="5229225"/>
            <a:ext cx="944563" cy="709613"/>
          </a:xfrm>
          <a:prstGeom prst="rect">
            <a:avLst/>
          </a:prstGeom>
          <a:noFill/>
          <a:ln w="12700">
            <a:noFill/>
            <a:miter lim="400000"/>
            <a:headEnd/>
            <a:tailEnd/>
          </a:ln>
        </p:spPr>
      </p:pic>
      <p:pic>
        <p:nvPicPr>
          <p:cNvPr id="8199" name="edqm2.png" descr="c:\users\administrator.sc-201402182122\appdata\roaming\360se6\User Data\temp\edqm2.gif"/>
          <p:cNvPicPr>
            <a:picLocks noChangeAspect="1" noChangeArrowheads="1"/>
          </p:cNvPicPr>
          <p:nvPr/>
        </p:nvPicPr>
        <p:blipFill>
          <a:blip r:embed="rId5"/>
          <a:srcRect/>
          <a:stretch>
            <a:fillRect/>
          </a:stretch>
        </p:blipFill>
        <p:spPr bwMode="auto">
          <a:xfrm>
            <a:off x="3357563" y="3871913"/>
            <a:ext cx="2070100" cy="682625"/>
          </a:xfrm>
          <a:prstGeom prst="rect">
            <a:avLst/>
          </a:prstGeom>
          <a:noFill/>
          <a:ln w="12700">
            <a:noFill/>
            <a:miter lim="400000"/>
            <a:headEnd/>
            <a:tailEnd/>
          </a:ln>
        </p:spPr>
      </p:pic>
      <p:pic>
        <p:nvPicPr>
          <p:cNvPr id="8200" name="logo_cbi_full.png" descr="c:\users\administrator.sc-201402182122\appdata\roaming\360se6\User Data\temp\logo_cbi_full.png"/>
          <p:cNvPicPr>
            <a:picLocks noChangeAspect="1" noChangeArrowheads="1"/>
          </p:cNvPicPr>
          <p:nvPr/>
        </p:nvPicPr>
        <p:blipFill>
          <a:blip r:embed="rId6"/>
          <a:srcRect/>
          <a:stretch>
            <a:fillRect/>
          </a:stretch>
        </p:blipFill>
        <p:spPr bwMode="auto">
          <a:xfrm>
            <a:off x="1106488" y="5138738"/>
            <a:ext cx="2430462" cy="639762"/>
          </a:xfrm>
          <a:prstGeom prst="rect">
            <a:avLst/>
          </a:prstGeom>
          <a:noFill/>
          <a:ln w="12700">
            <a:noFill/>
            <a:miter lim="400000"/>
            <a:headEnd/>
            <a:tailEnd/>
          </a:ln>
        </p:spPr>
      </p:pic>
      <p:pic>
        <p:nvPicPr>
          <p:cNvPr id="8201" name="hrdpress.png" descr="c:\users\administrator.sc-201402182122\appdata\roaming\360se6\User Data\temp\hrdpress.png"/>
          <p:cNvPicPr>
            <a:picLocks noChangeAspect="1" noChangeArrowheads="1"/>
          </p:cNvPicPr>
          <p:nvPr/>
        </p:nvPicPr>
        <p:blipFill>
          <a:blip r:embed="rId7"/>
          <a:srcRect/>
          <a:stretch>
            <a:fillRect/>
          </a:stretch>
        </p:blipFill>
        <p:spPr bwMode="auto">
          <a:xfrm>
            <a:off x="4076700" y="5408613"/>
            <a:ext cx="2490788" cy="449262"/>
          </a:xfrm>
          <a:prstGeom prst="rect">
            <a:avLst/>
          </a:prstGeom>
          <a:noFill/>
          <a:ln w="12700">
            <a:noFill/>
            <a:miter lim="400000"/>
            <a:headEnd/>
            <a:tailEnd/>
          </a:ln>
        </p:spPr>
      </p:pic>
      <p:pic>
        <p:nvPicPr>
          <p:cNvPr id="8202" name="globes.png" descr="c:\users\administrator.sc-201402182122\appdata\roaming\360se6\User Data\temp\globes.png"/>
          <p:cNvPicPr>
            <a:picLocks noChangeAspect="1" noChangeArrowheads="1"/>
          </p:cNvPicPr>
          <p:nvPr/>
        </p:nvPicPr>
        <p:blipFill>
          <a:blip r:embed="rId8"/>
          <a:srcRect/>
          <a:stretch>
            <a:fillRect/>
          </a:stretch>
        </p:blipFill>
        <p:spPr bwMode="auto">
          <a:xfrm>
            <a:off x="6057900" y="3932238"/>
            <a:ext cx="2303463" cy="576262"/>
          </a:xfrm>
          <a:prstGeom prst="rect">
            <a:avLst/>
          </a:prstGeom>
          <a:noFill/>
          <a:ln w="12700">
            <a:noFill/>
            <a:miter lim="400000"/>
            <a:headEnd/>
            <a:tailEnd/>
          </a:ln>
        </p:spPr>
      </p:pic>
      <p:pic>
        <p:nvPicPr>
          <p:cNvPr id="8203" name="deu.png" descr="c:\users\administrator.sc-201402182122\appdata\roaming\360se6\User Data\temp\deu.png"/>
          <p:cNvPicPr>
            <a:picLocks noChangeAspect="1" noChangeArrowheads="1"/>
          </p:cNvPicPr>
          <p:nvPr/>
        </p:nvPicPr>
        <p:blipFill>
          <a:blip r:embed="rId9"/>
          <a:srcRect/>
          <a:stretch>
            <a:fillRect/>
          </a:stretch>
        </p:blipFill>
        <p:spPr bwMode="auto">
          <a:xfrm>
            <a:off x="1106488" y="6173788"/>
            <a:ext cx="1731962" cy="449262"/>
          </a:xfrm>
          <a:prstGeom prst="rect">
            <a:avLst/>
          </a:prstGeom>
          <a:noFill/>
          <a:ln w="12700">
            <a:noFill/>
            <a:miter lim="400000"/>
            <a:headEnd/>
            <a:tailEnd/>
          </a:ln>
        </p:spPr>
      </p:pic>
      <p:sp>
        <p:nvSpPr>
          <p:cNvPr id="151" name="Shape 151"/>
          <p:cNvSpPr/>
          <p:nvPr/>
        </p:nvSpPr>
        <p:spPr>
          <a:xfrm flipV="1">
            <a:off x="71438" y="819150"/>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
        <p:nvSpPr>
          <p:cNvPr id="8205" name="Text Box 24"/>
          <p:cNvSpPr txBox="1">
            <a:spLocks noChangeArrowheads="1"/>
          </p:cNvSpPr>
          <p:nvPr/>
        </p:nvSpPr>
        <p:spPr bwMode="auto">
          <a:xfrm>
            <a:off x="1016000" y="4598988"/>
            <a:ext cx="1800225" cy="366712"/>
          </a:xfrm>
          <a:prstGeom prst="rect">
            <a:avLst/>
          </a:prstGeom>
          <a:noFill/>
          <a:ln w="9525">
            <a:noFill/>
            <a:miter lim="800000"/>
            <a:headEnd/>
            <a:tailEnd/>
          </a:ln>
        </p:spPr>
        <p:txBody>
          <a:bodyPr>
            <a:spAutoFit/>
          </a:bodyPr>
          <a:lstStyle/>
          <a:p>
            <a:pPr>
              <a:spcBef>
                <a:spcPct val="50000"/>
              </a:spcBef>
            </a:pPr>
            <a:r>
              <a:rPr lang="zh-CN" altLang="en-US" b="0"/>
              <a:t>互联网数据中心</a:t>
            </a:r>
            <a:r>
              <a:rPr lang="zh-CN" altLang="en-US"/>
              <a:t> </a:t>
            </a:r>
          </a:p>
        </p:txBody>
      </p:sp>
      <p:sp>
        <p:nvSpPr>
          <p:cNvPr id="8206" name="Text Box 25"/>
          <p:cNvSpPr txBox="1">
            <a:spLocks noChangeArrowheads="1"/>
          </p:cNvSpPr>
          <p:nvPr/>
        </p:nvSpPr>
        <p:spPr bwMode="auto">
          <a:xfrm>
            <a:off x="3311525" y="4592638"/>
            <a:ext cx="2339975" cy="366712"/>
          </a:xfrm>
          <a:prstGeom prst="rect">
            <a:avLst/>
          </a:prstGeom>
          <a:noFill/>
          <a:ln w="9525">
            <a:noFill/>
            <a:miter lim="800000"/>
            <a:headEnd/>
            <a:tailEnd/>
          </a:ln>
        </p:spPr>
        <p:txBody>
          <a:bodyPr>
            <a:spAutoFit/>
          </a:bodyPr>
          <a:lstStyle/>
          <a:p>
            <a:pPr>
              <a:spcBef>
                <a:spcPct val="50000"/>
              </a:spcBef>
            </a:pPr>
            <a:r>
              <a:rPr lang="zh-CN" altLang="en-US" b="0"/>
              <a:t>欧洲药品质量管理局</a:t>
            </a:r>
            <a:r>
              <a:rPr lang="zh-CN" altLang="en-US"/>
              <a:t> </a:t>
            </a:r>
          </a:p>
        </p:txBody>
      </p:sp>
      <p:sp>
        <p:nvSpPr>
          <p:cNvPr id="8207" name="Text Box 26"/>
          <p:cNvSpPr txBox="1">
            <a:spLocks noChangeArrowheads="1"/>
          </p:cNvSpPr>
          <p:nvPr/>
        </p:nvSpPr>
        <p:spPr bwMode="auto">
          <a:xfrm>
            <a:off x="5967413" y="4592638"/>
            <a:ext cx="2295525" cy="366712"/>
          </a:xfrm>
          <a:prstGeom prst="rect">
            <a:avLst/>
          </a:prstGeom>
          <a:noFill/>
          <a:ln w="9525">
            <a:noFill/>
            <a:miter lim="800000"/>
            <a:headEnd/>
            <a:tailEnd/>
          </a:ln>
        </p:spPr>
        <p:txBody>
          <a:bodyPr>
            <a:spAutoFit/>
          </a:bodyPr>
          <a:lstStyle/>
          <a:p>
            <a:pPr algn="ctr">
              <a:spcBef>
                <a:spcPct val="50000"/>
              </a:spcBef>
            </a:pPr>
            <a:r>
              <a:rPr lang="zh-CN" altLang="en-US" b="0"/>
              <a:t>以色列商业日报</a:t>
            </a:r>
            <a:r>
              <a:rPr lang="zh-CN" altLang="en-US"/>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内塔尼亚胡.jpg"/>
          <p:cNvPicPr>
            <a:picLocks noChangeAspect="1"/>
          </p:cNvPicPr>
          <p:nvPr/>
        </p:nvPicPr>
        <p:blipFill>
          <a:blip r:embed="rId2"/>
          <a:stretch>
            <a:fillRect/>
          </a:stretch>
        </p:blipFill>
        <p:spPr>
          <a:xfrm>
            <a:off x="82549" y="61912"/>
            <a:ext cx="8934451" cy="670083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DI &amp; CIP with PM.jpg"/>
          <p:cNvPicPr>
            <a:picLocks noChangeAspect="1"/>
          </p:cNvPicPr>
          <p:nvPr/>
        </p:nvPicPr>
        <p:blipFill>
          <a:blip r:embed="rId2" cstate="print"/>
          <a:stretch>
            <a:fillRect/>
          </a:stretch>
        </p:blipFill>
        <p:spPr>
          <a:xfrm>
            <a:off x="37091" y="50800"/>
            <a:ext cx="9068809" cy="6045200"/>
          </a:xfrm>
          <a:prstGeom prst="rect">
            <a:avLst/>
          </a:prstGeom>
        </p:spPr>
      </p:pic>
      <p:sp>
        <p:nvSpPr>
          <p:cNvPr id="5" name="TextBox 4"/>
          <p:cNvSpPr txBox="1"/>
          <p:nvPr/>
        </p:nvSpPr>
        <p:spPr>
          <a:xfrm>
            <a:off x="1549400" y="6184900"/>
            <a:ext cx="6445250" cy="584775"/>
          </a:xfrm>
          <a:prstGeom prst="rect">
            <a:avLst/>
          </a:prstGeom>
          <a:noFill/>
        </p:spPr>
        <p:txBody>
          <a:bodyPr wrap="square" rtlCol="0">
            <a:spAutoFit/>
          </a:bodyPr>
          <a:lstStyle/>
          <a:p>
            <a:r>
              <a:rPr lang="zh-CN" altLang="en-US" sz="1600" dirty="0" smtClean="0"/>
              <a:t>左一：</a:t>
            </a:r>
            <a:r>
              <a:rPr lang="en-US" altLang="zh-CN" sz="1600" dirty="0" smtClean="0"/>
              <a:t>CDI</a:t>
            </a:r>
            <a:r>
              <a:rPr lang="zh-CN" altLang="en-US" sz="1600" dirty="0" smtClean="0"/>
              <a:t>总裁伊扎克；                左二：以色列住中国大使马腾；</a:t>
            </a:r>
            <a:endParaRPr lang="en-US" altLang="zh-CN" sz="1600" dirty="0" smtClean="0"/>
          </a:p>
          <a:p>
            <a:r>
              <a:rPr lang="zh-CN" altLang="en-US" sz="1600" dirty="0" smtClean="0"/>
              <a:t>右二：以色列总理内塔尼亚胡；    右一：化学工业出版社社长周伟斌</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3"/>
          <p:cNvSpPr>
            <a:spLocks noChangeArrowheads="1"/>
          </p:cNvSpPr>
          <p:nvPr/>
        </p:nvSpPr>
        <p:spPr bwMode="auto">
          <a:xfrm>
            <a:off x="611188" y="196850"/>
            <a:ext cx="2844800" cy="641350"/>
          </a:xfrm>
          <a:prstGeom prst="rect">
            <a:avLst/>
          </a:prstGeom>
          <a:noFill/>
          <a:ln w="12700">
            <a:noFill/>
            <a:miter lim="400000"/>
            <a:headEnd/>
            <a:tailEnd/>
          </a:ln>
        </p:spPr>
        <p:txBody>
          <a:bodyPr wrap="none" lIns="45719" rIns="45719">
            <a:spAutoFit/>
          </a:bodyPr>
          <a:lstStyle/>
          <a:p>
            <a:r>
              <a:rPr lang="zh-CN" altLang="en-US" sz="3600">
                <a:solidFill>
                  <a:srgbClr val="6666FF"/>
                </a:solidFill>
                <a:latin typeface="Helvetica" pitchFamily="34" charset="0"/>
                <a:sym typeface="Helvetica" pitchFamily="34" charset="0"/>
              </a:rPr>
              <a:t>我们做什么？</a:t>
            </a:r>
          </a:p>
        </p:txBody>
      </p:sp>
      <p:sp>
        <p:nvSpPr>
          <p:cNvPr id="9219" name="Shape 114"/>
          <p:cNvSpPr>
            <a:spLocks noChangeArrowheads="1"/>
          </p:cNvSpPr>
          <p:nvPr/>
        </p:nvSpPr>
        <p:spPr bwMode="auto">
          <a:xfrm>
            <a:off x="71438" y="4419600"/>
            <a:ext cx="8802687" cy="2016125"/>
          </a:xfrm>
          <a:prstGeom prst="rect">
            <a:avLst/>
          </a:prstGeom>
          <a:noFill/>
          <a:ln w="12700">
            <a:noFill/>
            <a:miter lim="400000"/>
            <a:headEnd/>
            <a:tailEnd/>
          </a:ln>
        </p:spPr>
        <p:txBody>
          <a:bodyPr lIns="45719" rIns="45719">
            <a:spAutoFit/>
          </a:bodyPr>
          <a:lstStyle/>
          <a:p>
            <a:pPr algn="just">
              <a:lnSpc>
                <a:spcPct val="150000"/>
              </a:lnSpc>
            </a:pPr>
            <a:r>
              <a:rPr lang="zh-CN" altLang="en-US" sz="2200" b="0" dirty="0">
                <a:latin typeface="Helvetica" pitchFamily="34" charset="0"/>
                <a:sym typeface="Helvetica" pitchFamily="34" charset="0"/>
              </a:rPr>
              <a:t>          </a:t>
            </a:r>
            <a:r>
              <a:rPr lang="zh-CN" altLang="en-US" sz="2800" b="0" dirty="0">
                <a:latin typeface="Helvetica" pitchFamily="34" charset="0"/>
                <a:sym typeface="Helvetica" pitchFamily="34" charset="0"/>
              </a:rPr>
              <a:t>我们</a:t>
            </a:r>
            <a:r>
              <a:rPr lang="zh-CN" altLang="en-US" sz="2800" b="0" dirty="0" smtClean="0">
                <a:latin typeface="Helvetica" pitchFamily="34" charset="0"/>
                <a:sym typeface="Helvetica" pitchFamily="34" charset="0"/>
              </a:rPr>
              <a:t>做专业内容资源知识库</a:t>
            </a:r>
            <a:r>
              <a:rPr lang="zh-CN" altLang="en-US" sz="2800" b="0" dirty="0">
                <a:latin typeface="Helvetica" pitchFamily="34" charset="0"/>
                <a:sym typeface="Helvetica" pitchFamily="34" charset="0"/>
              </a:rPr>
              <a:t>产品</a:t>
            </a:r>
            <a:r>
              <a:rPr lang="en-US" altLang="zh-CN" sz="2800" b="0" dirty="0">
                <a:latin typeface="Helvetica" pitchFamily="34" charset="0"/>
                <a:sym typeface="Helvetica" pitchFamily="34" charset="0"/>
              </a:rPr>
              <a:t>──CIDP</a:t>
            </a:r>
            <a:r>
              <a:rPr lang="zh-CN" altLang="en-US" sz="2800" b="0" dirty="0">
                <a:latin typeface="Helvetica" pitchFamily="34" charset="0"/>
                <a:sym typeface="Helvetica" pitchFamily="34" charset="0"/>
              </a:rPr>
              <a:t>制造业数字资源平台，适合于各大学院校、教育科研机构、制造业企事业单位和工程师用户。</a:t>
            </a:r>
          </a:p>
        </p:txBody>
      </p:sp>
      <p:grpSp>
        <p:nvGrpSpPr>
          <p:cNvPr id="9220" name="Group 62"/>
          <p:cNvGrpSpPr>
            <a:grpSpLocks/>
          </p:cNvGrpSpPr>
          <p:nvPr/>
        </p:nvGrpSpPr>
        <p:grpSpPr bwMode="auto">
          <a:xfrm>
            <a:off x="341313" y="1216025"/>
            <a:ext cx="8235950" cy="3157538"/>
            <a:chOff x="414" y="630"/>
            <a:chExt cx="5051" cy="1848"/>
          </a:xfrm>
        </p:grpSpPr>
        <p:grpSp>
          <p:nvGrpSpPr>
            <p:cNvPr id="9222" name="Group 112"/>
            <p:cNvGrpSpPr>
              <a:grpSpLocks/>
            </p:cNvGrpSpPr>
            <p:nvPr/>
          </p:nvGrpSpPr>
          <p:grpSpPr bwMode="auto">
            <a:xfrm>
              <a:off x="2160" y="630"/>
              <a:ext cx="1275" cy="850"/>
              <a:chOff x="0" y="0"/>
              <a:chExt cx="2023799" cy="1348862"/>
            </a:xfrm>
          </p:grpSpPr>
          <p:sp>
            <p:nvSpPr>
              <p:cNvPr id="110" name="Shape 110"/>
              <p:cNvSpPr/>
              <p:nvPr/>
            </p:nvSpPr>
            <p:spPr>
              <a:xfrm>
                <a:off x="-553" y="0"/>
                <a:ext cx="1820455" cy="1157405"/>
              </a:xfrm>
              <a:prstGeom prst="roundRect">
                <a:avLst>
                  <a:gd name="adj" fmla="val 10000"/>
                </a:avLst>
              </a:prstGeom>
              <a:gradFill flip="none" rotWithShape="1">
                <a:gsLst>
                  <a:gs pos="0">
                    <a:srgbClr val="D5E0F2"/>
                  </a:gs>
                  <a:gs pos="80000">
                    <a:srgbClr val="D5E0F2"/>
                  </a:gs>
                  <a:gs pos="100000">
                    <a:srgbClr val="D5E0F2"/>
                  </a:gs>
                </a:gsLst>
                <a:lin ang="16200000" scaled="0"/>
              </a:gradFill>
              <a:ln w="12700" cap="flat">
                <a:noFill/>
                <a:round/>
              </a:ln>
              <a:effectLst>
                <a:outerShdw blurRad="25400" dist="12700" dir="5400000" rotWithShape="0">
                  <a:srgbClr val="000000">
                    <a:alpha val="35000"/>
                  </a:srgbClr>
                </a:outerShdw>
              </a:effectLst>
            </p:spPr>
            <p:txBody>
              <a:bodyPr lIns="0" tIns="0" rIns="0" bIns="0"/>
              <a:lstStyle/>
              <a:p>
                <a:pPr defTabSz="454025">
                  <a:defRPr/>
                </a:pPr>
                <a:endParaRPr lang="zh-CN" altLang="en-US" sz="1100" b="0">
                  <a:latin typeface="Helvetica" pitchFamily="34" charset="0"/>
                  <a:sym typeface="Helvetica" pitchFamily="34" charset="0"/>
                </a:endParaRPr>
              </a:p>
            </p:txBody>
          </p:sp>
          <p:sp>
            <p:nvSpPr>
              <p:cNvPr id="111" name="Shape 111"/>
              <p:cNvSpPr/>
              <p:nvPr/>
            </p:nvSpPr>
            <p:spPr>
              <a:xfrm>
                <a:off x="203437" y="191672"/>
                <a:ext cx="1820455" cy="115740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614" y="0"/>
                      <a:pt x="1372" y="0"/>
                    </a:cubicBezTo>
                    <a:lnTo>
                      <a:pt x="20228" y="0"/>
                    </a:lnTo>
                    <a:cubicBezTo>
                      <a:pt x="20986" y="0"/>
                      <a:pt x="21600" y="967"/>
                      <a:pt x="21600" y="2160"/>
                    </a:cubicBezTo>
                    <a:lnTo>
                      <a:pt x="21600" y="19440"/>
                    </a:lnTo>
                    <a:cubicBezTo>
                      <a:pt x="21600" y="20633"/>
                      <a:pt x="20986" y="21600"/>
                      <a:pt x="20228" y="21600"/>
                    </a:cubicBezTo>
                    <a:lnTo>
                      <a:pt x="1372" y="21600"/>
                    </a:lnTo>
                    <a:cubicBezTo>
                      <a:pt x="614" y="21600"/>
                      <a:pt x="0" y="20633"/>
                      <a:pt x="0" y="19440"/>
                    </a:cubicBezTo>
                    <a:lnTo>
                      <a:pt x="0" y="2160"/>
                    </a:lnTo>
                    <a:close/>
                  </a:path>
                </a:pathLst>
              </a:custGeom>
              <a:gradFill flip="none" rotWithShape="1">
                <a:gsLst>
                  <a:gs pos="0">
                    <a:srgbClr val="0433FF">
                      <a:alpha val="90000"/>
                    </a:srgbClr>
                  </a:gs>
                  <a:gs pos="100000">
                    <a:srgbClr val="D5E0F2"/>
                  </a:gs>
                </a:gsLst>
                <a:lin ang="5400000" scaled="0"/>
              </a:gradFill>
              <a:ln w="3175" cap="flat">
                <a:solidFill>
                  <a:srgbClr val="D5E0F2"/>
                </a:solidFill>
                <a:prstDash val="solid"/>
                <a:round/>
              </a:ln>
              <a:effectLst>
                <a:outerShdw blurRad="25400" dist="12700" dir="5400000" rotWithShape="0">
                  <a:srgbClr val="000000">
                    <a:alpha val="35000"/>
                  </a:srgbClr>
                </a:outerShdw>
              </a:effectLst>
              <a:extLst>
                <a:ext uri="{C572A759-6A51-4108-AA02-DFA0A04FC94B}"/>
              </a:extLst>
            </p:spPr>
            <p:txBody>
              <a:bodyPr lIns="26789" tIns="26789" rIns="26789" bIns="26789" anchor="ctr"/>
              <a:lstStyle/>
              <a:p>
                <a:pPr algn="ctr" defTabSz="534988">
                  <a:lnSpc>
                    <a:spcPct val="150000"/>
                  </a:lnSpc>
                  <a:spcBef>
                    <a:spcPts val="700"/>
                  </a:spcBef>
                  <a:buClr>
                    <a:srgbClr val="000000"/>
                  </a:buClr>
                  <a:defRPr/>
                </a:pPr>
                <a:r>
                  <a:rPr lang="en-US" altLang="zh-CN" sz="2200" b="0">
                    <a:latin typeface="Helvetica" pitchFamily="34" charset="0"/>
                    <a:sym typeface="Helvetica" pitchFamily="34" charset="0"/>
                  </a:rPr>
                  <a:t>CIDP</a:t>
                </a:r>
                <a:r>
                  <a:rPr lang="zh-CN" altLang="en-US" sz="2200" b="0">
                    <a:latin typeface="Helvetica" pitchFamily="34" charset="0"/>
                    <a:sym typeface="Helvetica" pitchFamily="34" charset="0"/>
                  </a:rPr>
                  <a:t>制造业数字资源平台</a:t>
                </a:r>
              </a:p>
            </p:txBody>
          </p:sp>
        </p:grpSp>
        <p:grpSp>
          <p:nvGrpSpPr>
            <p:cNvPr id="9223" name="Group 50"/>
            <p:cNvGrpSpPr>
              <a:grpSpLocks/>
            </p:cNvGrpSpPr>
            <p:nvPr/>
          </p:nvGrpSpPr>
          <p:grpSpPr bwMode="auto">
            <a:xfrm>
              <a:off x="414" y="1655"/>
              <a:ext cx="5051" cy="823"/>
              <a:chOff x="777" y="1609"/>
              <a:chExt cx="5051" cy="823"/>
            </a:xfrm>
          </p:grpSpPr>
          <p:grpSp>
            <p:nvGrpSpPr>
              <p:cNvPr id="9235" name="Group 49"/>
              <p:cNvGrpSpPr>
                <a:grpSpLocks/>
              </p:cNvGrpSpPr>
              <p:nvPr/>
            </p:nvGrpSpPr>
            <p:grpSpPr bwMode="auto">
              <a:xfrm>
                <a:off x="777" y="1609"/>
                <a:ext cx="5051" cy="551"/>
                <a:chOff x="777" y="1609"/>
                <a:chExt cx="5051" cy="551"/>
              </a:xfrm>
            </p:grpSpPr>
            <p:grpSp>
              <p:nvGrpSpPr>
                <p:cNvPr id="9242" name="Group 42"/>
                <p:cNvGrpSpPr>
                  <a:grpSpLocks/>
                </p:cNvGrpSpPr>
                <p:nvPr/>
              </p:nvGrpSpPr>
              <p:grpSpPr bwMode="auto">
                <a:xfrm>
                  <a:off x="777" y="1609"/>
                  <a:ext cx="777" cy="519"/>
                  <a:chOff x="777" y="1609"/>
                  <a:chExt cx="777" cy="519"/>
                </a:xfrm>
              </p:grpSpPr>
              <p:sp>
                <p:nvSpPr>
                  <p:cNvPr id="93" name="Shape 93"/>
                  <p:cNvSpPr/>
                  <p:nvPr/>
                </p:nvSpPr>
                <p:spPr>
                  <a:xfrm>
                    <a:off x="777" y="1609"/>
                    <a:ext cx="700" cy="445"/>
                  </a:xfrm>
                  <a:prstGeom prst="roundRect">
                    <a:avLst>
                      <a:gd name="adj" fmla="val 10000"/>
                    </a:avLst>
                  </a:prstGeom>
                  <a:gradFill flip="none" rotWithShape="1">
                    <a:gsLst>
                      <a:gs pos="0">
                        <a:srgbClr val="D5E0F2"/>
                      </a:gs>
                      <a:gs pos="80000">
                        <a:srgbClr val="D5E0F2"/>
                      </a:gs>
                      <a:gs pos="100000">
                        <a:srgbClr val="D5E0F2"/>
                      </a:gs>
                    </a:gsLst>
                    <a:lin ang="16200000" scaled="0"/>
                  </a:gradFill>
                  <a:ln w="12700" cap="flat">
                    <a:noFill/>
                    <a:round/>
                  </a:ln>
                  <a:effectLst>
                    <a:outerShdw blurRad="25400" dist="12700" dir="5400000" rotWithShape="0">
                      <a:srgbClr val="000000">
                        <a:alpha val="35000"/>
                      </a:srgbClr>
                    </a:outerShdw>
                  </a:effectLst>
                </p:spPr>
                <p:txBody>
                  <a:bodyPr lIns="0" tIns="0" rIns="0" bIns="0"/>
                  <a:lstStyle/>
                  <a:p>
                    <a:pPr defTabSz="454025">
                      <a:defRPr/>
                    </a:pPr>
                    <a:endParaRPr lang="zh-CN" altLang="en-US" sz="1100" b="0">
                      <a:latin typeface="Helvetica" pitchFamily="34" charset="0"/>
                      <a:sym typeface="Helvetica" pitchFamily="34" charset="0"/>
                    </a:endParaRPr>
                  </a:p>
                </p:txBody>
              </p:sp>
              <p:sp>
                <p:nvSpPr>
                  <p:cNvPr id="94" name="Shape 94"/>
                  <p:cNvSpPr/>
                  <p:nvPr/>
                </p:nvSpPr>
                <p:spPr>
                  <a:xfrm>
                    <a:off x="855" y="1683"/>
                    <a:ext cx="699" cy="44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614" y="0"/>
                          <a:pt x="1372" y="0"/>
                        </a:cubicBezTo>
                        <a:lnTo>
                          <a:pt x="20228" y="0"/>
                        </a:lnTo>
                        <a:cubicBezTo>
                          <a:pt x="20986" y="0"/>
                          <a:pt x="21600" y="967"/>
                          <a:pt x="21600" y="2160"/>
                        </a:cubicBezTo>
                        <a:lnTo>
                          <a:pt x="21600" y="19440"/>
                        </a:lnTo>
                        <a:cubicBezTo>
                          <a:pt x="21600" y="20633"/>
                          <a:pt x="20986" y="21600"/>
                          <a:pt x="20228" y="21600"/>
                        </a:cubicBezTo>
                        <a:lnTo>
                          <a:pt x="1372" y="21600"/>
                        </a:lnTo>
                        <a:cubicBezTo>
                          <a:pt x="614" y="21600"/>
                          <a:pt x="0" y="20633"/>
                          <a:pt x="0" y="19440"/>
                        </a:cubicBezTo>
                        <a:lnTo>
                          <a:pt x="0" y="2160"/>
                        </a:lnTo>
                        <a:close/>
                      </a:path>
                    </a:pathLst>
                  </a:custGeom>
                  <a:gradFill flip="none" rotWithShape="1">
                    <a:gsLst>
                      <a:gs pos="0">
                        <a:srgbClr val="00B4FF">
                          <a:alpha val="90000"/>
                        </a:srgbClr>
                      </a:gs>
                      <a:gs pos="100000">
                        <a:srgbClr val="D5E0F2"/>
                      </a:gs>
                    </a:gsLst>
                    <a:lin ang="5400000" scaled="0"/>
                  </a:gradFill>
                  <a:ln w="3175" cap="flat">
                    <a:solidFill>
                      <a:srgbClr val="D5E0F2"/>
                    </a:solidFill>
                    <a:prstDash val="solid"/>
                    <a:round/>
                  </a:ln>
                  <a:effectLst>
                    <a:outerShdw blurRad="25400" dist="12700" dir="5400000" rotWithShape="0">
                      <a:srgbClr val="000000">
                        <a:alpha val="35000"/>
                      </a:srgbClr>
                    </a:outerShdw>
                  </a:effectLst>
                  <a:extLst>
                    <a:ext uri="{C572A759-6A51-4108-AA02-DFA0A04FC94B}"/>
                  </a:extLst>
                </p:spPr>
                <p:txBody>
                  <a:bodyPr lIns="26789" tIns="26789" rIns="26789" bIns="26789" anchor="ctr"/>
                  <a:lstStyle/>
                  <a:p>
                    <a:pPr algn="ctr" defTabSz="534988">
                      <a:lnSpc>
                        <a:spcPct val="90000"/>
                      </a:lnSpc>
                      <a:spcBef>
                        <a:spcPts val="700"/>
                      </a:spcBef>
                      <a:buClr>
                        <a:srgbClr val="000000"/>
                      </a:buClr>
                      <a:defRPr/>
                    </a:pPr>
                    <a:r>
                      <a:rPr lang="zh-CN" altLang="en-US" sz="2000" b="0">
                        <a:latin typeface="Helvetica" pitchFamily="34" charset="0"/>
                        <a:sym typeface="Helvetica" pitchFamily="34" charset="0"/>
                      </a:rPr>
                      <a:t>知识单元</a:t>
                    </a:r>
                  </a:p>
                </p:txBody>
              </p:sp>
            </p:grpSp>
            <p:grpSp>
              <p:nvGrpSpPr>
                <p:cNvPr id="9243" name="Group 43"/>
                <p:cNvGrpSpPr>
                  <a:grpSpLocks/>
                </p:cNvGrpSpPr>
                <p:nvPr/>
              </p:nvGrpSpPr>
              <p:grpSpPr bwMode="auto">
                <a:xfrm>
                  <a:off x="1632" y="1609"/>
                  <a:ext cx="778" cy="519"/>
                  <a:chOff x="1632" y="1609"/>
                  <a:chExt cx="778" cy="519"/>
                </a:xfrm>
              </p:grpSpPr>
              <p:sp>
                <p:nvSpPr>
                  <p:cNvPr id="95" name="Shape 95"/>
                  <p:cNvSpPr/>
                  <p:nvPr/>
                </p:nvSpPr>
                <p:spPr>
                  <a:xfrm>
                    <a:off x="1632" y="1609"/>
                    <a:ext cx="700" cy="445"/>
                  </a:xfrm>
                  <a:prstGeom prst="roundRect">
                    <a:avLst>
                      <a:gd name="adj" fmla="val 10000"/>
                    </a:avLst>
                  </a:prstGeom>
                  <a:gradFill flip="none" rotWithShape="1">
                    <a:gsLst>
                      <a:gs pos="0">
                        <a:srgbClr val="D5E0F2"/>
                      </a:gs>
                      <a:gs pos="80000">
                        <a:srgbClr val="D5E0F2"/>
                      </a:gs>
                      <a:gs pos="100000">
                        <a:srgbClr val="D5E0F2"/>
                      </a:gs>
                    </a:gsLst>
                    <a:lin ang="16200000" scaled="0"/>
                  </a:gradFill>
                  <a:ln w="12700" cap="flat">
                    <a:noFill/>
                    <a:round/>
                  </a:ln>
                  <a:effectLst>
                    <a:outerShdw blurRad="25400" dist="12700" dir="5400000" rotWithShape="0">
                      <a:srgbClr val="000000">
                        <a:alpha val="35000"/>
                      </a:srgbClr>
                    </a:outerShdw>
                  </a:effectLst>
                </p:spPr>
                <p:txBody>
                  <a:bodyPr lIns="0" tIns="0" rIns="0" bIns="0"/>
                  <a:lstStyle/>
                  <a:p>
                    <a:pPr defTabSz="454025">
                      <a:defRPr/>
                    </a:pPr>
                    <a:endParaRPr lang="zh-CN" altLang="en-US" sz="1100" b="0">
                      <a:latin typeface="Helvetica" pitchFamily="34" charset="0"/>
                      <a:sym typeface="Helvetica" pitchFamily="34" charset="0"/>
                    </a:endParaRPr>
                  </a:p>
                </p:txBody>
              </p:sp>
              <p:sp>
                <p:nvSpPr>
                  <p:cNvPr id="96" name="Shape 96"/>
                  <p:cNvSpPr/>
                  <p:nvPr/>
                </p:nvSpPr>
                <p:spPr>
                  <a:xfrm>
                    <a:off x="1710" y="1683"/>
                    <a:ext cx="700" cy="44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614" y="0"/>
                          <a:pt x="1372" y="0"/>
                        </a:cubicBezTo>
                        <a:lnTo>
                          <a:pt x="20228" y="0"/>
                        </a:lnTo>
                        <a:cubicBezTo>
                          <a:pt x="20986" y="0"/>
                          <a:pt x="21600" y="967"/>
                          <a:pt x="21600" y="2160"/>
                        </a:cubicBezTo>
                        <a:lnTo>
                          <a:pt x="21600" y="19440"/>
                        </a:lnTo>
                        <a:cubicBezTo>
                          <a:pt x="21600" y="20633"/>
                          <a:pt x="20986" y="21600"/>
                          <a:pt x="20228" y="21600"/>
                        </a:cubicBezTo>
                        <a:lnTo>
                          <a:pt x="1372" y="21600"/>
                        </a:lnTo>
                        <a:cubicBezTo>
                          <a:pt x="614" y="21600"/>
                          <a:pt x="0" y="20633"/>
                          <a:pt x="0" y="19440"/>
                        </a:cubicBezTo>
                        <a:lnTo>
                          <a:pt x="0" y="2160"/>
                        </a:lnTo>
                        <a:close/>
                      </a:path>
                    </a:pathLst>
                  </a:custGeom>
                  <a:gradFill flip="none" rotWithShape="1">
                    <a:gsLst>
                      <a:gs pos="0">
                        <a:srgbClr val="00B4FF">
                          <a:alpha val="90000"/>
                        </a:srgbClr>
                      </a:gs>
                      <a:gs pos="100000">
                        <a:srgbClr val="D5E0F2"/>
                      </a:gs>
                    </a:gsLst>
                    <a:lin ang="5400000" scaled="0"/>
                  </a:gradFill>
                  <a:ln w="12700" cap="flat">
                    <a:noFill/>
                    <a:miter lim="400000"/>
                  </a:ln>
                  <a:effectLst>
                    <a:outerShdw blurRad="25400" dist="12700" dir="5400000" rotWithShape="0">
                      <a:srgbClr val="000000">
                        <a:alpha val="35000"/>
                      </a:srgbClr>
                    </a:outerShdw>
                  </a:effectLst>
                  <a:extLst>
                    <a:ext uri="{C572A759-6A51-4108-AA02-DFA0A04FC94B}"/>
                  </a:extLst>
                </p:spPr>
                <p:txBody>
                  <a:bodyPr lIns="26789" tIns="26789" rIns="26789" bIns="26789" anchor="ctr"/>
                  <a:lstStyle/>
                  <a:p>
                    <a:pPr algn="ctr" defTabSz="534988">
                      <a:lnSpc>
                        <a:spcPct val="90000"/>
                      </a:lnSpc>
                      <a:spcBef>
                        <a:spcPts val="700"/>
                      </a:spcBef>
                      <a:buClr>
                        <a:srgbClr val="000000"/>
                      </a:buClr>
                      <a:defRPr/>
                    </a:pPr>
                    <a:r>
                      <a:rPr lang="zh-CN" altLang="en-US" sz="2000" b="0">
                        <a:latin typeface="Helvetica" pitchFamily="34" charset="0"/>
                        <a:sym typeface="Helvetica" pitchFamily="34" charset="0"/>
                      </a:rPr>
                      <a:t>工程教学</a:t>
                    </a:r>
                  </a:p>
                  <a:p>
                    <a:pPr algn="ctr" defTabSz="534988">
                      <a:lnSpc>
                        <a:spcPct val="90000"/>
                      </a:lnSpc>
                      <a:spcBef>
                        <a:spcPts val="700"/>
                      </a:spcBef>
                      <a:buClr>
                        <a:srgbClr val="000000"/>
                      </a:buClr>
                      <a:defRPr/>
                    </a:pPr>
                    <a:r>
                      <a:rPr lang="zh-CN" altLang="en-US" sz="2000" b="0">
                        <a:latin typeface="Helvetica" pitchFamily="34" charset="0"/>
                        <a:sym typeface="Helvetica" pitchFamily="34" charset="0"/>
                      </a:rPr>
                      <a:t>资源</a:t>
                    </a:r>
                  </a:p>
                </p:txBody>
              </p:sp>
            </p:grpSp>
            <p:grpSp>
              <p:nvGrpSpPr>
                <p:cNvPr id="9244" name="Group 44"/>
                <p:cNvGrpSpPr>
                  <a:grpSpLocks/>
                </p:cNvGrpSpPr>
                <p:nvPr/>
              </p:nvGrpSpPr>
              <p:grpSpPr bwMode="auto">
                <a:xfrm>
                  <a:off x="2487" y="1609"/>
                  <a:ext cx="778" cy="519"/>
                  <a:chOff x="2487" y="1609"/>
                  <a:chExt cx="778" cy="519"/>
                </a:xfrm>
              </p:grpSpPr>
              <p:sp>
                <p:nvSpPr>
                  <p:cNvPr id="97" name="Shape 97"/>
                  <p:cNvSpPr/>
                  <p:nvPr/>
                </p:nvSpPr>
                <p:spPr>
                  <a:xfrm>
                    <a:off x="2487" y="1609"/>
                    <a:ext cx="700" cy="445"/>
                  </a:xfrm>
                  <a:prstGeom prst="roundRect">
                    <a:avLst>
                      <a:gd name="adj" fmla="val 10000"/>
                    </a:avLst>
                  </a:prstGeom>
                  <a:gradFill flip="none" rotWithShape="1">
                    <a:gsLst>
                      <a:gs pos="0">
                        <a:srgbClr val="D5E0F2"/>
                      </a:gs>
                      <a:gs pos="80000">
                        <a:srgbClr val="D5E0F2"/>
                      </a:gs>
                      <a:gs pos="100000">
                        <a:srgbClr val="D5E0F2"/>
                      </a:gs>
                    </a:gsLst>
                    <a:lin ang="16200000" scaled="0"/>
                  </a:gradFill>
                  <a:ln w="12700" cap="flat">
                    <a:noFill/>
                    <a:round/>
                  </a:ln>
                  <a:effectLst>
                    <a:outerShdw blurRad="25400" dist="12700" dir="5400000" rotWithShape="0">
                      <a:srgbClr val="000000">
                        <a:alpha val="35000"/>
                      </a:srgbClr>
                    </a:outerShdw>
                  </a:effectLst>
                </p:spPr>
                <p:txBody>
                  <a:bodyPr lIns="0" tIns="0" rIns="0" bIns="0"/>
                  <a:lstStyle/>
                  <a:p>
                    <a:pPr defTabSz="454025">
                      <a:defRPr/>
                    </a:pPr>
                    <a:endParaRPr lang="zh-CN" altLang="en-US" sz="1100" b="0">
                      <a:latin typeface="Helvetica" pitchFamily="34" charset="0"/>
                      <a:sym typeface="Helvetica" pitchFamily="34" charset="0"/>
                    </a:endParaRPr>
                  </a:p>
                </p:txBody>
              </p:sp>
              <p:grpSp>
                <p:nvGrpSpPr>
                  <p:cNvPr id="9257" name="Group 100"/>
                  <p:cNvGrpSpPr>
                    <a:grpSpLocks/>
                  </p:cNvGrpSpPr>
                  <p:nvPr/>
                </p:nvGrpSpPr>
                <p:grpSpPr bwMode="auto">
                  <a:xfrm>
                    <a:off x="2565" y="1683"/>
                    <a:ext cx="700" cy="445"/>
                    <a:chOff x="-59" y="-476"/>
                    <a:chExt cx="1111089" cy="706323"/>
                  </a:xfrm>
                </p:grpSpPr>
                <p:sp>
                  <p:nvSpPr>
                    <p:cNvPr id="98" name="Shape 98"/>
                    <p:cNvSpPr/>
                    <p:nvPr/>
                  </p:nvSpPr>
                  <p:spPr>
                    <a:xfrm>
                      <a:off x="-827" y="-258"/>
                      <a:ext cx="1111110" cy="706392"/>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614" y="0"/>
                            <a:pt x="1372" y="0"/>
                          </a:cubicBezTo>
                          <a:lnTo>
                            <a:pt x="20228" y="0"/>
                          </a:lnTo>
                          <a:cubicBezTo>
                            <a:pt x="20986" y="0"/>
                            <a:pt x="21600" y="967"/>
                            <a:pt x="21600" y="2160"/>
                          </a:cubicBezTo>
                          <a:lnTo>
                            <a:pt x="21600" y="19440"/>
                          </a:lnTo>
                          <a:cubicBezTo>
                            <a:pt x="21600" y="20633"/>
                            <a:pt x="20986" y="21600"/>
                            <a:pt x="20228" y="21600"/>
                          </a:cubicBezTo>
                          <a:lnTo>
                            <a:pt x="1372" y="21600"/>
                          </a:lnTo>
                          <a:cubicBezTo>
                            <a:pt x="614" y="21600"/>
                            <a:pt x="0" y="20633"/>
                            <a:pt x="0" y="19440"/>
                          </a:cubicBezTo>
                          <a:lnTo>
                            <a:pt x="0" y="2160"/>
                          </a:lnTo>
                          <a:close/>
                        </a:path>
                      </a:pathLst>
                    </a:custGeom>
                    <a:gradFill flip="none" rotWithShape="1">
                      <a:gsLst>
                        <a:gs pos="0">
                          <a:srgbClr val="00B4FF">
                            <a:alpha val="90000"/>
                          </a:srgbClr>
                        </a:gs>
                        <a:gs pos="100000">
                          <a:srgbClr val="D5E0F2"/>
                        </a:gs>
                      </a:gsLst>
                      <a:lin ang="5400000" scaled="0"/>
                    </a:gradFill>
                    <a:ln w="3175" cap="flat">
                      <a:solidFill>
                        <a:srgbClr val="D5E0F2"/>
                      </a:solidFill>
                      <a:prstDash val="solid"/>
                      <a:round/>
                    </a:ln>
                    <a:effectLst>
                      <a:outerShdw blurRad="25400" dist="12700" dir="5400000" rotWithShape="0">
                        <a:srgbClr val="000000">
                          <a:alpha val="35000"/>
                        </a:srgbClr>
                      </a:outerShdw>
                    </a:effectLst>
                  </p:spPr>
                  <p:txBody>
                    <a:bodyPr lIns="26789" tIns="26789" rIns="26789" bIns="26789" anchor="ctr"/>
                    <a:lstStyle/>
                    <a:p>
                      <a:pPr algn="ctr" defTabSz="579438">
                        <a:lnSpc>
                          <a:spcPct val="90000"/>
                        </a:lnSpc>
                        <a:buClr>
                          <a:srgbClr val="000000"/>
                        </a:buClr>
                      </a:pPr>
                      <a:endParaRPr lang="zh-CN" altLang="zh-CN" b="0">
                        <a:solidFill>
                          <a:srgbClr val="FFFFFF"/>
                        </a:solidFill>
                        <a:effectLst>
                          <a:outerShdw blurRad="38100" dist="38100" dir="2700000" algn="tl">
                            <a:srgbClr val="000000"/>
                          </a:outerShdw>
                        </a:effectLst>
                        <a:cs typeface="Arial" pitchFamily="34" charset="0"/>
                        <a:sym typeface="Arial" pitchFamily="34" charset="0"/>
                      </a:endParaRPr>
                    </a:p>
                  </p:txBody>
                </p:sp>
                <p:sp>
                  <p:nvSpPr>
                    <p:cNvPr id="9259" name="Shape 99"/>
                    <p:cNvSpPr>
                      <a:spLocks noChangeArrowheads="1"/>
                    </p:cNvSpPr>
                    <p:nvPr/>
                  </p:nvSpPr>
                  <p:spPr bwMode="auto">
                    <a:xfrm>
                      <a:off x="3032" y="185321"/>
                      <a:ext cx="1107998" cy="337678"/>
                    </a:xfrm>
                    <a:prstGeom prst="rect">
                      <a:avLst/>
                    </a:prstGeom>
                    <a:noFill/>
                    <a:ln w="12700">
                      <a:noFill/>
                      <a:miter lim="400000"/>
                      <a:headEnd/>
                      <a:tailEnd/>
                    </a:ln>
                  </p:spPr>
                  <p:txBody>
                    <a:bodyPr lIns="44648" tIns="44648" rIns="44648" bIns="44648" anchor="ctr">
                      <a:spAutoFit/>
                    </a:bodyPr>
                    <a:lstStyle/>
                    <a:p>
                      <a:pPr algn="ctr" defTabSz="534988">
                        <a:lnSpc>
                          <a:spcPct val="90000"/>
                        </a:lnSpc>
                        <a:spcBef>
                          <a:spcPts val="700"/>
                        </a:spcBef>
                        <a:buClr>
                          <a:srgbClr val="000000"/>
                        </a:buClr>
                      </a:pPr>
                      <a:r>
                        <a:rPr lang="zh-CN" altLang="en-US" sz="2000" b="0">
                          <a:latin typeface="Helvetica" pitchFamily="34" charset="0"/>
                          <a:sym typeface="Helvetica" pitchFamily="34" charset="0"/>
                        </a:rPr>
                        <a:t>三维模型</a:t>
                      </a:r>
                    </a:p>
                  </p:txBody>
                </p:sp>
              </p:grpSp>
            </p:grpSp>
            <p:grpSp>
              <p:nvGrpSpPr>
                <p:cNvPr id="9245" name="Group 46"/>
                <p:cNvGrpSpPr>
                  <a:grpSpLocks/>
                </p:cNvGrpSpPr>
                <p:nvPr/>
              </p:nvGrpSpPr>
              <p:grpSpPr bwMode="auto">
                <a:xfrm>
                  <a:off x="4198" y="1609"/>
                  <a:ext cx="785" cy="527"/>
                  <a:chOff x="4198" y="1609"/>
                  <a:chExt cx="785" cy="527"/>
                </a:xfrm>
              </p:grpSpPr>
              <p:sp>
                <p:nvSpPr>
                  <p:cNvPr id="2" name="Shape 84"/>
                  <p:cNvSpPr/>
                  <p:nvPr/>
                </p:nvSpPr>
                <p:spPr>
                  <a:xfrm>
                    <a:off x="4198" y="1609"/>
                    <a:ext cx="699" cy="445"/>
                  </a:xfrm>
                  <a:prstGeom prst="roundRect">
                    <a:avLst>
                      <a:gd name="adj" fmla="val 10000"/>
                    </a:avLst>
                  </a:prstGeom>
                  <a:gradFill flip="none" rotWithShape="1">
                    <a:gsLst>
                      <a:gs pos="0">
                        <a:srgbClr val="D5E0F2"/>
                      </a:gs>
                      <a:gs pos="80000">
                        <a:srgbClr val="D5E0F2"/>
                      </a:gs>
                      <a:gs pos="100000">
                        <a:srgbClr val="D5E0F2"/>
                      </a:gs>
                    </a:gsLst>
                    <a:lin ang="16200000" scaled="0"/>
                  </a:gradFill>
                  <a:ln w="12700" cap="flat">
                    <a:noFill/>
                    <a:round/>
                  </a:ln>
                  <a:effectLst>
                    <a:outerShdw blurRad="25400" dist="12700" dir="5400000" rotWithShape="0">
                      <a:srgbClr val="000000">
                        <a:alpha val="35000"/>
                      </a:srgbClr>
                    </a:outerShdw>
                  </a:effectLst>
                </p:spPr>
                <p:txBody>
                  <a:bodyPr lIns="0" tIns="0" rIns="0" bIns="0"/>
                  <a:lstStyle/>
                  <a:p>
                    <a:pPr defTabSz="454025">
                      <a:defRPr/>
                    </a:pPr>
                    <a:endParaRPr lang="zh-CN" altLang="en-US" sz="1100" b="0">
                      <a:latin typeface="Helvetica" pitchFamily="34" charset="0"/>
                      <a:sym typeface="Helvetica" pitchFamily="34" charset="0"/>
                    </a:endParaRPr>
                  </a:p>
                </p:txBody>
              </p:sp>
              <p:sp>
                <p:nvSpPr>
                  <p:cNvPr id="3" name="Shape 102"/>
                  <p:cNvSpPr/>
                  <p:nvPr/>
                </p:nvSpPr>
                <p:spPr>
                  <a:xfrm>
                    <a:off x="4283" y="1691"/>
                    <a:ext cx="700" cy="44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614" y="0"/>
                          <a:pt x="1372" y="0"/>
                        </a:cubicBezTo>
                        <a:lnTo>
                          <a:pt x="20228" y="0"/>
                        </a:lnTo>
                        <a:cubicBezTo>
                          <a:pt x="20986" y="0"/>
                          <a:pt x="21600" y="967"/>
                          <a:pt x="21600" y="2160"/>
                        </a:cubicBezTo>
                        <a:lnTo>
                          <a:pt x="21600" y="19440"/>
                        </a:lnTo>
                        <a:cubicBezTo>
                          <a:pt x="21600" y="20633"/>
                          <a:pt x="20986" y="21600"/>
                          <a:pt x="20228" y="21600"/>
                        </a:cubicBezTo>
                        <a:lnTo>
                          <a:pt x="1372" y="21600"/>
                        </a:lnTo>
                        <a:cubicBezTo>
                          <a:pt x="614" y="21600"/>
                          <a:pt x="0" y="20633"/>
                          <a:pt x="0" y="19440"/>
                        </a:cubicBezTo>
                        <a:lnTo>
                          <a:pt x="0" y="2160"/>
                        </a:lnTo>
                        <a:close/>
                      </a:path>
                    </a:pathLst>
                  </a:custGeom>
                  <a:gradFill flip="none" rotWithShape="1">
                    <a:gsLst>
                      <a:gs pos="0">
                        <a:srgbClr val="00B4FF">
                          <a:alpha val="90000"/>
                        </a:srgbClr>
                      </a:gs>
                      <a:gs pos="100000">
                        <a:srgbClr val="D5E0F2"/>
                      </a:gs>
                    </a:gsLst>
                    <a:lin ang="5400000" scaled="0"/>
                  </a:gradFill>
                  <a:ln w="12700" cap="flat">
                    <a:noFill/>
                    <a:miter lim="400000"/>
                  </a:ln>
                  <a:effectLst>
                    <a:outerShdw blurRad="25400" dist="12700" dir="5400000" rotWithShape="0">
                      <a:srgbClr val="000000">
                        <a:alpha val="35000"/>
                      </a:srgbClr>
                    </a:outerShdw>
                  </a:effectLst>
                  <a:extLst>
                    <a:ext uri="{C572A759-6A51-4108-AA02-DFA0A04FC94B}"/>
                  </a:extLst>
                </p:spPr>
                <p:txBody>
                  <a:bodyPr lIns="26789" tIns="26789" rIns="26789" bIns="26789" anchor="ctr"/>
                  <a:lstStyle/>
                  <a:p>
                    <a:pPr algn="ctr" defTabSz="534988">
                      <a:lnSpc>
                        <a:spcPct val="90000"/>
                      </a:lnSpc>
                      <a:spcBef>
                        <a:spcPts val="700"/>
                      </a:spcBef>
                      <a:buClr>
                        <a:srgbClr val="000000"/>
                      </a:buClr>
                      <a:defRPr/>
                    </a:pPr>
                    <a:r>
                      <a:rPr lang="zh-CN" altLang="en-US" sz="2000" b="0">
                        <a:latin typeface="Helvetica" pitchFamily="34" charset="0"/>
                        <a:sym typeface="Helvetica" pitchFamily="34" charset="0"/>
                      </a:rPr>
                      <a:t>设计计算</a:t>
                    </a:r>
                  </a:p>
                  <a:p>
                    <a:pPr algn="ctr" defTabSz="534988">
                      <a:lnSpc>
                        <a:spcPct val="90000"/>
                      </a:lnSpc>
                      <a:spcBef>
                        <a:spcPts val="700"/>
                      </a:spcBef>
                      <a:buClr>
                        <a:srgbClr val="000000"/>
                      </a:buClr>
                      <a:defRPr/>
                    </a:pPr>
                    <a:r>
                      <a:rPr lang="zh-CN" altLang="en-US" sz="2000" b="0">
                        <a:latin typeface="Helvetica" pitchFamily="34" charset="0"/>
                        <a:sym typeface="Helvetica" pitchFamily="34" charset="0"/>
                      </a:rPr>
                      <a:t>程序</a:t>
                    </a:r>
                  </a:p>
                </p:txBody>
              </p:sp>
            </p:grpSp>
            <p:grpSp>
              <p:nvGrpSpPr>
                <p:cNvPr id="9246" name="Group 45"/>
                <p:cNvGrpSpPr>
                  <a:grpSpLocks/>
                </p:cNvGrpSpPr>
                <p:nvPr/>
              </p:nvGrpSpPr>
              <p:grpSpPr bwMode="auto">
                <a:xfrm>
                  <a:off x="3342" y="1609"/>
                  <a:ext cx="778" cy="527"/>
                  <a:chOff x="3342" y="1609"/>
                  <a:chExt cx="778" cy="527"/>
                </a:xfrm>
              </p:grpSpPr>
              <p:sp>
                <p:nvSpPr>
                  <p:cNvPr id="101" name="Shape 101"/>
                  <p:cNvSpPr/>
                  <p:nvPr/>
                </p:nvSpPr>
                <p:spPr>
                  <a:xfrm>
                    <a:off x="3342" y="1609"/>
                    <a:ext cx="700" cy="445"/>
                  </a:xfrm>
                  <a:prstGeom prst="roundRect">
                    <a:avLst>
                      <a:gd name="adj" fmla="val 10000"/>
                    </a:avLst>
                  </a:prstGeom>
                  <a:gradFill flip="none" rotWithShape="1">
                    <a:gsLst>
                      <a:gs pos="0">
                        <a:srgbClr val="D5E0F2"/>
                      </a:gs>
                      <a:gs pos="80000">
                        <a:srgbClr val="D5E0F2"/>
                      </a:gs>
                      <a:gs pos="100000">
                        <a:srgbClr val="D5E0F2"/>
                      </a:gs>
                    </a:gsLst>
                    <a:lin ang="16200000" scaled="0"/>
                  </a:gradFill>
                  <a:ln w="12700" cap="flat">
                    <a:noFill/>
                    <a:round/>
                  </a:ln>
                  <a:effectLst>
                    <a:outerShdw blurRad="25400" dist="12700" dir="5400000" rotWithShape="0">
                      <a:srgbClr val="000000">
                        <a:alpha val="35000"/>
                      </a:srgbClr>
                    </a:outerShdw>
                  </a:effectLst>
                </p:spPr>
                <p:txBody>
                  <a:bodyPr lIns="0" tIns="0" rIns="0" bIns="0"/>
                  <a:lstStyle/>
                  <a:p>
                    <a:pPr defTabSz="454025">
                      <a:defRPr/>
                    </a:pPr>
                    <a:endParaRPr lang="zh-CN" altLang="en-US" sz="1100" b="0">
                      <a:latin typeface="Helvetica" pitchFamily="34" charset="0"/>
                      <a:sym typeface="Helvetica" pitchFamily="34" charset="0"/>
                    </a:endParaRPr>
                  </a:p>
                </p:txBody>
              </p:sp>
              <p:grpSp>
                <p:nvGrpSpPr>
                  <p:cNvPr id="9251" name="Group 105"/>
                  <p:cNvGrpSpPr>
                    <a:grpSpLocks/>
                  </p:cNvGrpSpPr>
                  <p:nvPr/>
                </p:nvGrpSpPr>
                <p:grpSpPr bwMode="auto">
                  <a:xfrm>
                    <a:off x="3420" y="1691"/>
                    <a:ext cx="700" cy="445"/>
                    <a:chOff x="-296" y="-478"/>
                    <a:chExt cx="1111089" cy="706323"/>
                  </a:xfrm>
                </p:grpSpPr>
                <p:sp>
                  <p:nvSpPr>
                    <p:cNvPr id="103" name="Shape 103"/>
                    <p:cNvSpPr/>
                    <p:nvPr/>
                  </p:nvSpPr>
                  <p:spPr>
                    <a:xfrm>
                      <a:off x="187" y="-1160"/>
                      <a:ext cx="1111111" cy="706392"/>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614" y="0"/>
                            <a:pt x="1372" y="0"/>
                          </a:cubicBezTo>
                          <a:lnTo>
                            <a:pt x="20228" y="0"/>
                          </a:lnTo>
                          <a:cubicBezTo>
                            <a:pt x="20986" y="0"/>
                            <a:pt x="21600" y="967"/>
                            <a:pt x="21600" y="2160"/>
                          </a:cubicBezTo>
                          <a:lnTo>
                            <a:pt x="21600" y="19440"/>
                          </a:lnTo>
                          <a:cubicBezTo>
                            <a:pt x="21600" y="20633"/>
                            <a:pt x="20986" y="21600"/>
                            <a:pt x="20228" y="21600"/>
                          </a:cubicBezTo>
                          <a:lnTo>
                            <a:pt x="1372" y="21600"/>
                          </a:lnTo>
                          <a:cubicBezTo>
                            <a:pt x="614" y="21600"/>
                            <a:pt x="0" y="20633"/>
                            <a:pt x="0" y="19440"/>
                          </a:cubicBezTo>
                          <a:lnTo>
                            <a:pt x="0" y="2160"/>
                          </a:lnTo>
                          <a:close/>
                        </a:path>
                      </a:pathLst>
                    </a:custGeom>
                    <a:gradFill flip="none" rotWithShape="1">
                      <a:gsLst>
                        <a:gs pos="0">
                          <a:srgbClr val="00B4FF">
                            <a:alpha val="90000"/>
                          </a:srgbClr>
                        </a:gs>
                        <a:gs pos="100000">
                          <a:srgbClr val="D5E0F2"/>
                        </a:gs>
                      </a:gsLst>
                      <a:lin ang="5400000" scaled="0"/>
                    </a:gradFill>
                    <a:ln w="3175" cap="flat">
                      <a:solidFill>
                        <a:srgbClr val="00DEF2"/>
                      </a:solidFill>
                      <a:prstDash val="solid"/>
                      <a:round/>
                    </a:ln>
                    <a:effectLst>
                      <a:outerShdw blurRad="25400" dist="12700" dir="5400000" rotWithShape="0">
                        <a:srgbClr val="000000">
                          <a:alpha val="35000"/>
                        </a:srgbClr>
                      </a:outerShdw>
                    </a:effectLst>
                  </p:spPr>
                  <p:txBody>
                    <a:bodyPr lIns="26789" tIns="26789" rIns="26789" bIns="26789" anchor="ctr"/>
                    <a:lstStyle/>
                    <a:p>
                      <a:pPr algn="ctr" defTabSz="579438">
                        <a:lnSpc>
                          <a:spcPct val="90000"/>
                        </a:lnSpc>
                        <a:buClr>
                          <a:srgbClr val="000000"/>
                        </a:buClr>
                      </a:pPr>
                      <a:endParaRPr lang="zh-CN" altLang="zh-CN" b="0">
                        <a:solidFill>
                          <a:srgbClr val="FFFFFF"/>
                        </a:solidFill>
                        <a:effectLst>
                          <a:outerShdw blurRad="38100" dist="38100" dir="2700000" algn="tl">
                            <a:srgbClr val="000000"/>
                          </a:outerShdw>
                        </a:effectLst>
                        <a:cs typeface="Arial" pitchFamily="34" charset="0"/>
                        <a:sym typeface="Arial" pitchFamily="34" charset="0"/>
                      </a:endParaRPr>
                    </a:p>
                  </p:txBody>
                </p:sp>
                <p:sp>
                  <p:nvSpPr>
                    <p:cNvPr id="9253" name="Shape 104"/>
                    <p:cNvSpPr>
                      <a:spLocks noChangeArrowheads="1"/>
                    </p:cNvSpPr>
                    <p:nvPr/>
                  </p:nvSpPr>
                  <p:spPr bwMode="auto">
                    <a:xfrm>
                      <a:off x="2795" y="17217"/>
                      <a:ext cx="1107998" cy="675357"/>
                    </a:xfrm>
                    <a:prstGeom prst="rect">
                      <a:avLst/>
                    </a:prstGeom>
                    <a:noFill/>
                    <a:ln w="12700">
                      <a:noFill/>
                      <a:miter lim="400000"/>
                      <a:headEnd/>
                      <a:tailEnd/>
                    </a:ln>
                  </p:spPr>
                  <p:txBody>
                    <a:bodyPr lIns="44648" tIns="44648" rIns="44648" bIns="44648" anchor="ctr">
                      <a:spAutoFit/>
                    </a:bodyPr>
                    <a:lstStyle/>
                    <a:p>
                      <a:pPr algn="ctr" defTabSz="534988">
                        <a:lnSpc>
                          <a:spcPct val="90000"/>
                        </a:lnSpc>
                        <a:spcBef>
                          <a:spcPts val="700"/>
                        </a:spcBef>
                        <a:buClr>
                          <a:srgbClr val="000000"/>
                        </a:buClr>
                      </a:pPr>
                      <a:r>
                        <a:rPr lang="zh-CN" altLang="en-US" sz="2000" b="0">
                          <a:latin typeface="Helvetica" pitchFamily="34" charset="0"/>
                          <a:sym typeface="Helvetica" pitchFamily="34" charset="0"/>
                        </a:rPr>
                        <a:t>多媒体</a:t>
                      </a:r>
                    </a:p>
                    <a:p>
                      <a:pPr algn="ctr" defTabSz="534988">
                        <a:lnSpc>
                          <a:spcPct val="90000"/>
                        </a:lnSpc>
                        <a:spcBef>
                          <a:spcPts val="700"/>
                        </a:spcBef>
                        <a:buClr>
                          <a:srgbClr val="000000"/>
                        </a:buClr>
                      </a:pPr>
                      <a:r>
                        <a:rPr lang="zh-CN" altLang="en-US" sz="2000" b="0">
                          <a:latin typeface="Helvetica" pitchFamily="34" charset="0"/>
                          <a:sym typeface="Helvetica" pitchFamily="34" charset="0"/>
                        </a:rPr>
                        <a:t>资源</a:t>
                      </a:r>
                    </a:p>
                  </p:txBody>
                </p:sp>
              </p:grpSp>
            </p:grpSp>
            <p:grpSp>
              <p:nvGrpSpPr>
                <p:cNvPr id="9247" name="Group 39"/>
                <p:cNvGrpSpPr>
                  <a:grpSpLocks/>
                </p:cNvGrpSpPr>
                <p:nvPr/>
              </p:nvGrpSpPr>
              <p:grpSpPr bwMode="auto">
                <a:xfrm>
                  <a:off x="5039" y="1633"/>
                  <a:ext cx="789" cy="527"/>
                  <a:chOff x="5039" y="1633"/>
                  <a:chExt cx="789" cy="527"/>
                </a:xfrm>
              </p:grpSpPr>
              <p:sp>
                <p:nvSpPr>
                  <p:cNvPr id="84" name="Shape 84"/>
                  <p:cNvSpPr/>
                  <p:nvPr/>
                </p:nvSpPr>
                <p:spPr>
                  <a:xfrm>
                    <a:off x="5039" y="1633"/>
                    <a:ext cx="699" cy="445"/>
                  </a:xfrm>
                  <a:prstGeom prst="roundRect">
                    <a:avLst>
                      <a:gd name="adj" fmla="val 10000"/>
                    </a:avLst>
                  </a:prstGeom>
                  <a:gradFill flip="none" rotWithShape="1">
                    <a:gsLst>
                      <a:gs pos="0">
                        <a:srgbClr val="D5E0F2"/>
                      </a:gs>
                      <a:gs pos="80000">
                        <a:srgbClr val="D5E0F2"/>
                      </a:gs>
                      <a:gs pos="100000">
                        <a:srgbClr val="D5E0F2"/>
                      </a:gs>
                    </a:gsLst>
                    <a:lin ang="16200000" scaled="0"/>
                  </a:gradFill>
                  <a:ln w="12700" cap="flat">
                    <a:noFill/>
                    <a:round/>
                  </a:ln>
                  <a:effectLst>
                    <a:outerShdw blurRad="25400" dist="12700" dir="5400000" rotWithShape="0">
                      <a:srgbClr val="000000">
                        <a:alpha val="35000"/>
                      </a:srgbClr>
                    </a:outerShdw>
                  </a:effectLst>
                </p:spPr>
                <p:txBody>
                  <a:bodyPr lIns="0" tIns="0" rIns="0" bIns="0"/>
                  <a:lstStyle/>
                  <a:p>
                    <a:pPr defTabSz="454025">
                      <a:defRPr/>
                    </a:pPr>
                    <a:endParaRPr lang="zh-CN" altLang="en-US" sz="1100" b="0">
                      <a:latin typeface="Helvetica" pitchFamily="34" charset="0"/>
                      <a:sym typeface="Helvetica" pitchFamily="34" charset="0"/>
                    </a:endParaRPr>
                  </a:p>
                </p:txBody>
              </p:sp>
              <p:sp>
                <p:nvSpPr>
                  <p:cNvPr id="102" name="Shape 102"/>
                  <p:cNvSpPr/>
                  <p:nvPr/>
                </p:nvSpPr>
                <p:spPr>
                  <a:xfrm>
                    <a:off x="5128" y="1715"/>
                    <a:ext cx="700" cy="44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614" y="0"/>
                          <a:pt x="1372" y="0"/>
                        </a:cubicBezTo>
                        <a:lnTo>
                          <a:pt x="20228" y="0"/>
                        </a:lnTo>
                        <a:cubicBezTo>
                          <a:pt x="20986" y="0"/>
                          <a:pt x="21600" y="967"/>
                          <a:pt x="21600" y="2160"/>
                        </a:cubicBezTo>
                        <a:lnTo>
                          <a:pt x="21600" y="19440"/>
                        </a:lnTo>
                        <a:cubicBezTo>
                          <a:pt x="21600" y="20633"/>
                          <a:pt x="20986" y="21600"/>
                          <a:pt x="20228" y="21600"/>
                        </a:cubicBezTo>
                        <a:lnTo>
                          <a:pt x="1372" y="21600"/>
                        </a:lnTo>
                        <a:cubicBezTo>
                          <a:pt x="614" y="21600"/>
                          <a:pt x="0" y="20633"/>
                          <a:pt x="0" y="19440"/>
                        </a:cubicBezTo>
                        <a:lnTo>
                          <a:pt x="0" y="2160"/>
                        </a:lnTo>
                        <a:close/>
                      </a:path>
                    </a:pathLst>
                  </a:custGeom>
                  <a:gradFill flip="none" rotWithShape="1">
                    <a:gsLst>
                      <a:gs pos="0">
                        <a:srgbClr val="00B4FF">
                          <a:alpha val="90000"/>
                        </a:srgbClr>
                      </a:gs>
                      <a:gs pos="100000">
                        <a:srgbClr val="D5E0F2"/>
                      </a:gs>
                    </a:gsLst>
                    <a:lin ang="5400000" scaled="0"/>
                  </a:gradFill>
                  <a:ln w="12700" cap="flat">
                    <a:noFill/>
                    <a:miter lim="400000"/>
                  </a:ln>
                  <a:effectLst>
                    <a:outerShdw blurRad="25400" dist="12700" dir="5400000" rotWithShape="0">
                      <a:srgbClr val="000000">
                        <a:alpha val="35000"/>
                      </a:srgbClr>
                    </a:outerShdw>
                  </a:effectLst>
                  <a:extLst>
                    <a:ext uri="{C572A759-6A51-4108-AA02-DFA0A04FC94B}"/>
                  </a:extLst>
                </p:spPr>
                <p:txBody>
                  <a:bodyPr lIns="26789" tIns="26789" rIns="26789" bIns="26789" anchor="ctr"/>
                  <a:lstStyle/>
                  <a:p>
                    <a:pPr algn="ctr" defTabSz="534988">
                      <a:lnSpc>
                        <a:spcPct val="90000"/>
                      </a:lnSpc>
                      <a:spcBef>
                        <a:spcPts val="700"/>
                      </a:spcBef>
                      <a:buClr>
                        <a:srgbClr val="000000"/>
                      </a:buClr>
                      <a:defRPr/>
                    </a:pPr>
                    <a:r>
                      <a:rPr lang="zh-CN" altLang="en-US" sz="2000" b="0">
                        <a:latin typeface="Helvetica" pitchFamily="34" charset="0"/>
                        <a:sym typeface="Helvetica" pitchFamily="34" charset="0"/>
                      </a:rPr>
                      <a:t>电子图书</a:t>
                    </a:r>
                  </a:p>
                </p:txBody>
              </p:sp>
            </p:grpSp>
          </p:grpSp>
          <p:grpSp>
            <p:nvGrpSpPr>
              <p:cNvPr id="9236" name="Group 48"/>
              <p:cNvGrpSpPr>
                <a:grpSpLocks/>
              </p:cNvGrpSpPr>
              <p:nvPr/>
            </p:nvGrpSpPr>
            <p:grpSpPr bwMode="auto">
              <a:xfrm>
                <a:off x="1344" y="2124"/>
                <a:ext cx="3964" cy="308"/>
                <a:chOff x="1344" y="2124"/>
                <a:chExt cx="3964" cy="308"/>
              </a:xfrm>
            </p:grpSpPr>
            <p:pic>
              <p:nvPicPr>
                <p:cNvPr id="9237" name="image11.png"/>
                <p:cNvPicPr>
                  <a:picLocks noChangeAspect="1" noChangeArrowheads="1"/>
                </p:cNvPicPr>
                <p:nvPr/>
              </p:nvPicPr>
              <p:blipFill>
                <a:blip r:embed="rId2"/>
                <a:srcRect/>
                <a:stretch>
                  <a:fillRect/>
                </a:stretch>
              </p:blipFill>
              <p:spPr bwMode="auto">
                <a:xfrm>
                  <a:off x="1344" y="2137"/>
                  <a:ext cx="478" cy="276"/>
                </a:xfrm>
                <a:prstGeom prst="rect">
                  <a:avLst/>
                </a:prstGeom>
                <a:noFill/>
                <a:ln w="12700">
                  <a:noFill/>
                  <a:round/>
                  <a:headEnd/>
                  <a:tailEnd/>
                </a:ln>
              </p:spPr>
            </p:pic>
            <p:pic>
              <p:nvPicPr>
                <p:cNvPr id="9238" name="image11.png"/>
                <p:cNvPicPr>
                  <a:picLocks noChangeAspect="1" noChangeArrowheads="1"/>
                </p:cNvPicPr>
                <p:nvPr/>
              </p:nvPicPr>
              <p:blipFill>
                <a:blip r:embed="rId3"/>
                <a:srcRect/>
                <a:stretch>
                  <a:fillRect/>
                </a:stretch>
              </p:blipFill>
              <p:spPr bwMode="auto">
                <a:xfrm>
                  <a:off x="2260" y="2124"/>
                  <a:ext cx="478" cy="275"/>
                </a:xfrm>
                <a:prstGeom prst="rect">
                  <a:avLst/>
                </a:prstGeom>
                <a:noFill/>
                <a:ln w="12700">
                  <a:noFill/>
                  <a:round/>
                  <a:headEnd/>
                  <a:tailEnd/>
                </a:ln>
              </p:spPr>
            </p:pic>
            <p:pic>
              <p:nvPicPr>
                <p:cNvPr id="9239" name="image11.png"/>
                <p:cNvPicPr>
                  <a:picLocks noChangeAspect="1" noChangeArrowheads="1"/>
                </p:cNvPicPr>
                <p:nvPr/>
              </p:nvPicPr>
              <p:blipFill>
                <a:blip r:embed="rId2"/>
                <a:srcRect/>
                <a:stretch>
                  <a:fillRect/>
                </a:stretch>
              </p:blipFill>
              <p:spPr bwMode="auto">
                <a:xfrm>
                  <a:off x="3114" y="2129"/>
                  <a:ext cx="479" cy="276"/>
                </a:xfrm>
                <a:prstGeom prst="rect">
                  <a:avLst/>
                </a:prstGeom>
                <a:noFill/>
                <a:ln w="12700">
                  <a:noFill/>
                  <a:round/>
                  <a:headEnd/>
                  <a:tailEnd/>
                </a:ln>
              </p:spPr>
            </p:pic>
            <p:pic>
              <p:nvPicPr>
                <p:cNvPr id="9240" name="image11.png"/>
                <p:cNvPicPr>
                  <a:picLocks noChangeAspect="1" noChangeArrowheads="1"/>
                </p:cNvPicPr>
                <p:nvPr/>
              </p:nvPicPr>
              <p:blipFill>
                <a:blip r:embed="rId2"/>
                <a:srcRect/>
                <a:stretch>
                  <a:fillRect/>
                </a:stretch>
              </p:blipFill>
              <p:spPr bwMode="auto">
                <a:xfrm>
                  <a:off x="3981" y="2135"/>
                  <a:ext cx="478" cy="276"/>
                </a:xfrm>
                <a:prstGeom prst="rect">
                  <a:avLst/>
                </a:prstGeom>
                <a:noFill/>
                <a:ln w="12700">
                  <a:noFill/>
                  <a:round/>
                  <a:headEnd/>
                  <a:tailEnd/>
                </a:ln>
              </p:spPr>
            </p:pic>
            <p:pic>
              <p:nvPicPr>
                <p:cNvPr id="9241" name="image11.png"/>
                <p:cNvPicPr>
                  <a:picLocks noChangeAspect="1" noChangeArrowheads="1"/>
                </p:cNvPicPr>
                <p:nvPr/>
              </p:nvPicPr>
              <p:blipFill>
                <a:blip r:embed="rId2"/>
                <a:srcRect/>
                <a:stretch>
                  <a:fillRect/>
                </a:stretch>
              </p:blipFill>
              <p:spPr bwMode="auto">
                <a:xfrm>
                  <a:off x="4830" y="2156"/>
                  <a:ext cx="478" cy="276"/>
                </a:xfrm>
                <a:prstGeom prst="rect">
                  <a:avLst/>
                </a:prstGeom>
                <a:noFill/>
                <a:ln w="12700">
                  <a:noFill/>
                  <a:round/>
                  <a:headEnd/>
                  <a:tailEnd/>
                </a:ln>
              </p:spPr>
            </p:pic>
          </p:grpSp>
        </p:grpSp>
        <p:grpSp>
          <p:nvGrpSpPr>
            <p:cNvPr id="9224" name="Group 61"/>
            <p:cNvGrpSpPr>
              <a:grpSpLocks/>
            </p:cNvGrpSpPr>
            <p:nvPr/>
          </p:nvGrpSpPr>
          <p:grpSpPr bwMode="auto">
            <a:xfrm>
              <a:off x="793" y="1480"/>
              <a:ext cx="4219" cy="203"/>
              <a:chOff x="793" y="1480"/>
              <a:chExt cx="4219" cy="203"/>
            </a:xfrm>
          </p:grpSpPr>
          <p:grpSp>
            <p:nvGrpSpPr>
              <p:cNvPr id="9225" name="Group 59"/>
              <p:cNvGrpSpPr>
                <a:grpSpLocks/>
              </p:cNvGrpSpPr>
              <p:nvPr/>
            </p:nvGrpSpPr>
            <p:grpSpPr bwMode="auto">
              <a:xfrm>
                <a:off x="793" y="1570"/>
                <a:ext cx="4219" cy="113"/>
                <a:chOff x="793" y="1570"/>
                <a:chExt cx="4219" cy="113"/>
              </a:xfrm>
            </p:grpSpPr>
            <p:sp>
              <p:nvSpPr>
                <p:cNvPr id="9227" name="Line 51"/>
                <p:cNvSpPr>
                  <a:spLocks noChangeShapeType="1"/>
                </p:cNvSpPr>
                <p:nvPr/>
              </p:nvSpPr>
              <p:spPr bwMode="auto">
                <a:xfrm>
                  <a:off x="793" y="1570"/>
                  <a:ext cx="4219" cy="0"/>
                </a:xfrm>
                <a:prstGeom prst="line">
                  <a:avLst/>
                </a:prstGeom>
                <a:noFill/>
                <a:ln w="9525">
                  <a:solidFill>
                    <a:schemeClr val="tx1"/>
                  </a:solidFill>
                  <a:round/>
                  <a:headEnd/>
                  <a:tailEnd/>
                </a:ln>
              </p:spPr>
              <p:txBody>
                <a:bodyPr/>
                <a:lstStyle/>
                <a:p>
                  <a:endParaRPr lang="zh-CN" altLang="en-US"/>
                </a:p>
              </p:txBody>
            </p:sp>
            <p:grpSp>
              <p:nvGrpSpPr>
                <p:cNvPr id="9228" name="Group 58"/>
                <p:cNvGrpSpPr>
                  <a:grpSpLocks/>
                </p:cNvGrpSpPr>
                <p:nvPr/>
              </p:nvGrpSpPr>
              <p:grpSpPr bwMode="auto">
                <a:xfrm>
                  <a:off x="793" y="1570"/>
                  <a:ext cx="4219" cy="113"/>
                  <a:chOff x="793" y="1570"/>
                  <a:chExt cx="4219" cy="113"/>
                </a:xfrm>
              </p:grpSpPr>
              <p:sp>
                <p:nvSpPr>
                  <p:cNvPr id="9229" name="Line 52"/>
                  <p:cNvSpPr>
                    <a:spLocks noChangeShapeType="1"/>
                  </p:cNvSpPr>
                  <p:nvPr/>
                </p:nvSpPr>
                <p:spPr bwMode="auto">
                  <a:xfrm>
                    <a:off x="793" y="1570"/>
                    <a:ext cx="0" cy="91"/>
                  </a:xfrm>
                  <a:prstGeom prst="line">
                    <a:avLst/>
                  </a:prstGeom>
                  <a:noFill/>
                  <a:ln w="9525">
                    <a:solidFill>
                      <a:schemeClr val="tx1"/>
                    </a:solidFill>
                    <a:round/>
                    <a:headEnd/>
                    <a:tailEnd/>
                  </a:ln>
                </p:spPr>
                <p:txBody>
                  <a:bodyPr/>
                  <a:lstStyle/>
                  <a:p>
                    <a:endParaRPr lang="zh-CN" altLang="en-US"/>
                  </a:p>
                </p:txBody>
              </p:sp>
              <p:sp>
                <p:nvSpPr>
                  <p:cNvPr id="9230" name="Line 53"/>
                  <p:cNvSpPr>
                    <a:spLocks noChangeShapeType="1"/>
                  </p:cNvSpPr>
                  <p:nvPr/>
                </p:nvSpPr>
                <p:spPr bwMode="auto">
                  <a:xfrm>
                    <a:off x="1610" y="1570"/>
                    <a:ext cx="0" cy="91"/>
                  </a:xfrm>
                  <a:prstGeom prst="line">
                    <a:avLst/>
                  </a:prstGeom>
                  <a:noFill/>
                  <a:ln w="9525">
                    <a:solidFill>
                      <a:schemeClr val="tx1"/>
                    </a:solidFill>
                    <a:round/>
                    <a:headEnd/>
                    <a:tailEnd/>
                  </a:ln>
                </p:spPr>
                <p:txBody>
                  <a:bodyPr/>
                  <a:lstStyle/>
                  <a:p>
                    <a:endParaRPr lang="zh-CN" altLang="en-US"/>
                  </a:p>
                </p:txBody>
              </p:sp>
              <p:sp>
                <p:nvSpPr>
                  <p:cNvPr id="9231" name="Line 54"/>
                  <p:cNvSpPr>
                    <a:spLocks noChangeShapeType="1"/>
                  </p:cNvSpPr>
                  <p:nvPr/>
                </p:nvSpPr>
                <p:spPr bwMode="auto">
                  <a:xfrm>
                    <a:off x="2472" y="1570"/>
                    <a:ext cx="0" cy="91"/>
                  </a:xfrm>
                  <a:prstGeom prst="line">
                    <a:avLst/>
                  </a:prstGeom>
                  <a:noFill/>
                  <a:ln w="9525">
                    <a:solidFill>
                      <a:schemeClr val="tx1"/>
                    </a:solidFill>
                    <a:round/>
                    <a:headEnd/>
                    <a:tailEnd/>
                  </a:ln>
                </p:spPr>
                <p:txBody>
                  <a:bodyPr/>
                  <a:lstStyle/>
                  <a:p>
                    <a:endParaRPr lang="zh-CN" altLang="en-US"/>
                  </a:p>
                </p:txBody>
              </p:sp>
              <p:sp>
                <p:nvSpPr>
                  <p:cNvPr id="9232" name="Line 55"/>
                  <p:cNvSpPr>
                    <a:spLocks noChangeShapeType="1"/>
                  </p:cNvSpPr>
                  <p:nvPr/>
                </p:nvSpPr>
                <p:spPr bwMode="auto">
                  <a:xfrm>
                    <a:off x="3334" y="1570"/>
                    <a:ext cx="0" cy="91"/>
                  </a:xfrm>
                  <a:prstGeom prst="line">
                    <a:avLst/>
                  </a:prstGeom>
                  <a:noFill/>
                  <a:ln w="9525">
                    <a:solidFill>
                      <a:schemeClr val="tx1"/>
                    </a:solidFill>
                    <a:round/>
                    <a:headEnd/>
                    <a:tailEnd/>
                  </a:ln>
                </p:spPr>
                <p:txBody>
                  <a:bodyPr/>
                  <a:lstStyle/>
                  <a:p>
                    <a:endParaRPr lang="zh-CN" altLang="en-US"/>
                  </a:p>
                </p:txBody>
              </p:sp>
              <p:sp>
                <p:nvSpPr>
                  <p:cNvPr id="9233" name="Line 56"/>
                  <p:cNvSpPr>
                    <a:spLocks noChangeShapeType="1"/>
                  </p:cNvSpPr>
                  <p:nvPr/>
                </p:nvSpPr>
                <p:spPr bwMode="auto">
                  <a:xfrm>
                    <a:off x="4150" y="1570"/>
                    <a:ext cx="0" cy="91"/>
                  </a:xfrm>
                  <a:prstGeom prst="line">
                    <a:avLst/>
                  </a:prstGeom>
                  <a:noFill/>
                  <a:ln w="9525">
                    <a:solidFill>
                      <a:schemeClr val="tx1"/>
                    </a:solidFill>
                    <a:round/>
                    <a:headEnd/>
                    <a:tailEnd/>
                  </a:ln>
                </p:spPr>
                <p:txBody>
                  <a:bodyPr/>
                  <a:lstStyle/>
                  <a:p>
                    <a:endParaRPr lang="zh-CN" altLang="en-US"/>
                  </a:p>
                </p:txBody>
              </p:sp>
              <p:sp>
                <p:nvSpPr>
                  <p:cNvPr id="9234" name="Line 57"/>
                  <p:cNvSpPr>
                    <a:spLocks noChangeShapeType="1"/>
                  </p:cNvSpPr>
                  <p:nvPr/>
                </p:nvSpPr>
                <p:spPr bwMode="auto">
                  <a:xfrm>
                    <a:off x="5012" y="1570"/>
                    <a:ext cx="0" cy="113"/>
                  </a:xfrm>
                  <a:prstGeom prst="line">
                    <a:avLst/>
                  </a:prstGeom>
                  <a:noFill/>
                  <a:ln w="9525">
                    <a:solidFill>
                      <a:schemeClr val="tx1"/>
                    </a:solidFill>
                    <a:round/>
                    <a:headEnd/>
                    <a:tailEnd/>
                  </a:ln>
                </p:spPr>
                <p:txBody>
                  <a:bodyPr/>
                  <a:lstStyle/>
                  <a:p>
                    <a:endParaRPr lang="zh-CN" altLang="en-US"/>
                  </a:p>
                </p:txBody>
              </p:sp>
            </p:grpSp>
          </p:grpSp>
          <p:sp>
            <p:nvSpPr>
              <p:cNvPr id="9226" name="Line 60"/>
              <p:cNvSpPr>
                <a:spLocks noChangeShapeType="1"/>
              </p:cNvSpPr>
              <p:nvPr/>
            </p:nvSpPr>
            <p:spPr bwMode="auto">
              <a:xfrm>
                <a:off x="2880" y="1480"/>
                <a:ext cx="0" cy="90"/>
              </a:xfrm>
              <a:prstGeom prst="line">
                <a:avLst/>
              </a:prstGeom>
              <a:noFill/>
              <a:ln w="9525">
                <a:solidFill>
                  <a:schemeClr val="tx1"/>
                </a:solidFill>
                <a:round/>
                <a:headEnd/>
                <a:tailEnd/>
              </a:ln>
            </p:spPr>
            <p:txBody>
              <a:bodyPr/>
              <a:lstStyle/>
              <a:p>
                <a:endParaRPr lang="zh-CN" altLang="en-US"/>
              </a:p>
            </p:txBody>
          </p:sp>
        </p:grpSp>
      </p:grpSp>
      <p:sp>
        <p:nvSpPr>
          <p:cNvPr id="151" name="Shape 151"/>
          <p:cNvSpPr/>
          <p:nvPr/>
        </p:nvSpPr>
        <p:spPr>
          <a:xfrm flipV="1">
            <a:off x="71438" y="954088"/>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7" name="Shape 121"/>
          <p:cNvSpPr>
            <a:spLocks noChangeShapeType="1"/>
          </p:cNvSpPr>
          <p:nvPr/>
        </p:nvSpPr>
        <p:spPr bwMode="auto">
          <a:xfrm flipV="1">
            <a:off x="144463" y="646113"/>
            <a:ext cx="8855075" cy="0"/>
          </a:xfrm>
          <a:prstGeom prst="line">
            <a:avLst/>
          </a:prstGeom>
          <a:noFill/>
          <a:ln w="25400">
            <a:noFill/>
            <a:round/>
            <a:headEnd/>
            <a:tailEnd/>
          </a:ln>
          <a:effectLst>
            <a:outerShdw dist="20000" dir="5400000" rotWithShape="0">
              <a:srgbClr val="000000">
                <a:alpha val="37999"/>
              </a:srgbClr>
            </a:outerShdw>
          </a:effectLst>
        </p:spPr>
        <p:txBody>
          <a:bodyPr lIns="0" tIns="0" rIns="0" bIns="0"/>
          <a:lstStyle/>
          <a:p>
            <a:pPr>
              <a:defRPr/>
            </a:pPr>
            <a:endParaRPr lang="zh-CN" altLang="en-US"/>
          </a:p>
        </p:txBody>
      </p:sp>
      <p:sp>
        <p:nvSpPr>
          <p:cNvPr id="10243" name="Shape 123"/>
          <p:cNvSpPr>
            <a:spLocks noChangeArrowheads="1"/>
          </p:cNvSpPr>
          <p:nvPr/>
        </p:nvSpPr>
        <p:spPr bwMode="auto">
          <a:xfrm>
            <a:off x="385763" y="458788"/>
            <a:ext cx="5138737" cy="641350"/>
          </a:xfrm>
          <a:prstGeom prst="rect">
            <a:avLst/>
          </a:prstGeom>
          <a:noFill/>
          <a:ln w="12700">
            <a:noFill/>
            <a:miter lim="400000"/>
            <a:headEnd/>
            <a:tailEnd/>
          </a:ln>
        </p:spPr>
        <p:txBody>
          <a:bodyPr wrap="none" lIns="45719" rIns="45719">
            <a:spAutoFit/>
          </a:bodyPr>
          <a:lstStyle/>
          <a:p>
            <a:r>
              <a:rPr lang="zh-CN" altLang="en-US" sz="3600">
                <a:solidFill>
                  <a:srgbClr val="6666FF"/>
                </a:solidFill>
                <a:latin typeface="Helvetica" pitchFamily="34" charset="0"/>
                <a:sym typeface="Helvetica" pitchFamily="34" charset="0"/>
              </a:rPr>
              <a:t>我们获得的政府部门支持</a:t>
            </a:r>
          </a:p>
        </p:txBody>
      </p:sp>
      <p:grpSp>
        <p:nvGrpSpPr>
          <p:cNvPr id="10244" name="Group 130"/>
          <p:cNvGrpSpPr>
            <a:grpSpLocks/>
          </p:cNvGrpSpPr>
          <p:nvPr/>
        </p:nvGrpSpPr>
        <p:grpSpPr bwMode="auto">
          <a:xfrm>
            <a:off x="77788" y="1763713"/>
            <a:ext cx="8042275" cy="519112"/>
            <a:chOff x="0" y="0"/>
            <a:chExt cx="8041621" cy="518319"/>
          </a:xfrm>
        </p:grpSpPr>
        <p:sp>
          <p:nvSpPr>
            <p:cNvPr id="10266" name="Shape 124"/>
            <p:cNvSpPr>
              <a:spLocks noChangeArrowheads="1"/>
            </p:cNvSpPr>
            <p:nvPr/>
          </p:nvSpPr>
          <p:spPr bwMode="auto">
            <a:xfrm>
              <a:off x="0" y="0"/>
              <a:ext cx="803210" cy="518319"/>
            </a:xfrm>
            <a:prstGeom prst="rect">
              <a:avLst/>
            </a:prstGeom>
            <a:noFill/>
            <a:ln w="12700">
              <a:noFill/>
              <a:miter lim="400000"/>
              <a:headEnd/>
              <a:tailEnd/>
            </a:ln>
          </p:spPr>
          <p:txBody>
            <a:bodyPr wrap="none" lIns="45719" tIns="45719" rIns="45719" bIns="45719">
              <a:spAutoFit/>
            </a:bodyPr>
            <a:lstStyle/>
            <a:p>
              <a:r>
                <a:rPr lang="zh-CN" altLang="en-US" sz="2800" b="0">
                  <a:latin typeface="Helvetica" pitchFamily="34" charset="0"/>
                  <a:sym typeface="Helvetica" pitchFamily="34" charset="0"/>
                </a:rPr>
                <a:t>资金</a:t>
              </a:r>
            </a:p>
          </p:txBody>
        </p:sp>
        <p:sp>
          <p:nvSpPr>
            <p:cNvPr id="105482" name="Shape 125"/>
            <p:cNvSpPr>
              <a:spLocks noChangeShapeType="1"/>
            </p:cNvSpPr>
            <p:nvPr/>
          </p:nvSpPr>
          <p:spPr bwMode="auto">
            <a:xfrm>
              <a:off x="33334" y="435895"/>
              <a:ext cx="1150844" cy="0"/>
            </a:xfrm>
            <a:prstGeom prst="line">
              <a:avLst/>
            </a:prstGeom>
            <a:noFill/>
            <a:ln w="25400">
              <a:solidFill>
                <a:schemeClr val="tx1"/>
              </a:solidFill>
              <a:bevel/>
              <a:headEnd/>
              <a:tailEnd/>
            </a:ln>
            <a:effectLst>
              <a:outerShdw dist="20000" dir="5400000" rotWithShape="0">
                <a:srgbClr val="000000">
                  <a:alpha val="37999"/>
                </a:srgbClr>
              </a:outerShdw>
            </a:effectLst>
          </p:spPr>
          <p:txBody>
            <a:bodyPr lIns="0" tIns="0" rIns="0" bIns="0"/>
            <a:lstStyle/>
            <a:p>
              <a:pPr>
                <a:defRPr/>
              </a:pPr>
              <a:endParaRPr lang="zh-CN" altLang="en-US"/>
            </a:p>
          </p:txBody>
        </p:sp>
        <p:sp>
          <p:nvSpPr>
            <p:cNvPr id="10268" name="Shape 126"/>
            <p:cNvSpPr>
              <a:spLocks noChangeArrowheads="1"/>
            </p:cNvSpPr>
            <p:nvPr/>
          </p:nvSpPr>
          <p:spPr bwMode="auto">
            <a:xfrm>
              <a:off x="2990607" y="0"/>
              <a:ext cx="803209" cy="518319"/>
            </a:xfrm>
            <a:prstGeom prst="rect">
              <a:avLst/>
            </a:prstGeom>
            <a:noFill/>
            <a:ln w="12700">
              <a:noFill/>
              <a:miter lim="400000"/>
              <a:headEnd/>
              <a:tailEnd/>
            </a:ln>
          </p:spPr>
          <p:txBody>
            <a:bodyPr wrap="none" lIns="45719" tIns="45719" rIns="45719" bIns="45719">
              <a:spAutoFit/>
            </a:bodyPr>
            <a:lstStyle/>
            <a:p>
              <a:r>
                <a:rPr lang="zh-CN" altLang="en-US" sz="2800" b="0">
                  <a:latin typeface="Helvetica" pitchFamily="34" charset="0"/>
                  <a:sym typeface="Helvetica" pitchFamily="34" charset="0"/>
                </a:rPr>
                <a:t>项目</a:t>
              </a:r>
            </a:p>
          </p:txBody>
        </p:sp>
        <p:sp>
          <p:nvSpPr>
            <p:cNvPr id="105484" name="Shape 127"/>
            <p:cNvSpPr>
              <a:spLocks noChangeShapeType="1"/>
            </p:cNvSpPr>
            <p:nvPr/>
          </p:nvSpPr>
          <p:spPr bwMode="auto">
            <a:xfrm>
              <a:off x="2990607" y="435895"/>
              <a:ext cx="5051014" cy="0"/>
            </a:xfrm>
            <a:prstGeom prst="line">
              <a:avLst/>
            </a:prstGeom>
            <a:noFill/>
            <a:ln w="25400">
              <a:solidFill>
                <a:schemeClr val="tx1"/>
              </a:solidFill>
              <a:bevel/>
              <a:headEnd/>
              <a:tailEnd/>
            </a:ln>
            <a:effectLst>
              <a:outerShdw dist="20000" dir="5400000" rotWithShape="0">
                <a:srgbClr val="000000">
                  <a:alpha val="37999"/>
                </a:srgbClr>
              </a:outerShdw>
            </a:effectLst>
          </p:spPr>
          <p:txBody>
            <a:bodyPr lIns="0" tIns="0" rIns="0" bIns="0"/>
            <a:lstStyle/>
            <a:p>
              <a:pPr>
                <a:defRPr/>
              </a:pPr>
              <a:endParaRPr lang="zh-CN" altLang="en-US"/>
            </a:p>
          </p:txBody>
        </p:sp>
        <p:sp>
          <p:nvSpPr>
            <p:cNvPr id="10270" name="Shape 128"/>
            <p:cNvSpPr>
              <a:spLocks noChangeArrowheads="1"/>
            </p:cNvSpPr>
            <p:nvPr/>
          </p:nvSpPr>
          <p:spPr bwMode="auto">
            <a:xfrm>
              <a:off x="1485779" y="0"/>
              <a:ext cx="803210" cy="518319"/>
            </a:xfrm>
            <a:prstGeom prst="rect">
              <a:avLst/>
            </a:prstGeom>
            <a:noFill/>
            <a:ln w="12700">
              <a:noFill/>
              <a:miter lim="400000"/>
              <a:headEnd/>
              <a:tailEnd/>
            </a:ln>
          </p:spPr>
          <p:txBody>
            <a:bodyPr wrap="none" lIns="45719" tIns="45719" rIns="45719" bIns="45719">
              <a:spAutoFit/>
            </a:bodyPr>
            <a:lstStyle/>
            <a:p>
              <a:r>
                <a:rPr lang="zh-CN" altLang="en-US" sz="2800" b="0">
                  <a:latin typeface="Helvetica" pitchFamily="34" charset="0"/>
                  <a:sym typeface="Helvetica" pitchFamily="34" charset="0"/>
                </a:rPr>
                <a:t>时间</a:t>
              </a:r>
            </a:p>
          </p:txBody>
        </p:sp>
        <p:sp>
          <p:nvSpPr>
            <p:cNvPr id="105486" name="Shape 129"/>
            <p:cNvSpPr>
              <a:spLocks noChangeShapeType="1"/>
            </p:cNvSpPr>
            <p:nvPr/>
          </p:nvSpPr>
          <p:spPr bwMode="auto">
            <a:xfrm>
              <a:off x="1519113" y="435895"/>
              <a:ext cx="984170" cy="0"/>
            </a:xfrm>
            <a:prstGeom prst="line">
              <a:avLst/>
            </a:prstGeom>
            <a:noFill/>
            <a:ln w="25400">
              <a:solidFill>
                <a:schemeClr val="tx1"/>
              </a:solidFill>
              <a:bevel/>
              <a:headEnd/>
              <a:tailEnd/>
            </a:ln>
            <a:effectLst>
              <a:outerShdw dist="20000" dir="5400000" rotWithShape="0">
                <a:srgbClr val="000000">
                  <a:alpha val="37999"/>
                </a:srgbClr>
              </a:outerShdw>
            </a:effectLst>
          </p:spPr>
          <p:txBody>
            <a:bodyPr lIns="0" tIns="0" rIns="0" bIns="0"/>
            <a:lstStyle/>
            <a:p>
              <a:pPr>
                <a:defRPr/>
              </a:pPr>
              <a:endParaRPr lang="zh-CN" altLang="en-US"/>
            </a:p>
          </p:txBody>
        </p:sp>
      </p:grpSp>
      <p:grpSp>
        <p:nvGrpSpPr>
          <p:cNvPr id="10245" name="Group 134"/>
          <p:cNvGrpSpPr>
            <a:grpSpLocks/>
          </p:cNvGrpSpPr>
          <p:nvPr/>
        </p:nvGrpSpPr>
        <p:grpSpPr bwMode="auto">
          <a:xfrm>
            <a:off x="71438" y="2509838"/>
            <a:ext cx="7705725" cy="519112"/>
            <a:chOff x="0" y="0"/>
            <a:chExt cx="7705100" cy="520190"/>
          </a:xfrm>
        </p:grpSpPr>
        <p:sp>
          <p:nvSpPr>
            <p:cNvPr id="10263" name="Shape 131"/>
            <p:cNvSpPr>
              <a:spLocks noChangeArrowheads="1"/>
            </p:cNvSpPr>
            <p:nvPr/>
          </p:nvSpPr>
          <p:spPr bwMode="auto">
            <a:xfrm>
              <a:off x="0" y="0"/>
              <a:ext cx="1042903" cy="520190"/>
            </a:xfrm>
            <a:prstGeom prst="rect">
              <a:avLst/>
            </a:prstGeom>
            <a:noFill/>
            <a:ln w="12700">
              <a:noFill/>
              <a:miter lim="400000"/>
              <a:headEnd/>
              <a:tailEnd/>
            </a:ln>
          </p:spPr>
          <p:txBody>
            <a:bodyPr wrap="none" lIns="45719" tIns="45719" rIns="45719" bIns="45719">
              <a:spAutoFit/>
            </a:bodyPr>
            <a:lstStyle/>
            <a:p>
              <a:r>
                <a:rPr lang="en-US" altLang="zh-CN" sz="2800" b="0">
                  <a:latin typeface="Helvetica" pitchFamily="34" charset="0"/>
                  <a:sym typeface="Helvetica" pitchFamily="34" charset="0"/>
                </a:rPr>
                <a:t>500</a:t>
              </a:r>
              <a:r>
                <a:rPr lang="zh-CN" altLang="en-US" sz="2800" b="0">
                  <a:latin typeface="Helvetica" pitchFamily="34" charset="0"/>
                  <a:sym typeface="Helvetica" pitchFamily="34" charset="0"/>
                </a:rPr>
                <a:t>万</a:t>
              </a:r>
            </a:p>
          </p:txBody>
        </p:sp>
        <p:sp>
          <p:nvSpPr>
            <p:cNvPr id="10264" name="Shape 132"/>
            <p:cNvSpPr>
              <a:spLocks noChangeArrowheads="1"/>
            </p:cNvSpPr>
            <p:nvPr/>
          </p:nvSpPr>
          <p:spPr bwMode="auto">
            <a:xfrm>
              <a:off x="2990608" y="0"/>
              <a:ext cx="4714492" cy="520190"/>
            </a:xfrm>
            <a:prstGeom prst="rect">
              <a:avLst/>
            </a:prstGeom>
            <a:noFill/>
            <a:ln w="12700">
              <a:noFill/>
              <a:miter lim="400000"/>
              <a:headEnd/>
              <a:tailEnd/>
            </a:ln>
          </p:spPr>
          <p:txBody>
            <a:bodyPr wrap="none" lIns="45719" tIns="45719" rIns="45719" bIns="45719">
              <a:spAutoFit/>
            </a:bodyPr>
            <a:lstStyle/>
            <a:p>
              <a:r>
                <a:rPr lang="zh-CN" altLang="en-US" sz="2800" b="0">
                  <a:latin typeface="Helvetica" pitchFamily="34" charset="0"/>
                  <a:sym typeface="Helvetica" pitchFamily="34" charset="0"/>
                </a:rPr>
                <a:t>国家新闻出版发展改革项目库</a:t>
              </a:r>
            </a:p>
          </p:txBody>
        </p:sp>
        <p:sp>
          <p:nvSpPr>
            <p:cNvPr id="10265" name="Shape 133"/>
            <p:cNvSpPr>
              <a:spLocks noChangeArrowheads="1"/>
            </p:cNvSpPr>
            <p:nvPr/>
          </p:nvSpPr>
          <p:spPr bwMode="auto">
            <a:xfrm>
              <a:off x="1485779" y="0"/>
              <a:ext cx="1241325" cy="520190"/>
            </a:xfrm>
            <a:prstGeom prst="rect">
              <a:avLst/>
            </a:prstGeom>
            <a:noFill/>
            <a:ln w="12700">
              <a:noFill/>
              <a:miter lim="400000"/>
              <a:headEnd/>
              <a:tailEnd/>
            </a:ln>
          </p:spPr>
          <p:txBody>
            <a:bodyPr wrap="none" lIns="45719" tIns="45719" rIns="45719" bIns="45719">
              <a:spAutoFit/>
            </a:bodyPr>
            <a:lstStyle/>
            <a:p>
              <a:r>
                <a:rPr lang="en-US" altLang="zh-CN" sz="2800" b="0">
                  <a:latin typeface="Helvetica" pitchFamily="34" charset="0"/>
                  <a:sym typeface="Helvetica" pitchFamily="34" charset="0"/>
                </a:rPr>
                <a:t>2011</a:t>
              </a:r>
              <a:r>
                <a:rPr lang="zh-CN" altLang="en-US" sz="2800" b="0">
                  <a:latin typeface="Helvetica" pitchFamily="34" charset="0"/>
                  <a:sym typeface="Helvetica" pitchFamily="34" charset="0"/>
                </a:rPr>
                <a:t>年</a:t>
              </a:r>
            </a:p>
          </p:txBody>
        </p:sp>
      </p:grpSp>
      <p:grpSp>
        <p:nvGrpSpPr>
          <p:cNvPr id="10246" name="Group 138"/>
          <p:cNvGrpSpPr>
            <a:grpSpLocks/>
          </p:cNvGrpSpPr>
          <p:nvPr/>
        </p:nvGrpSpPr>
        <p:grpSpPr bwMode="auto">
          <a:xfrm>
            <a:off x="71438" y="3144838"/>
            <a:ext cx="8772525" cy="519112"/>
            <a:chOff x="0" y="0"/>
            <a:chExt cx="8771896" cy="518396"/>
          </a:xfrm>
        </p:grpSpPr>
        <p:sp>
          <p:nvSpPr>
            <p:cNvPr id="10260" name="Shape 135"/>
            <p:cNvSpPr>
              <a:spLocks noChangeArrowheads="1"/>
            </p:cNvSpPr>
            <p:nvPr/>
          </p:nvSpPr>
          <p:spPr bwMode="auto">
            <a:xfrm>
              <a:off x="0" y="0"/>
              <a:ext cx="1042913" cy="518396"/>
            </a:xfrm>
            <a:prstGeom prst="rect">
              <a:avLst/>
            </a:prstGeom>
            <a:noFill/>
            <a:ln w="12700">
              <a:noFill/>
              <a:miter lim="400000"/>
              <a:headEnd/>
              <a:tailEnd/>
            </a:ln>
          </p:spPr>
          <p:txBody>
            <a:bodyPr wrap="none" lIns="45719" tIns="45719" rIns="45719" bIns="45719">
              <a:spAutoFit/>
            </a:bodyPr>
            <a:lstStyle/>
            <a:p>
              <a:r>
                <a:rPr lang="en-US" altLang="zh-CN" sz="2800" b="0">
                  <a:latin typeface="Helvetica" pitchFamily="34" charset="0"/>
                  <a:sym typeface="Helvetica" pitchFamily="34" charset="0"/>
                </a:rPr>
                <a:t>200</a:t>
              </a:r>
              <a:r>
                <a:rPr lang="zh-CN" altLang="en-US" sz="2800" b="0">
                  <a:latin typeface="Helvetica" pitchFamily="34" charset="0"/>
                  <a:sym typeface="Helvetica" pitchFamily="34" charset="0"/>
                </a:rPr>
                <a:t>万</a:t>
              </a:r>
            </a:p>
          </p:txBody>
        </p:sp>
        <p:sp>
          <p:nvSpPr>
            <p:cNvPr id="10261" name="Shape 136"/>
            <p:cNvSpPr>
              <a:spLocks noChangeArrowheads="1"/>
            </p:cNvSpPr>
            <p:nvPr/>
          </p:nvSpPr>
          <p:spPr bwMode="auto">
            <a:xfrm>
              <a:off x="2990635" y="0"/>
              <a:ext cx="5781261" cy="518396"/>
            </a:xfrm>
            <a:prstGeom prst="rect">
              <a:avLst/>
            </a:prstGeom>
            <a:noFill/>
            <a:ln w="12700">
              <a:noFill/>
              <a:miter lim="400000"/>
              <a:headEnd/>
              <a:tailEnd/>
            </a:ln>
          </p:spPr>
          <p:txBody>
            <a:bodyPr wrap="none" lIns="45719" tIns="45719" rIns="45719" bIns="45719">
              <a:spAutoFit/>
            </a:bodyPr>
            <a:lstStyle/>
            <a:p>
              <a:r>
                <a:rPr lang="zh-CN" altLang="en-US" sz="2800" b="0">
                  <a:latin typeface="Helvetica" pitchFamily="34" charset="0"/>
                  <a:sym typeface="Helvetica" pitchFamily="34" charset="0"/>
                </a:rPr>
                <a:t>国家财政部文资办文化发展改革基金</a:t>
              </a:r>
            </a:p>
          </p:txBody>
        </p:sp>
        <p:sp>
          <p:nvSpPr>
            <p:cNvPr id="10262" name="Shape 137"/>
            <p:cNvSpPr>
              <a:spLocks noChangeArrowheads="1"/>
            </p:cNvSpPr>
            <p:nvPr/>
          </p:nvSpPr>
          <p:spPr bwMode="auto">
            <a:xfrm>
              <a:off x="1485793" y="0"/>
              <a:ext cx="1241336" cy="518396"/>
            </a:xfrm>
            <a:prstGeom prst="rect">
              <a:avLst/>
            </a:prstGeom>
            <a:noFill/>
            <a:ln w="12700">
              <a:noFill/>
              <a:miter lim="400000"/>
              <a:headEnd/>
              <a:tailEnd/>
            </a:ln>
          </p:spPr>
          <p:txBody>
            <a:bodyPr wrap="none" lIns="45719" tIns="45719" rIns="45719" bIns="45719">
              <a:spAutoFit/>
            </a:bodyPr>
            <a:lstStyle/>
            <a:p>
              <a:r>
                <a:rPr lang="en-US" altLang="zh-CN" sz="2800" b="0">
                  <a:latin typeface="Helvetica" pitchFamily="34" charset="0"/>
                  <a:sym typeface="Helvetica" pitchFamily="34" charset="0"/>
                </a:rPr>
                <a:t>2012</a:t>
              </a:r>
              <a:r>
                <a:rPr lang="zh-CN" altLang="en-US" sz="2800" b="0">
                  <a:latin typeface="Helvetica" pitchFamily="34" charset="0"/>
                  <a:sym typeface="Helvetica" pitchFamily="34" charset="0"/>
                </a:rPr>
                <a:t>年</a:t>
              </a:r>
            </a:p>
          </p:txBody>
        </p:sp>
      </p:grpSp>
      <p:grpSp>
        <p:nvGrpSpPr>
          <p:cNvPr id="10247" name="Group 142"/>
          <p:cNvGrpSpPr>
            <a:grpSpLocks/>
          </p:cNvGrpSpPr>
          <p:nvPr/>
        </p:nvGrpSpPr>
        <p:grpSpPr bwMode="auto">
          <a:xfrm>
            <a:off x="26988" y="4413250"/>
            <a:ext cx="5216525" cy="519113"/>
            <a:chOff x="0" y="0"/>
            <a:chExt cx="5216177" cy="518396"/>
          </a:xfrm>
        </p:grpSpPr>
        <p:sp>
          <p:nvSpPr>
            <p:cNvPr id="10257" name="Shape 139"/>
            <p:cNvSpPr>
              <a:spLocks noChangeArrowheads="1"/>
            </p:cNvSpPr>
            <p:nvPr/>
          </p:nvSpPr>
          <p:spPr bwMode="auto">
            <a:xfrm>
              <a:off x="0" y="0"/>
              <a:ext cx="1042918" cy="518396"/>
            </a:xfrm>
            <a:prstGeom prst="rect">
              <a:avLst/>
            </a:prstGeom>
            <a:noFill/>
            <a:ln w="12700">
              <a:noFill/>
              <a:miter lim="400000"/>
              <a:headEnd/>
              <a:tailEnd/>
            </a:ln>
          </p:spPr>
          <p:txBody>
            <a:bodyPr wrap="none" lIns="45719" tIns="45719" rIns="45719" bIns="45719">
              <a:spAutoFit/>
            </a:bodyPr>
            <a:lstStyle/>
            <a:p>
              <a:r>
                <a:rPr lang="en-US" altLang="zh-CN" sz="2800" b="0">
                  <a:latin typeface="Helvetica" pitchFamily="34" charset="0"/>
                  <a:sym typeface="Helvetica" pitchFamily="34" charset="0"/>
                </a:rPr>
                <a:t>270</a:t>
              </a:r>
              <a:r>
                <a:rPr lang="zh-CN" altLang="en-US" sz="2800" b="0">
                  <a:latin typeface="Helvetica" pitchFamily="34" charset="0"/>
                  <a:sym typeface="Helvetica" pitchFamily="34" charset="0"/>
                </a:rPr>
                <a:t>万</a:t>
              </a:r>
            </a:p>
          </p:txBody>
        </p:sp>
        <p:sp>
          <p:nvSpPr>
            <p:cNvPr id="10258" name="Shape 140"/>
            <p:cNvSpPr>
              <a:spLocks noChangeArrowheads="1"/>
            </p:cNvSpPr>
            <p:nvPr/>
          </p:nvSpPr>
          <p:spPr bwMode="auto">
            <a:xfrm>
              <a:off x="2990650" y="0"/>
              <a:ext cx="2225527" cy="518396"/>
            </a:xfrm>
            <a:prstGeom prst="rect">
              <a:avLst/>
            </a:prstGeom>
            <a:noFill/>
            <a:ln w="12700">
              <a:noFill/>
              <a:miter lim="400000"/>
              <a:headEnd/>
              <a:tailEnd/>
            </a:ln>
          </p:spPr>
          <p:txBody>
            <a:bodyPr wrap="none" lIns="45719" tIns="45719" rIns="45719" bIns="45719">
              <a:spAutoFit/>
            </a:bodyPr>
            <a:lstStyle/>
            <a:p>
              <a:r>
                <a:rPr lang="zh-CN" altLang="en-US" sz="2800" b="0">
                  <a:latin typeface="Helvetica" pitchFamily="34" charset="0"/>
                  <a:sym typeface="Helvetica" pitchFamily="34" charset="0"/>
                </a:rPr>
                <a:t>国家出版基金</a:t>
              </a:r>
            </a:p>
          </p:txBody>
        </p:sp>
        <p:sp>
          <p:nvSpPr>
            <p:cNvPr id="10259" name="Shape 141"/>
            <p:cNvSpPr>
              <a:spLocks noChangeArrowheads="1"/>
            </p:cNvSpPr>
            <p:nvPr/>
          </p:nvSpPr>
          <p:spPr bwMode="auto">
            <a:xfrm>
              <a:off x="1485801" y="0"/>
              <a:ext cx="1241342" cy="518396"/>
            </a:xfrm>
            <a:prstGeom prst="rect">
              <a:avLst/>
            </a:prstGeom>
            <a:noFill/>
            <a:ln w="12700">
              <a:noFill/>
              <a:miter lim="400000"/>
              <a:headEnd/>
              <a:tailEnd/>
            </a:ln>
          </p:spPr>
          <p:txBody>
            <a:bodyPr wrap="none" lIns="45719" tIns="45719" rIns="45719" bIns="45719">
              <a:spAutoFit/>
            </a:bodyPr>
            <a:lstStyle/>
            <a:p>
              <a:r>
                <a:rPr lang="en-US" altLang="zh-CN" sz="2800" b="0">
                  <a:latin typeface="Helvetica" pitchFamily="34" charset="0"/>
                  <a:sym typeface="Helvetica" pitchFamily="34" charset="0"/>
                </a:rPr>
                <a:t>2012</a:t>
              </a:r>
              <a:r>
                <a:rPr lang="zh-CN" altLang="en-US" sz="2800" b="0">
                  <a:latin typeface="Helvetica" pitchFamily="34" charset="0"/>
                  <a:sym typeface="Helvetica" pitchFamily="34" charset="0"/>
                </a:rPr>
                <a:t>年</a:t>
              </a:r>
            </a:p>
          </p:txBody>
        </p:sp>
      </p:grpSp>
      <p:grpSp>
        <p:nvGrpSpPr>
          <p:cNvPr id="10248" name="Group 146"/>
          <p:cNvGrpSpPr>
            <a:grpSpLocks/>
          </p:cNvGrpSpPr>
          <p:nvPr/>
        </p:nvGrpSpPr>
        <p:grpSpPr bwMode="auto">
          <a:xfrm>
            <a:off x="26988" y="5029200"/>
            <a:ext cx="6994525" cy="519113"/>
            <a:chOff x="0" y="0"/>
            <a:chExt cx="6993904" cy="520190"/>
          </a:xfrm>
        </p:grpSpPr>
        <p:sp>
          <p:nvSpPr>
            <p:cNvPr id="10254" name="Shape 143"/>
            <p:cNvSpPr>
              <a:spLocks noChangeArrowheads="1"/>
            </p:cNvSpPr>
            <p:nvPr/>
          </p:nvSpPr>
          <p:spPr bwMode="auto">
            <a:xfrm>
              <a:off x="0" y="0"/>
              <a:ext cx="1042895" cy="520190"/>
            </a:xfrm>
            <a:prstGeom prst="rect">
              <a:avLst/>
            </a:prstGeom>
            <a:noFill/>
            <a:ln w="12700">
              <a:noFill/>
              <a:miter lim="400000"/>
              <a:headEnd/>
              <a:tailEnd/>
            </a:ln>
          </p:spPr>
          <p:txBody>
            <a:bodyPr wrap="none" lIns="45719" tIns="45719" rIns="45719" bIns="45719">
              <a:spAutoFit/>
            </a:bodyPr>
            <a:lstStyle/>
            <a:p>
              <a:r>
                <a:rPr lang="en-US" altLang="zh-CN" sz="2800" b="0">
                  <a:latin typeface="Helvetica" pitchFamily="34" charset="0"/>
                  <a:sym typeface="Helvetica" pitchFamily="34" charset="0"/>
                </a:rPr>
                <a:t>100</a:t>
              </a:r>
              <a:r>
                <a:rPr lang="zh-CN" altLang="en-US" sz="2800" b="0">
                  <a:latin typeface="Helvetica" pitchFamily="34" charset="0"/>
                  <a:sym typeface="Helvetica" pitchFamily="34" charset="0"/>
                </a:rPr>
                <a:t>万</a:t>
              </a:r>
            </a:p>
          </p:txBody>
        </p:sp>
        <p:sp>
          <p:nvSpPr>
            <p:cNvPr id="10255" name="Shape 144"/>
            <p:cNvSpPr>
              <a:spLocks noChangeArrowheads="1"/>
            </p:cNvSpPr>
            <p:nvPr/>
          </p:nvSpPr>
          <p:spPr bwMode="auto">
            <a:xfrm>
              <a:off x="2990585" y="0"/>
              <a:ext cx="4003319" cy="520190"/>
            </a:xfrm>
            <a:prstGeom prst="rect">
              <a:avLst/>
            </a:prstGeom>
            <a:noFill/>
            <a:ln w="12700">
              <a:noFill/>
              <a:miter lim="400000"/>
              <a:headEnd/>
              <a:tailEnd/>
            </a:ln>
          </p:spPr>
          <p:txBody>
            <a:bodyPr wrap="none" lIns="45719" tIns="45719" rIns="45719" bIns="45719">
              <a:spAutoFit/>
            </a:bodyPr>
            <a:lstStyle/>
            <a:p>
              <a:r>
                <a:rPr lang="zh-CN" altLang="en-US" sz="2800" b="0" dirty="0">
                  <a:latin typeface="Helvetica" pitchFamily="34" charset="0"/>
                  <a:sym typeface="Helvetica" pitchFamily="34" charset="0"/>
                </a:rPr>
                <a:t>科技部中以国际合作项目</a:t>
              </a:r>
            </a:p>
          </p:txBody>
        </p:sp>
        <p:sp>
          <p:nvSpPr>
            <p:cNvPr id="10256" name="Shape 145"/>
            <p:cNvSpPr>
              <a:spLocks noChangeArrowheads="1"/>
            </p:cNvSpPr>
            <p:nvPr/>
          </p:nvSpPr>
          <p:spPr bwMode="auto">
            <a:xfrm>
              <a:off x="1485768" y="0"/>
              <a:ext cx="1241315" cy="520190"/>
            </a:xfrm>
            <a:prstGeom prst="rect">
              <a:avLst/>
            </a:prstGeom>
            <a:noFill/>
            <a:ln w="12700">
              <a:noFill/>
              <a:miter lim="400000"/>
              <a:headEnd/>
              <a:tailEnd/>
            </a:ln>
          </p:spPr>
          <p:txBody>
            <a:bodyPr wrap="none" lIns="45719" tIns="45719" rIns="45719" bIns="45719">
              <a:spAutoFit/>
            </a:bodyPr>
            <a:lstStyle/>
            <a:p>
              <a:r>
                <a:rPr lang="en-US" altLang="zh-CN" sz="2800" b="0">
                  <a:latin typeface="Helvetica" pitchFamily="34" charset="0"/>
                  <a:sym typeface="Helvetica" pitchFamily="34" charset="0"/>
                </a:rPr>
                <a:t>2013</a:t>
              </a:r>
              <a:r>
                <a:rPr lang="zh-CN" altLang="en-US" sz="2800" b="0">
                  <a:latin typeface="Helvetica" pitchFamily="34" charset="0"/>
                  <a:sym typeface="Helvetica" pitchFamily="34" charset="0"/>
                </a:rPr>
                <a:t>年</a:t>
              </a:r>
            </a:p>
          </p:txBody>
        </p:sp>
      </p:grpSp>
      <p:grpSp>
        <p:nvGrpSpPr>
          <p:cNvPr id="10249" name="Group 138"/>
          <p:cNvGrpSpPr>
            <a:grpSpLocks/>
          </p:cNvGrpSpPr>
          <p:nvPr/>
        </p:nvGrpSpPr>
        <p:grpSpPr bwMode="auto">
          <a:xfrm>
            <a:off x="34925" y="3765550"/>
            <a:ext cx="9128125" cy="519113"/>
            <a:chOff x="0" y="0"/>
            <a:chExt cx="9127470" cy="518396"/>
          </a:xfrm>
        </p:grpSpPr>
        <p:sp>
          <p:nvSpPr>
            <p:cNvPr id="10251" name="Shape 135"/>
            <p:cNvSpPr>
              <a:spLocks noChangeArrowheads="1"/>
            </p:cNvSpPr>
            <p:nvPr/>
          </p:nvSpPr>
          <p:spPr bwMode="auto">
            <a:xfrm>
              <a:off x="0" y="0"/>
              <a:ext cx="1042913" cy="518396"/>
            </a:xfrm>
            <a:prstGeom prst="rect">
              <a:avLst/>
            </a:prstGeom>
            <a:noFill/>
            <a:ln w="12700">
              <a:noFill/>
              <a:miter lim="400000"/>
              <a:headEnd/>
              <a:tailEnd/>
            </a:ln>
          </p:spPr>
          <p:txBody>
            <a:bodyPr wrap="none" lIns="45719" tIns="45719" rIns="45719" bIns="45719">
              <a:spAutoFit/>
            </a:bodyPr>
            <a:lstStyle/>
            <a:p>
              <a:r>
                <a:rPr lang="en-US" altLang="zh-CN" sz="2800" b="0">
                  <a:latin typeface="Helvetica" pitchFamily="34" charset="0"/>
                  <a:sym typeface="Helvetica" pitchFamily="34" charset="0"/>
                </a:rPr>
                <a:t>310</a:t>
              </a:r>
              <a:r>
                <a:rPr lang="zh-CN" altLang="en-US" sz="2800" b="0">
                  <a:latin typeface="Helvetica" pitchFamily="34" charset="0"/>
                  <a:sym typeface="Helvetica" pitchFamily="34" charset="0"/>
                </a:rPr>
                <a:t>万</a:t>
              </a:r>
            </a:p>
          </p:txBody>
        </p:sp>
        <p:sp>
          <p:nvSpPr>
            <p:cNvPr id="10252" name="Shape 136"/>
            <p:cNvSpPr>
              <a:spLocks noChangeArrowheads="1"/>
            </p:cNvSpPr>
            <p:nvPr/>
          </p:nvSpPr>
          <p:spPr bwMode="auto">
            <a:xfrm>
              <a:off x="2990635" y="0"/>
              <a:ext cx="6136835" cy="518396"/>
            </a:xfrm>
            <a:prstGeom prst="rect">
              <a:avLst/>
            </a:prstGeom>
            <a:noFill/>
            <a:ln w="12700">
              <a:noFill/>
              <a:miter lim="400000"/>
              <a:headEnd/>
              <a:tailEnd/>
            </a:ln>
          </p:spPr>
          <p:txBody>
            <a:bodyPr wrap="none" lIns="45719" tIns="45719" rIns="45719" bIns="45719">
              <a:spAutoFit/>
            </a:bodyPr>
            <a:lstStyle/>
            <a:p>
              <a:r>
                <a:rPr lang="zh-CN" altLang="en-US" sz="2800" b="0">
                  <a:latin typeface="Helvetica" pitchFamily="34" charset="0"/>
                  <a:sym typeface="Helvetica" pitchFamily="34" charset="0"/>
                </a:rPr>
                <a:t>国家财政部</a:t>
              </a:r>
              <a:r>
                <a:rPr lang="zh-CN" altLang="en-US" sz="2800" b="0">
                  <a:sym typeface="Helvetica" pitchFamily="34" charset="0"/>
                </a:rPr>
                <a:t>国有资本经营预算支出项目</a:t>
              </a:r>
            </a:p>
          </p:txBody>
        </p:sp>
        <p:sp>
          <p:nvSpPr>
            <p:cNvPr id="10253" name="Shape 137"/>
            <p:cNvSpPr>
              <a:spLocks noChangeArrowheads="1"/>
            </p:cNvSpPr>
            <p:nvPr/>
          </p:nvSpPr>
          <p:spPr bwMode="auto">
            <a:xfrm>
              <a:off x="1485793" y="0"/>
              <a:ext cx="1241336" cy="518396"/>
            </a:xfrm>
            <a:prstGeom prst="rect">
              <a:avLst/>
            </a:prstGeom>
            <a:noFill/>
            <a:ln w="12700">
              <a:noFill/>
              <a:miter lim="400000"/>
              <a:headEnd/>
              <a:tailEnd/>
            </a:ln>
          </p:spPr>
          <p:txBody>
            <a:bodyPr wrap="none" lIns="45719" tIns="45719" rIns="45719" bIns="45719">
              <a:spAutoFit/>
            </a:bodyPr>
            <a:lstStyle/>
            <a:p>
              <a:r>
                <a:rPr lang="en-US" altLang="zh-CN" sz="2800" b="0">
                  <a:latin typeface="Helvetica" pitchFamily="34" charset="0"/>
                  <a:sym typeface="Helvetica" pitchFamily="34" charset="0"/>
                </a:rPr>
                <a:t>2012</a:t>
              </a:r>
              <a:r>
                <a:rPr lang="zh-CN" altLang="en-US" sz="2800" b="0">
                  <a:latin typeface="Helvetica" pitchFamily="34" charset="0"/>
                  <a:sym typeface="Helvetica" pitchFamily="34" charset="0"/>
                </a:rPr>
                <a:t>年</a:t>
              </a:r>
            </a:p>
          </p:txBody>
        </p:sp>
      </p:grpSp>
      <p:sp>
        <p:nvSpPr>
          <p:cNvPr id="151" name="Shape 151"/>
          <p:cNvSpPr/>
          <p:nvPr/>
        </p:nvSpPr>
        <p:spPr>
          <a:xfrm flipV="1">
            <a:off x="71438" y="1179513"/>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grpSp>
        <p:nvGrpSpPr>
          <p:cNvPr id="32" name="Group 138"/>
          <p:cNvGrpSpPr>
            <a:grpSpLocks/>
          </p:cNvGrpSpPr>
          <p:nvPr/>
        </p:nvGrpSpPr>
        <p:grpSpPr bwMode="auto">
          <a:xfrm>
            <a:off x="22225" y="5607050"/>
            <a:ext cx="9128125" cy="523218"/>
            <a:chOff x="0" y="0"/>
            <a:chExt cx="9127470" cy="522495"/>
          </a:xfrm>
        </p:grpSpPr>
        <p:sp>
          <p:nvSpPr>
            <p:cNvPr id="33" name="Shape 135"/>
            <p:cNvSpPr>
              <a:spLocks noChangeArrowheads="1"/>
            </p:cNvSpPr>
            <p:nvPr/>
          </p:nvSpPr>
          <p:spPr bwMode="auto">
            <a:xfrm>
              <a:off x="0" y="0"/>
              <a:ext cx="1052454" cy="522495"/>
            </a:xfrm>
            <a:prstGeom prst="rect">
              <a:avLst/>
            </a:prstGeom>
            <a:noFill/>
            <a:ln w="12700">
              <a:noFill/>
              <a:miter lim="400000"/>
              <a:headEnd/>
              <a:tailEnd/>
            </a:ln>
          </p:spPr>
          <p:txBody>
            <a:bodyPr wrap="none" lIns="45719" tIns="45719" rIns="45719" bIns="45719">
              <a:spAutoFit/>
            </a:bodyPr>
            <a:lstStyle/>
            <a:p>
              <a:r>
                <a:rPr lang="en-US" altLang="zh-CN" sz="2800" b="0" dirty="0" smtClean="0">
                  <a:latin typeface="Helvetica" pitchFamily="34" charset="0"/>
                  <a:sym typeface="Helvetica" pitchFamily="34" charset="0"/>
                </a:rPr>
                <a:t>944</a:t>
              </a:r>
              <a:r>
                <a:rPr lang="zh-CN" altLang="en-US" sz="2800" b="0" dirty="0" smtClean="0">
                  <a:latin typeface="Helvetica" pitchFamily="34" charset="0"/>
                  <a:sym typeface="Helvetica" pitchFamily="34" charset="0"/>
                </a:rPr>
                <a:t>万</a:t>
              </a:r>
              <a:endParaRPr lang="zh-CN" altLang="en-US" sz="2800" b="0" dirty="0">
                <a:latin typeface="Helvetica" pitchFamily="34" charset="0"/>
                <a:sym typeface="Helvetica" pitchFamily="34" charset="0"/>
              </a:endParaRPr>
            </a:p>
          </p:txBody>
        </p:sp>
        <p:sp>
          <p:nvSpPr>
            <p:cNvPr id="34" name="Shape 136"/>
            <p:cNvSpPr>
              <a:spLocks noChangeArrowheads="1"/>
            </p:cNvSpPr>
            <p:nvPr/>
          </p:nvSpPr>
          <p:spPr bwMode="auto">
            <a:xfrm>
              <a:off x="2990635" y="0"/>
              <a:ext cx="6136835" cy="518396"/>
            </a:xfrm>
            <a:prstGeom prst="rect">
              <a:avLst/>
            </a:prstGeom>
            <a:noFill/>
            <a:ln w="12700">
              <a:noFill/>
              <a:miter lim="400000"/>
              <a:headEnd/>
              <a:tailEnd/>
            </a:ln>
          </p:spPr>
          <p:txBody>
            <a:bodyPr wrap="none" lIns="45719" tIns="45719" rIns="45719" bIns="45719">
              <a:spAutoFit/>
            </a:bodyPr>
            <a:lstStyle/>
            <a:p>
              <a:r>
                <a:rPr lang="zh-CN" altLang="en-US" sz="2800" b="0" dirty="0">
                  <a:latin typeface="Helvetica" pitchFamily="34" charset="0"/>
                  <a:sym typeface="Helvetica" pitchFamily="34" charset="0"/>
                </a:rPr>
                <a:t>国家财政部</a:t>
              </a:r>
              <a:r>
                <a:rPr lang="zh-CN" altLang="en-US" sz="2800" b="0" dirty="0">
                  <a:sym typeface="Helvetica" pitchFamily="34" charset="0"/>
                </a:rPr>
                <a:t>国有资本经营预算支出项目</a:t>
              </a:r>
            </a:p>
          </p:txBody>
        </p:sp>
        <p:sp>
          <p:nvSpPr>
            <p:cNvPr id="35" name="Shape 137"/>
            <p:cNvSpPr>
              <a:spLocks noChangeArrowheads="1"/>
            </p:cNvSpPr>
            <p:nvPr/>
          </p:nvSpPr>
          <p:spPr bwMode="auto">
            <a:xfrm>
              <a:off x="1485793" y="0"/>
              <a:ext cx="1252815" cy="522495"/>
            </a:xfrm>
            <a:prstGeom prst="rect">
              <a:avLst/>
            </a:prstGeom>
            <a:noFill/>
            <a:ln w="12700">
              <a:noFill/>
              <a:miter lim="400000"/>
              <a:headEnd/>
              <a:tailEnd/>
            </a:ln>
          </p:spPr>
          <p:txBody>
            <a:bodyPr wrap="none" lIns="45719" tIns="45719" rIns="45719" bIns="45719">
              <a:spAutoFit/>
            </a:bodyPr>
            <a:lstStyle/>
            <a:p>
              <a:r>
                <a:rPr lang="en-US" altLang="zh-CN" sz="2800" b="0" dirty="0" smtClean="0">
                  <a:latin typeface="Helvetica" pitchFamily="34" charset="0"/>
                  <a:sym typeface="Helvetica" pitchFamily="34" charset="0"/>
                </a:rPr>
                <a:t>2016</a:t>
              </a:r>
              <a:r>
                <a:rPr lang="zh-CN" altLang="en-US" sz="2800" b="0" dirty="0" smtClean="0">
                  <a:latin typeface="Helvetica" pitchFamily="34" charset="0"/>
                  <a:sym typeface="Helvetica" pitchFamily="34" charset="0"/>
                </a:rPr>
                <a:t>年</a:t>
              </a:r>
              <a:endParaRPr lang="zh-CN" altLang="en-US" sz="2800" b="0" dirty="0">
                <a:latin typeface="Helvetica" pitchFamily="34" charset="0"/>
                <a:sym typeface="Helvetica" pitchFamily="34" charset="0"/>
              </a:endParaRPr>
            </a:p>
          </p:txBody>
        </p:sp>
      </p:grpSp>
      <p:sp>
        <p:nvSpPr>
          <p:cNvPr id="36" name="矩形 35"/>
          <p:cNvSpPr/>
          <p:nvPr/>
        </p:nvSpPr>
        <p:spPr>
          <a:xfrm>
            <a:off x="2787650" y="6184900"/>
            <a:ext cx="6356350" cy="707886"/>
          </a:xfrm>
          <a:prstGeom prst="rect">
            <a:avLst/>
          </a:prstGeom>
        </p:spPr>
        <p:txBody>
          <a:bodyPr wrap="square">
            <a:spAutoFit/>
          </a:bodyPr>
          <a:lstStyle/>
          <a:p>
            <a:r>
              <a:rPr lang="zh-CN" altLang="en-US" sz="2000" dirty="0" smtClean="0">
                <a:solidFill>
                  <a:srgbClr val="00B0F0"/>
                </a:solidFill>
              </a:rPr>
              <a:t>（项目名称：中国制造</a:t>
            </a:r>
            <a:r>
              <a:rPr lang="en-US" altLang="zh-CN" sz="2000" dirty="0" smtClean="0">
                <a:solidFill>
                  <a:srgbClr val="00B0F0"/>
                </a:solidFill>
              </a:rPr>
              <a:t>2025</a:t>
            </a:r>
            <a:r>
              <a:rPr lang="zh-CN" altLang="en-US" sz="2000" dirty="0" smtClean="0">
                <a:solidFill>
                  <a:srgbClr val="00B0F0"/>
                </a:solidFill>
              </a:rPr>
              <a:t>数字出版知识挖掘与服务创新平台及产业化）</a:t>
            </a:r>
            <a:endParaRPr lang="zh-CN" altLang="en-US" sz="2000" dirty="0">
              <a:solidFill>
                <a:srgbClr val="00B0F0"/>
              </a:solidFill>
            </a:endParaRPr>
          </a:p>
        </p:txBody>
      </p:sp>
    </p:spTree>
  </p:cSld>
  <p:clrMapOvr>
    <a:masterClrMapping/>
  </p:clrMapOvr>
  <p:transition spd="slow">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115888" y="1762125"/>
            <a:ext cx="8621712" cy="3916363"/>
          </a:xfrm>
        </p:spPr>
        <p:txBody>
          <a:bodyPr/>
          <a:lstStyle/>
          <a:p>
            <a:pPr eaLnBrk="1" hangingPunct="1">
              <a:lnSpc>
                <a:spcPct val="150000"/>
              </a:lnSpc>
              <a:buFont typeface="Wingdings" pitchFamily="2" charset="2"/>
              <a:buNone/>
            </a:pPr>
            <a:r>
              <a:rPr lang="en-US" altLang="zh-CN" sz="3100" smtClean="0"/>
              <a:t>           </a:t>
            </a:r>
            <a:r>
              <a:rPr lang="en-US" altLang="zh-CN" smtClean="0">
                <a:hlinkClick r:id="rId3"/>
              </a:rPr>
              <a:t>http://www.digitalmechanical.com.cn</a:t>
            </a:r>
            <a:endParaRPr lang="en-US" altLang="zh-CN" smtClean="0"/>
          </a:p>
          <a:p>
            <a:pPr eaLnBrk="1" hangingPunct="1">
              <a:lnSpc>
                <a:spcPct val="150000"/>
              </a:lnSpc>
              <a:buFont typeface="Wingdings" pitchFamily="2" charset="2"/>
              <a:buNone/>
            </a:pPr>
            <a:r>
              <a:rPr lang="en-US" altLang="zh-CN" smtClean="0"/>
              <a:t>           CIDP</a:t>
            </a:r>
            <a:r>
              <a:rPr lang="zh-CN" altLang="en-US" smtClean="0"/>
              <a:t>制造业数字资源平台继承、保持科技专业出版的严谨、权威、可信赖的高品质，将工程师、科研人员工作学习案头的专业工具书全部带进数字化、网络化和移动化的时代。</a:t>
            </a:r>
          </a:p>
          <a:p>
            <a:pPr>
              <a:lnSpc>
                <a:spcPct val="150000"/>
              </a:lnSpc>
              <a:buFont typeface="Wingdings" pitchFamily="2" charset="2"/>
              <a:buNone/>
            </a:pPr>
            <a:endParaRPr lang="zh-CN" altLang="en-US"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4294967295"/>
          </p:nvPr>
        </p:nvSpPr>
        <p:spPr>
          <a:xfrm>
            <a:off x="0" y="1449388"/>
            <a:ext cx="8937625" cy="5311775"/>
          </a:xfrm>
        </p:spPr>
        <p:txBody>
          <a:bodyPr/>
          <a:lstStyle/>
          <a:p>
            <a:pPr eaLnBrk="1" hangingPunct="1">
              <a:lnSpc>
                <a:spcPct val="150000"/>
              </a:lnSpc>
              <a:buFont typeface="Wingdings" pitchFamily="2" charset="2"/>
              <a:buNone/>
            </a:pPr>
            <a:r>
              <a:rPr lang="en-US" altLang="zh-CN" sz="2700" smtClean="0"/>
              <a:t>           </a:t>
            </a:r>
            <a:r>
              <a:rPr lang="zh-CN" altLang="en-US" sz="2800" smtClean="0">
                <a:latin typeface="Helvetica" pitchFamily="34" charset="0"/>
              </a:rPr>
              <a:t>平台集成了化学工业出版社近年来承担的多项国家项目之成果，以我国机械工程、航空航天、电气工程、汽车与机床等制造业在长期设计制造过程中形成的海量信息资源为对象，以化学工业出版社已有资源为基础（但不限于此），以近千名签约专家及学者为我们提供源源不断的内容资源为保障，基于国家标准和行业标准，形成了</a:t>
            </a:r>
            <a:r>
              <a:rPr lang="en-US" altLang="zh-CN" sz="2800" smtClean="0">
                <a:latin typeface="Helvetica" pitchFamily="34" charset="0"/>
              </a:rPr>
              <a:t>CIDP</a:t>
            </a:r>
            <a:r>
              <a:rPr lang="zh-CN" altLang="en-US" sz="2800" smtClean="0">
                <a:latin typeface="Helvetica" pitchFamily="34" charset="0"/>
              </a:rPr>
              <a:t>制造业数字资源平台的优质内容资源。</a:t>
            </a:r>
            <a:endParaRPr lang="zh-CN" altLang="en-US" sz="280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p:nvPr/>
        </p:nvSpPr>
        <p:spPr>
          <a:xfrm flipV="1">
            <a:off x="71438" y="1179513"/>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
        <p:nvSpPr>
          <p:cNvPr id="13315" name="Shape 153"/>
          <p:cNvSpPr>
            <a:spLocks noChangeArrowheads="1"/>
          </p:cNvSpPr>
          <p:nvPr/>
        </p:nvSpPr>
        <p:spPr bwMode="auto">
          <a:xfrm>
            <a:off x="385763" y="392113"/>
            <a:ext cx="3211512" cy="549275"/>
          </a:xfrm>
          <a:prstGeom prst="rect">
            <a:avLst/>
          </a:prstGeom>
          <a:noFill/>
          <a:ln w="12700">
            <a:noFill/>
            <a:miter lim="400000"/>
            <a:headEnd/>
            <a:tailEnd/>
          </a:ln>
        </p:spPr>
        <p:txBody>
          <a:bodyPr wrap="none" lIns="0" tIns="0" rIns="0" bIns="0">
            <a:spAutoFit/>
          </a:bodyPr>
          <a:lstStyle/>
          <a:p>
            <a:r>
              <a:rPr lang="zh-CN" altLang="en-US" sz="3600">
                <a:solidFill>
                  <a:srgbClr val="6666FF"/>
                </a:solidFill>
                <a:latin typeface="Helvetica" pitchFamily="34" charset="0"/>
                <a:sym typeface="Helvetica" pitchFamily="34" charset="0"/>
              </a:rPr>
              <a:t>我们的资源基础</a:t>
            </a:r>
          </a:p>
        </p:txBody>
      </p:sp>
      <p:sp>
        <p:nvSpPr>
          <p:cNvPr id="13316" name="Shape 175"/>
          <p:cNvSpPr>
            <a:spLocks noChangeArrowheads="1"/>
          </p:cNvSpPr>
          <p:nvPr/>
        </p:nvSpPr>
        <p:spPr bwMode="auto">
          <a:xfrm>
            <a:off x="693738" y="2117725"/>
            <a:ext cx="7685087" cy="547688"/>
          </a:xfrm>
          <a:prstGeom prst="rect">
            <a:avLst/>
          </a:prstGeom>
          <a:noFill/>
          <a:ln w="12700">
            <a:noFill/>
            <a:miter lim="400000"/>
            <a:headEnd/>
            <a:tailEnd/>
          </a:ln>
        </p:spPr>
        <p:txBody>
          <a:bodyPr lIns="0" tIns="0" rIns="0" bIns="0">
            <a:spAutoFit/>
          </a:bodyPr>
          <a:lstStyle/>
          <a:p>
            <a:pPr algn="just">
              <a:lnSpc>
                <a:spcPct val="150000"/>
              </a:lnSpc>
            </a:pPr>
            <a:r>
              <a:rPr lang="zh-CN" altLang="en-US" sz="2400" b="0">
                <a:latin typeface="Helvetica" pitchFamily="34" charset="0"/>
                <a:sym typeface="Helvetica" pitchFamily="34" charset="0"/>
              </a:rPr>
              <a:t>     </a:t>
            </a:r>
          </a:p>
        </p:txBody>
      </p:sp>
      <p:sp>
        <p:nvSpPr>
          <p:cNvPr id="13317" name="Shape 176"/>
          <p:cNvSpPr>
            <a:spLocks noChangeArrowheads="1"/>
          </p:cNvSpPr>
          <p:nvPr/>
        </p:nvSpPr>
        <p:spPr bwMode="auto">
          <a:xfrm>
            <a:off x="0" y="6034088"/>
            <a:ext cx="8937625" cy="595312"/>
          </a:xfrm>
          <a:prstGeom prst="rect">
            <a:avLst/>
          </a:prstGeom>
          <a:noFill/>
          <a:ln w="12700">
            <a:noFill/>
            <a:miter lim="400000"/>
            <a:headEnd/>
            <a:tailEnd/>
          </a:ln>
        </p:spPr>
        <p:txBody>
          <a:bodyPr lIns="0" tIns="0" rIns="0" bIns="0">
            <a:spAutoFit/>
          </a:bodyPr>
          <a:lstStyle/>
          <a:p>
            <a:pPr algn="just">
              <a:lnSpc>
                <a:spcPct val="150000"/>
              </a:lnSpc>
            </a:pPr>
            <a:r>
              <a:rPr lang="zh-CN" altLang="en-US" sz="2600" b="0" dirty="0">
                <a:solidFill>
                  <a:srgbClr val="FF0000"/>
                </a:solidFill>
                <a:latin typeface="Helvetica" pitchFamily="34" charset="0"/>
                <a:sym typeface="Helvetica" pitchFamily="34" charset="0"/>
              </a:rPr>
              <a:t>     近千名签约专家及学者为我们提供源源不断的内容资源！</a:t>
            </a:r>
          </a:p>
        </p:txBody>
      </p:sp>
      <p:sp>
        <p:nvSpPr>
          <p:cNvPr id="13318" name="Shape 154"/>
          <p:cNvSpPr>
            <a:spLocks noChangeArrowheads="1"/>
          </p:cNvSpPr>
          <p:nvPr/>
        </p:nvSpPr>
        <p:spPr bwMode="auto">
          <a:xfrm>
            <a:off x="214313" y="1774825"/>
            <a:ext cx="8929687" cy="369332"/>
          </a:xfrm>
          <a:prstGeom prst="rect">
            <a:avLst/>
          </a:prstGeom>
          <a:noFill/>
          <a:ln w="12700">
            <a:noFill/>
            <a:miter lim="400000"/>
            <a:headEnd/>
            <a:tailEnd/>
          </a:ln>
        </p:spPr>
        <p:txBody>
          <a:bodyPr lIns="0" tIns="0" rIns="0" bIns="0">
            <a:spAutoFit/>
          </a:bodyPr>
          <a:lstStyle/>
          <a:p>
            <a:r>
              <a:rPr lang="zh-CN" altLang="en-US" sz="2400" b="0" dirty="0">
                <a:latin typeface="宋体" pitchFamily="2" charset="-122"/>
                <a:sym typeface="Helvetica" pitchFamily="34" charset="0"/>
              </a:rPr>
              <a:t>◆</a:t>
            </a:r>
            <a:r>
              <a:rPr lang="zh-CN" altLang="en-US" sz="2400" b="0" dirty="0">
                <a:latin typeface="Helvetica" pitchFamily="34" charset="0"/>
                <a:sym typeface="Helvetica" pitchFamily="34" charset="0"/>
              </a:rPr>
              <a:t>知识单元：</a:t>
            </a:r>
            <a:r>
              <a:rPr lang="zh-CN" altLang="en-US" sz="2400" b="0" dirty="0" smtClean="0">
                <a:sym typeface="Helvetica" pitchFamily="34" charset="0"/>
              </a:rPr>
              <a:t>超</a:t>
            </a:r>
            <a:r>
              <a:rPr lang="en-US" altLang="zh-CN" sz="2400" b="0" dirty="0" smtClean="0">
                <a:sym typeface="Helvetica" pitchFamily="34" charset="0"/>
              </a:rPr>
              <a:t>3</a:t>
            </a:r>
            <a:r>
              <a:rPr lang="zh-CN" altLang="en-US" sz="2400" b="0" dirty="0" smtClean="0">
                <a:sym typeface="Helvetica" pitchFamily="34" charset="0"/>
              </a:rPr>
              <a:t>万</a:t>
            </a:r>
            <a:r>
              <a:rPr lang="zh-CN" altLang="en-US" sz="2400" b="0" dirty="0">
                <a:sym typeface="Helvetica" pitchFamily="34" charset="0"/>
              </a:rPr>
              <a:t>个，覆盖领域广，检索便捷，提供知识关联</a:t>
            </a:r>
          </a:p>
        </p:txBody>
      </p:sp>
      <p:sp>
        <p:nvSpPr>
          <p:cNvPr id="13319" name="Shape 158"/>
          <p:cNvSpPr>
            <a:spLocks noChangeArrowheads="1"/>
          </p:cNvSpPr>
          <p:nvPr/>
        </p:nvSpPr>
        <p:spPr bwMode="auto">
          <a:xfrm>
            <a:off x="206375" y="2441575"/>
            <a:ext cx="8208963" cy="365125"/>
          </a:xfrm>
          <a:prstGeom prst="rect">
            <a:avLst/>
          </a:prstGeom>
          <a:noFill/>
          <a:ln w="12700">
            <a:noFill/>
            <a:miter lim="400000"/>
            <a:headEnd/>
            <a:tailEnd/>
          </a:ln>
        </p:spPr>
        <p:txBody>
          <a:bodyPr lIns="0" tIns="0" rIns="0" bIns="0">
            <a:spAutoFit/>
          </a:bodyPr>
          <a:lstStyle/>
          <a:p>
            <a:r>
              <a:rPr lang="zh-CN" altLang="en-US" sz="2400" b="0" dirty="0">
                <a:sym typeface="Helvetica" pitchFamily="34" charset="0"/>
              </a:rPr>
              <a:t>◆</a:t>
            </a:r>
            <a:r>
              <a:rPr lang="zh-CN" altLang="en-US" sz="2400" b="0" dirty="0">
                <a:latin typeface="Helvetica" pitchFamily="34" charset="0"/>
                <a:sym typeface="Helvetica" pitchFamily="34" charset="0"/>
              </a:rPr>
              <a:t>三维模型：</a:t>
            </a:r>
            <a:r>
              <a:rPr lang="zh-CN" altLang="en-US" sz="2400" b="0" dirty="0">
                <a:sym typeface="Helvetica" pitchFamily="34" charset="0"/>
              </a:rPr>
              <a:t>超</a:t>
            </a:r>
            <a:r>
              <a:rPr lang="en-US" altLang="zh-CN" sz="2400" b="0" dirty="0">
                <a:sym typeface="Helvetica" pitchFamily="34" charset="0"/>
              </a:rPr>
              <a:t>75</a:t>
            </a:r>
            <a:r>
              <a:rPr lang="zh-CN" altLang="en-US" sz="2400" b="0" dirty="0">
                <a:sym typeface="Helvetica" pitchFamily="34" charset="0"/>
              </a:rPr>
              <a:t>万个，</a:t>
            </a:r>
            <a:r>
              <a:rPr lang="zh-CN" altLang="en-US" sz="2400" b="0" dirty="0">
                <a:latin typeface="Helvetica" pitchFamily="34" charset="0"/>
                <a:sym typeface="Helvetica" pitchFamily="34" charset="0"/>
              </a:rPr>
              <a:t>下载即用，可编辑、修改、装配</a:t>
            </a:r>
            <a:endParaRPr lang="en-US" altLang="zh-CN" sz="2400" b="0" dirty="0">
              <a:latin typeface="Helvetica" pitchFamily="34" charset="0"/>
              <a:sym typeface="Helvetica" pitchFamily="34" charset="0"/>
            </a:endParaRPr>
          </a:p>
        </p:txBody>
      </p:sp>
      <p:sp>
        <p:nvSpPr>
          <p:cNvPr id="13320" name="Shape 162"/>
          <p:cNvSpPr>
            <a:spLocks noChangeArrowheads="1"/>
          </p:cNvSpPr>
          <p:nvPr/>
        </p:nvSpPr>
        <p:spPr bwMode="auto">
          <a:xfrm>
            <a:off x="206375" y="3024188"/>
            <a:ext cx="8640763" cy="1107996"/>
          </a:xfrm>
          <a:prstGeom prst="rect">
            <a:avLst/>
          </a:prstGeom>
          <a:noFill/>
          <a:ln w="12700">
            <a:noFill/>
            <a:miter lim="400000"/>
            <a:headEnd/>
            <a:tailEnd/>
          </a:ln>
        </p:spPr>
        <p:txBody>
          <a:bodyPr lIns="0" tIns="0" rIns="0" bIns="0">
            <a:spAutoFit/>
          </a:bodyPr>
          <a:lstStyle/>
          <a:p>
            <a:pPr>
              <a:lnSpc>
                <a:spcPct val="150000"/>
              </a:lnSpc>
            </a:pPr>
            <a:r>
              <a:rPr lang="zh-CN" altLang="en-US" sz="2400" b="0" dirty="0">
                <a:sym typeface="Helvetica" pitchFamily="34" charset="0"/>
              </a:rPr>
              <a:t>◆</a:t>
            </a:r>
            <a:r>
              <a:rPr lang="zh-CN" altLang="en-US" sz="2400" b="0" dirty="0">
                <a:latin typeface="Helvetica" pitchFamily="34" charset="0"/>
                <a:sym typeface="Helvetica" pitchFamily="34" charset="0"/>
              </a:rPr>
              <a:t>工程教学</a:t>
            </a:r>
            <a:r>
              <a:rPr lang="zh-CN" altLang="en-US" sz="2400" b="0" dirty="0" smtClean="0">
                <a:latin typeface="Helvetica" pitchFamily="34" charset="0"/>
                <a:sym typeface="Helvetica" pitchFamily="34" charset="0"/>
              </a:rPr>
              <a:t>：已上线</a:t>
            </a:r>
            <a:r>
              <a:rPr lang="en-US" altLang="zh-CN" sz="2400" b="0" dirty="0" smtClean="0">
                <a:latin typeface="Helvetica" pitchFamily="34" charset="0"/>
                <a:sym typeface="Helvetica" pitchFamily="34" charset="0"/>
              </a:rPr>
              <a:t>13000</a:t>
            </a:r>
            <a:r>
              <a:rPr lang="zh-CN" altLang="en-US" sz="2400" b="0" dirty="0" smtClean="0">
                <a:latin typeface="Helvetica" pitchFamily="34" charset="0"/>
                <a:sym typeface="Helvetica" pitchFamily="34" charset="0"/>
              </a:rPr>
              <a:t>多个，</a:t>
            </a:r>
            <a:r>
              <a:rPr lang="zh-CN" altLang="en-US" sz="2400" b="0" dirty="0" smtClean="0">
                <a:sym typeface="Helvetica" pitchFamily="34" charset="0"/>
              </a:rPr>
              <a:t>涵盖</a:t>
            </a:r>
            <a:r>
              <a:rPr lang="zh-CN" altLang="en-US" sz="2400" b="0" dirty="0">
                <a:sym typeface="Helvetica" pitchFamily="34" charset="0"/>
              </a:rPr>
              <a:t>机械领域全课程，为老师备课、学生自学</a:t>
            </a:r>
            <a:r>
              <a:rPr lang="zh-CN" altLang="en-US" sz="2400" b="0" dirty="0" smtClean="0">
                <a:sym typeface="Helvetica" pitchFamily="34" charset="0"/>
              </a:rPr>
              <a:t>服务</a:t>
            </a:r>
            <a:endParaRPr lang="zh-CN" altLang="en-US" sz="2400" b="0" dirty="0">
              <a:sym typeface="Helvetica" pitchFamily="34" charset="0"/>
            </a:endParaRPr>
          </a:p>
        </p:txBody>
      </p:sp>
      <p:sp>
        <p:nvSpPr>
          <p:cNvPr id="13321" name="Shape 166"/>
          <p:cNvSpPr>
            <a:spLocks noChangeArrowheads="1"/>
          </p:cNvSpPr>
          <p:nvPr/>
        </p:nvSpPr>
        <p:spPr bwMode="auto">
          <a:xfrm>
            <a:off x="187325" y="4273550"/>
            <a:ext cx="8488363" cy="369332"/>
          </a:xfrm>
          <a:prstGeom prst="rect">
            <a:avLst/>
          </a:prstGeom>
          <a:noFill/>
          <a:ln w="12700">
            <a:noFill/>
            <a:miter lim="400000"/>
            <a:headEnd/>
            <a:tailEnd/>
          </a:ln>
        </p:spPr>
        <p:txBody>
          <a:bodyPr lIns="0" tIns="0" rIns="0" bIns="0">
            <a:spAutoFit/>
          </a:bodyPr>
          <a:lstStyle/>
          <a:p>
            <a:r>
              <a:rPr lang="zh-CN" altLang="en-US" sz="2400" b="0" dirty="0">
                <a:sym typeface="Helvetica" pitchFamily="34" charset="0"/>
              </a:rPr>
              <a:t>◆</a:t>
            </a:r>
            <a:r>
              <a:rPr lang="zh-CN" altLang="en-US" sz="2400" b="0" dirty="0">
                <a:latin typeface="Helvetica" pitchFamily="34" charset="0"/>
                <a:sym typeface="Helvetica" pitchFamily="34" charset="0"/>
              </a:rPr>
              <a:t>多媒体资源：</a:t>
            </a:r>
            <a:r>
              <a:rPr lang="zh-CN" altLang="en-US" sz="2400" b="0" dirty="0" smtClean="0">
                <a:sym typeface="Helvetica" pitchFamily="34" charset="0"/>
              </a:rPr>
              <a:t>超</a:t>
            </a:r>
            <a:r>
              <a:rPr lang="en-US" altLang="zh-CN" sz="2400" b="0" dirty="0" smtClean="0">
                <a:sym typeface="Helvetica" pitchFamily="34" charset="0"/>
              </a:rPr>
              <a:t>6200</a:t>
            </a:r>
            <a:r>
              <a:rPr lang="zh-CN" altLang="en-US" sz="2400" b="0" dirty="0" smtClean="0">
                <a:sym typeface="Helvetica" pitchFamily="34" charset="0"/>
              </a:rPr>
              <a:t>个</a:t>
            </a:r>
            <a:r>
              <a:rPr lang="zh-CN" altLang="en-US" sz="2400" b="0" dirty="0">
                <a:sym typeface="Helvetica" pitchFamily="34" charset="0"/>
              </a:rPr>
              <a:t>，</a:t>
            </a:r>
            <a:r>
              <a:rPr lang="zh-CN" altLang="en-US" sz="2400" b="0" dirty="0">
                <a:latin typeface="Helvetica" pitchFamily="34" charset="0"/>
                <a:sym typeface="Helvetica" pitchFamily="34" charset="0"/>
              </a:rPr>
              <a:t>视频指导，简单易学，轻松上手</a:t>
            </a:r>
          </a:p>
        </p:txBody>
      </p:sp>
      <p:sp>
        <p:nvSpPr>
          <p:cNvPr id="13322" name="Shape 170"/>
          <p:cNvSpPr>
            <a:spLocks noChangeArrowheads="1"/>
          </p:cNvSpPr>
          <p:nvPr/>
        </p:nvSpPr>
        <p:spPr bwMode="auto">
          <a:xfrm>
            <a:off x="157163" y="5548868"/>
            <a:ext cx="7457170" cy="369332"/>
          </a:xfrm>
          <a:prstGeom prst="rect">
            <a:avLst/>
          </a:prstGeom>
          <a:noFill/>
          <a:ln w="12700">
            <a:noFill/>
            <a:miter lim="400000"/>
            <a:headEnd/>
            <a:tailEnd/>
          </a:ln>
        </p:spPr>
        <p:txBody>
          <a:bodyPr wrap="none" lIns="0" tIns="0" rIns="0" bIns="0">
            <a:spAutoFit/>
          </a:bodyPr>
          <a:lstStyle/>
          <a:p>
            <a:r>
              <a:rPr lang="zh-CN" altLang="en-US" sz="2400" b="0" dirty="0">
                <a:sym typeface="Helvetica" pitchFamily="34" charset="0"/>
              </a:rPr>
              <a:t>◆</a:t>
            </a:r>
            <a:r>
              <a:rPr lang="zh-CN" altLang="en-US" sz="2400" b="0" dirty="0">
                <a:latin typeface="Helvetica" pitchFamily="34" charset="0"/>
                <a:sym typeface="Helvetica" pitchFamily="34" charset="0"/>
              </a:rPr>
              <a:t>电子图书：</a:t>
            </a:r>
            <a:r>
              <a:rPr lang="zh-CN" altLang="en-US" sz="2400" b="0" dirty="0" smtClean="0">
                <a:latin typeface="Helvetica" pitchFamily="34" charset="0"/>
                <a:sym typeface="Helvetica" pitchFamily="34" charset="0"/>
              </a:rPr>
              <a:t>超</a:t>
            </a:r>
            <a:r>
              <a:rPr lang="en-US" altLang="zh-CN" sz="2400" b="0" dirty="0" smtClean="0">
                <a:latin typeface="Helvetica" pitchFamily="34" charset="0"/>
                <a:sym typeface="Helvetica" pitchFamily="34" charset="0"/>
              </a:rPr>
              <a:t>2000</a:t>
            </a:r>
            <a:r>
              <a:rPr lang="zh-CN" altLang="en-US" sz="2400" b="0" dirty="0" smtClean="0">
                <a:latin typeface="Helvetica" pitchFamily="34" charset="0"/>
                <a:sym typeface="Helvetica" pitchFamily="34" charset="0"/>
              </a:rPr>
              <a:t>本</a:t>
            </a:r>
            <a:r>
              <a:rPr lang="zh-CN" altLang="en-US" sz="2400" b="0" dirty="0">
                <a:latin typeface="Helvetica" pitchFamily="34" charset="0"/>
                <a:sym typeface="Helvetica" pitchFamily="34" charset="0"/>
              </a:rPr>
              <a:t>，专业、权威、正版、不可或缺</a:t>
            </a:r>
          </a:p>
        </p:txBody>
      </p:sp>
      <p:sp>
        <p:nvSpPr>
          <p:cNvPr id="13323" name="Shape 172"/>
          <p:cNvSpPr>
            <a:spLocks noChangeArrowheads="1"/>
          </p:cNvSpPr>
          <p:nvPr/>
        </p:nvSpPr>
        <p:spPr bwMode="auto">
          <a:xfrm>
            <a:off x="163513" y="5737225"/>
            <a:ext cx="0" cy="365125"/>
          </a:xfrm>
          <a:prstGeom prst="rect">
            <a:avLst/>
          </a:prstGeom>
          <a:noFill/>
          <a:ln w="12700">
            <a:noFill/>
            <a:miter lim="400000"/>
            <a:headEnd/>
            <a:tailEnd/>
          </a:ln>
        </p:spPr>
        <p:txBody>
          <a:bodyPr wrap="none" lIns="0" tIns="0" rIns="0" bIns="0">
            <a:spAutoFit/>
          </a:bodyPr>
          <a:lstStyle/>
          <a:p>
            <a:endParaRPr lang="zh-CN" altLang="en-US" sz="2400" b="0">
              <a:latin typeface="Helvetica" pitchFamily="34" charset="0"/>
              <a:sym typeface="Helvetica" pitchFamily="34" charset="0"/>
            </a:endParaRPr>
          </a:p>
        </p:txBody>
      </p:sp>
      <p:sp>
        <p:nvSpPr>
          <p:cNvPr id="13324" name="Shape 170"/>
          <p:cNvSpPr>
            <a:spLocks noChangeArrowheads="1"/>
          </p:cNvSpPr>
          <p:nvPr/>
        </p:nvSpPr>
        <p:spPr bwMode="auto">
          <a:xfrm>
            <a:off x="187325" y="4882118"/>
            <a:ext cx="8632825" cy="369332"/>
          </a:xfrm>
          <a:prstGeom prst="rect">
            <a:avLst/>
          </a:prstGeom>
          <a:noFill/>
          <a:ln w="12700">
            <a:noFill/>
            <a:miter lim="400000"/>
            <a:headEnd/>
            <a:tailEnd/>
          </a:ln>
        </p:spPr>
        <p:txBody>
          <a:bodyPr lIns="0" tIns="0" rIns="0" bIns="0">
            <a:spAutoFit/>
          </a:bodyPr>
          <a:lstStyle/>
          <a:p>
            <a:r>
              <a:rPr lang="zh-CN" altLang="en-US" sz="2400" b="0" dirty="0">
                <a:sym typeface="Helvetica" pitchFamily="34" charset="0"/>
              </a:rPr>
              <a:t>◆</a:t>
            </a:r>
            <a:r>
              <a:rPr lang="zh-CN" altLang="en-US" sz="2400" b="0" dirty="0">
                <a:latin typeface="Helvetica" pitchFamily="34" charset="0"/>
                <a:sym typeface="Helvetica" pitchFamily="34" charset="0"/>
              </a:rPr>
              <a:t>设计计算程序</a:t>
            </a:r>
            <a:r>
              <a:rPr lang="zh-CN" altLang="en-US" sz="2400" b="0" dirty="0" smtClean="0">
                <a:latin typeface="Helvetica" pitchFamily="34" charset="0"/>
                <a:sym typeface="Helvetica" pitchFamily="34" charset="0"/>
              </a:rPr>
              <a:t>：十五类，操作</a:t>
            </a:r>
            <a:r>
              <a:rPr lang="zh-CN" altLang="en-US" sz="2400" b="0" dirty="0">
                <a:latin typeface="Helvetica" pitchFamily="34" charset="0"/>
                <a:sym typeface="Helvetica" pitchFamily="34" charset="0"/>
              </a:rPr>
              <a:t>简单，使用方便</a:t>
            </a:r>
          </a:p>
        </p:txBody>
      </p:sp>
    </p:spTree>
  </p:cSld>
  <p:clrMapOvr>
    <a:masterClrMapping/>
  </p:clrMapOvr>
  <p:transition spd="slow">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183"/>
          <p:cNvSpPr>
            <a:spLocks noChangeArrowheads="1"/>
          </p:cNvSpPr>
          <p:nvPr/>
        </p:nvSpPr>
        <p:spPr bwMode="auto">
          <a:xfrm>
            <a:off x="879475" y="98425"/>
            <a:ext cx="1927225" cy="641350"/>
          </a:xfrm>
          <a:prstGeom prst="rect">
            <a:avLst/>
          </a:prstGeom>
          <a:noFill/>
          <a:ln w="12700">
            <a:noFill/>
            <a:miter lim="400000"/>
            <a:headEnd/>
            <a:tailEnd/>
          </a:ln>
        </p:spPr>
        <p:txBody>
          <a:bodyPr wrap="none" lIns="45719" rIns="45719">
            <a:spAutoFit/>
          </a:bodyPr>
          <a:lstStyle/>
          <a:p>
            <a:r>
              <a:rPr lang="zh-CN" altLang="en-US" sz="3600">
                <a:solidFill>
                  <a:srgbClr val="6666FF"/>
                </a:solidFill>
                <a:sym typeface="微软雅黑" pitchFamily="34" charset="-122"/>
              </a:rPr>
              <a:t>产品定位</a:t>
            </a:r>
          </a:p>
        </p:txBody>
      </p:sp>
      <p:grpSp>
        <p:nvGrpSpPr>
          <p:cNvPr id="14339" name="Group 47"/>
          <p:cNvGrpSpPr>
            <a:grpSpLocks/>
          </p:cNvGrpSpPr>
          <p:nvPr/>
        </p:nvGrpSpPr>
        <p:grpSpPr bwMode="auto">
          <a:xfrm>
            <a:off x="642938" y="1089025"/>
            <a:ext cx="7024687" cy="488950"/>
            <a:chOff x="405" y="686"/>
            <a:chExt cx="4425" cy="308"/>
          </a:xfrm>
        </p:grpSpPr>
        <p:sp>
          <p:nvSpPr>
            <p:cNvPr id="14350" name="流程图: 联系 12"/>
            <p:cNvSpPr>
              <a:spLocks noChangeArrowheads="1"/>
            </p:cNvSpPr>
            <p:nvPr/>
          </p:nvSpPr>
          <p:spPr bwMode="auto">
            <a:xfrm>
              <a:off x="405" y="799"/>
              <a:ext cx="116" cy="98"/>
            </a:xfrm>
            <a:prstGeom prst="flowChartConnector">
              <a:avLst/>
            </a:prstGeom>
            <a:solidFill>
              <a:srgbClr val="FFFFFF"/>
            </a:solidFill>
            <a:ln w="9525">
              <a:solidFill>
                <a:srgbClr val="000000"/>
              </a:solidFill>
              <a:round/>
              <a:headEnd/>
              <a:tailEnd/>
            </a:ln>
          </p:spPr>
          <p:txBody>
            <a:bodyPr anchor="ctr"/>
            <a:lstStyle/>
            <a:p>
              <a:pPr algn="ctr">
                <a:buSzPct val="171000"/>
              </a:pPr>
              <a:endParaRPr lang="zh-CN" altLang="zh-CN" sz="2400" b="0">
                <a:latin typeface="宋体" pitchFamily="2" charset="-122"/>
                <a:ea typeface="Gill Sans"/>
                <a:cs typeface="Gill Sans"/>
                <a:sym typeface="宋体" pitchFamily="2" charset="-122"/>
              </a:endParaRPr>
            </a:p>
          </p:txBody>
        </p:sp>
        <p:sp>
          <p:nvSpPr>
            <p:cNvPr id="14351" name="TextBox 14"/>
            <p:cNvSpPr>
              <a:spLocks noChangeArrowheads="1"/>
            </p:cNvSpPr>
            <p:nvPr/>
          </p:nvSpPr>
          <p:spPr bwMode="auto">
            <a:xfrm>
              <a:off x="549" y="686"/>
              <a:ext cx="4281" cy="308"/>
            </a:xfrm>
            <a:prstGeom prst="rect">
              <a:avLst/>
            </a:prstGeom>
            <a:noFill/>
            <a:ln w="9525">
              <a:noFill/>
              <a:miter lim="800000"/>
              <a:headEnd/>
              <a:tailEnd/>
            </a:ln>
          </p:spPr>
          <p:txBody>
            <a:bodyPr>
              <a:spAutoFit/>
            </a:bodyPr>
            <a:lstStyle/>
            <a:p>
              <a:pPr>
                <a:buSzPct val="171000"/>
              </a:pPr>
              <a:r>
                <a:rPr lang="zh-CN" altLang="en-US" sz="2600" b="0">
                  <a:latin typeface="微软雅黑" pitchFamily="34" charset="-122"/>
                  <a:ea typeface="微软雅黑" pitchFamily="34" charset="-122"/>
                  <a:cs typeface="Gill Sans"/>
                  <a:sym typeface="微软雅黑" pitchFamily="34" charset="-122"/>
                </a:rPr>
                <a:t>精准定位，专业服务于与机械相关的专业人群</a:t>
              </a:r>
            </a:p>
          </p:txBody>
        </p:sp>
      </p:grpSp>
      <p:sp>
        <p:nvSpPr>
          <p:cNvPr id="14340" name="TextBox 15"/>
          <p:cNvSpPr>
            <a:spLocks noChangeArrowheads="1"/>
          </p:cNvSpPr>
          <p:nvPr/>
        </p:nvSpPr>
        <p:spPr bwMode="auto">
          <a:xfrm>
            <a:off x="927100" y="1584325"/>
            <a:ext cx="8054975" cy="1098550"/>
          </a:xfrm>
          <a:prstGeom prst="rect">
            <a:avLst/>
          </a:prstGeom>
          <a:noFill/>
          <a:ln w="9525">
            <a:noFill/>
            <a:miter lim="800000"/>
            <a:headEnd/>
            <a:tailEnd/>
          </a:ln>
        </p:spPr>
        <p:txBody>
          <a:bodyPr>
            <a:spAutoFit/>
          </a:bodyPr>
          <a:lstStyle/>
          <a:p>
            <a:pPr>
              <a:lnSpc>
                <a:spcPct val="150000"/>
              </a:lnSpc>
              <a:buSzPct val="171000"/>
            </a:pPr>
            <a:r>
              <a:rPr lang="zh-CN" altLang="en-US" sz="2200" b="0">
                <a:sym typeface="宋体" pitchFamily="2" charset="-122"/>
              </a:rPr>
              <a:t>◆  </a:t>
            </a:r>
            <a:r>
              <a:rPr lang="zh-CN" altLang="en-US" sz="2200" b="0">
                <a:latin typeface="Gill Sans"/>
                <a:ea typeface="Gill Sans"/>
                <a:cs typeface="Gill Sans"/>
                <a:sym typeface="宋体" pitchFamily="2" charset="-122"/>
              </a:rPr>
              <a:t>致力于满足机械设计与制造领域人群的知识需求、阅读需求</a:t>
            </a:r>
          </a:p>
          <a:p>
            <a:pPr>
              <a:lnSpc>
                <a:spcPct val="150000"/>
              </a:lnSpc>
              <a:buSzPct val="171000"/>
            </a:pPr>
            <a:r>
              <a:rPr lang="zh-CN" altLang="en-US" sz="2200" b="0">
                <a:sym typeface="宋体" pitchFamily="2" charset="-122"/>
              </a:rPr>
              <a:t>◆  内容准确、可信、专业、实用</a:t>
            </a:r>
            <a:endParaRPr lang="zh-CN" altLang="en-US" sz="2200" b="0">
              <a:latin typeface="Gill Sans"/>
              <a:ea typeface="Gill Sans"/>
              <a:cs typeface="Gill Sans"/>
              <a:sym typeface="宋体" pitchFamily="2" charset="-122"/>
            </a:endParaRPr>
          </a:p>
        </p:txBody>
      </p:sp>
      <p:grpSp>
        <p:nvGrpSpPr>
          <p:cNvPr id="14341" name="Group 39"/>
          <p:cNvGrpSpPr>
            <a:grpSpLocks/>
          </p:cNvGrpSpPr>
          <p:nvPr/>
        </p:nvGrpSpPr>
        <p:grpSpPr bwMode="auto">
          <a:xfrm>
            <a:off x="611188" y="2708275"/>
            <a:ext cx="4527550" cy="488950"/>
            <a:chOff x="748" y="1979"/>
            <a:chExt cx="2852" cy="308"/>
          </a:xfrm>
        </p:grpSpPr>
        <p:sp>
          <p:nvSpPr>
            <p:cNvPr id="14348" name="TextBox 25"/>
            <p:cNvSpPr>
              <a:spLocks noChangeArrowheads="1"/>
            </p:cNvSpPr>
            <p:nvPr/>
          </p:nvSpPr>
          <p:spPr bwMode="auto">
            <a:xfrm>
              <a:off x="912" y="1979"/>
              <a:ext cx="2688" cy="308"/>
            </a:xfrm>
            <a:prstGeom prst="rect">
              <a:avLst/>
            </a:prstGeom>
            <a:noFill/>
            <a:ln w="9525">
              <a:noFill/>
              <a:miter lim="800000"/>
              <a:headEnd/>
              <a:tailEnd/>
            </a:ln>
          </p:spPr>
          <p:txBody>
            <a:bodyPr>
              <a:spAutoFit/>
            </a:bodyPr>
            <a:lstStyle/>
            <a:p>
              <a:pPr>
                <a:buSzPct val="171000"/>
              </a:pPr>
              <a:r>
                <a:rPr lang="zh-CN" altLang="en-US" sz="2600" b="0">
                  <a:latin typeface="微软雅黑" pitchFamily="34" charset="-122"/>
                  <a:ea typeface="微软雅黑" pitchFamily="34" charset="-122"/>
                  <a:cs typeface="Gill Sans"/>
                  <a:sym typeface="微软雅黑" pitchFamily="34" charset="-122"/>
                </a:rPr>
                <a:t>在线阅读，内容常新</a:t>
              </a:r>
              <a:endParaRPr lang="zh-CN" altLang="en-US" sz="2600" b="0">
                <a:ea typeface="微软雅黑" pitchFamily="34" charset="-122"/>
                <a:cs typeface="Gill Sans"/>
                <a:sym typeface="Helvetica" pitchFamily="34" charset="0"/>
              </a:endParaRPr>
            </a:p>
          </p:txBody>
        </p:sp>
        <p:sp>
          <p:nvSpPr>
            <p:cNvPr id="14349" name="流程图: 联系 12"/>
            <p:cNvSpPr>
              <a:spLocks noChangeArrowheads="1"/>
            </p:cNvSpPr>
            <p:nvPr/>
          </p:nvSpPr>
          <p:spPr bwMode="auto">
            <a:xfrm>
              <a:off x="748" y="2062"/>
              <a:ext cx="116" cy="98"/>
            </a:xfrm>
            <a:prstGeom prst="flowChartConnector">
              <a:avLst/>
            </a:prstGeom>
            <a:solidFill>
              <a:srgbClr val="FFFFFF"/>
            </a:solidFill>
            <a:ln w="9525">
              <a:solidFill>
                <a:srgbClr val="000000"/>
              </a:solidFill>
              <a:round/>
              <a:headEnd/>
              <a:tailEnd/>
            </a:ln>
          </p:spPr>
          <p:txBody>
            <a:bodyPr anchor="ctr"/>
            <a:lstStyle/>
            <a:p>
              <a:pPr algn="ctr">
                <a:buSzPct val="171000"/>
              </a:pPr>
              <a:endParaRPr lang="zh-CN" altLang="zh-CN" sz="2400" b="0">
                <a:latin typeface="宋体" pitchFamily="2" charset="-122"/>
                <a:ea typeface="Gill Sans"/>
                <a:cs typeface="Gill Sans"/>
                <a:sym typeface="宋体" pitchFamily="2" charset="-122"/>
              </a:endParaRPr>
            </a:p>
          </p:txBody>
        </p:sp>
      </p:grpSp>
      <p:grpSp>
        <p:nvGrpSpPr>
          <p:cNvPr id="14342" name="Group 51"/>
          <p:cNvGrpSpPr>
            <a:grpSpLocks/>
          </p:cNvGrpSpPr>
          <p:nvPr/>
        </p:nvGrpSpPr>
        <p:grpSpPr bwMode="auto">
          <a:xfrm>
            <a:off x="682625" y="4284663"/>
            <a:ext cx="4484688" cy="488950"/>
            <a:chOff x="793" y="2743"/>
            <a:chExt cx="2825" cy="308"/>
          </a:xfrm>
        </p:grpSpPr>
        <p:sp>
          <p:nvSpPr>
            <p:cNvPr id="14346" name="TextBox 33"/>
            <p:cNvSpPr>
              <a:spLocks noChangeArrowheads="1"/>
            </p:cNvSpPr>
            <p:nvPr/>
          </p:nvSpPr>
          <p:spPr bwMode="auto">
            <a:xfrm>
              <a:off x="930" y="2743"/>
              <a:ext cx="2688" cy="308"/>
            </a:xfrm>
            <a:prstGeom prst="rect">
              <a:avLst/>
            </a:prstGeom>
            <a:noFill/>
            <a:ln w="9525">
              <a:noFill/>
              <a:miter lim="800000"/>
              <a:headEnd/>
              <a:tailEnd/>
            </a:ln>
          </p:spPr>
          <p:txBody>
            <a:bodyPr>
              <a:spAutoFit/>
            </a:bodyPr>
            <a:lstStyle/>
            <a:p>
              <a:pPr>
                <a:buSzPct val="171000"/>
              </a:pPr>
              <a:r>
                <a:rPr lang="zh-CN" altLang="en-US" sz="2600" b="0">
                  <a:latin typeface="微软雅黑" pitchFamily="34" charset="-122"/>
                  <a:ea typeface="微软雅黑" pitchFamily="34" charset="-122"/>
                  <a:cs typeface="Gill Sans"/>
                  <a:sym typeface="微软雅黑" pitchFamily="34" charset="-122"/>
                </a:rPr>
                <a:t>海量数据，无限扩容</a:t>
              </a:r>
              <a:endParaRPr lang="zh-CN" altLang="en-US" sz="2600" b="0">
                <a:ea typeface="微软雅黑" pitchFamily="34" charset="-122"/>
                <a:cs typeface="Gill Sans"/>
                <a:sym typeface="Helvetica" pitchFamily="34" charset="0"/>
              </a:endParaRPr>
            </a:p>
          </p:txBody>
        </p:sp>
        <p:sp>
          <p:nvSpPr>
            <p:cNvPr id="14347" name="流程图: 联系 12"/>
            <p:cNvSpPr>
              <a:spLocks noChangeArrowheads="1"/>
            </p:cNvSpPr>
            <p:nvPr/>
          </p:nvSpPr>
          <p:spPr bwMode="auto">
            <a:xfrm>
              <a:off x="793" y="2833"/>
              <a:ext cx="116" cy="98"/>
            </a:xfrm>
            <a:prstGeom prst="flowChartConnector">
              <a:avLst/>
            </a:prstGeom>
            <a:solidFill>
              <a:srgbClr val="FFFFFF"/>
            </a:solidFill>
            <a:ln w="9525">
              <a:solidFill>
                <a:srgbClr val="000000"/>
              </a:solidFill>
              <a:round/>
              <a:headEnd/>
              <a:tailEnd/>
            </a:ln>
          </p:spPr>
          <p:txBody>
            <a:bodyPr anchor="ctr"/>
            <a:lstStyle/>
            <a:p>
              <a:pPr algn="ctr">
                <a:buSzPct val="171000"/>
              </a:pPr>
              <a:endParaRPr lang="zh-CN" altLang="zh-CN" sz="2400" b="0">
                <a:latin typeface="宋体" pitchFamily="2" charset="-122"/>
                <a:ea typeface="Gill Sans"/>
                <a:cs typeface="Gill Sans"/>
                <a:sym typeface="宋体" pitchFamily="2" charset="-122"/>
              </a:endParaRPr>
            </a:p>
          </p:txBody>
        </p:sp>
      </p:grpSp>
      <p:sp>
        <p:nvSpPr>
          <p:cNvPr id="14343" name="TextBox 29"/>
          <p:cNvSpPr>
            <a:spLocks noChangeArrowheads="1"/>
          </p:cNvSpPr>
          <p:nvPr/>
        </p:nvSpPr>
        <p:spPr bwMode="auto">
          <a:xfrm>
            <a:off x="881063" y="3114675"/>
            <a:ext cx="6624637" cy="1098550"/>
          </a:xfrm>
          <a:prstGeom prst="rect">
            <a:avLst/>
          </a:prstGeom>
          <a:noFill/>
          <a:ln w="9525">
            <a:noFill/>
            <a:miter lim="800000"/>
            <a:headEnd/>
            <a:tailEnd/>
          </a:ln>
        </p:spPr>
        <p:txBody>
          <a:bodyPr>
            <a:spAutoFit/>
          </a:bodyPr>
          <a:lstStyle/>
          <a:p>
            <a:pPr>
              <a:lnSpc>
                <a:spcPct val="150000"/>
              </a:lnSpc>
              <a:buSzPct val="171000"/>
            </a:pPr>
            <a:r>
              <a:rPr lang="zh-CN" altLang="en-US" sz="2200" b="0">
                <a:sym typeface="宋体" pitchFamily="2" charset="-122"/>
              </a:rPr>
              <a:t>◆  </a:t>
            </a:r>
            <a:r>
              <a:rPr lang="zh-CN" altLang="en-US" sz="2200" b="0">
                <a:latin typeface="Gill Sans"/>
                <a:ea typeface="Gill Sans"/>
                <a:cs typeface="Gill Sans"/>
                <a:sym typeface="宋体" pitchFamily="2" charset="-122"/>
              </a:rPr>
              <a:t>支持</a:t>
            </a:r>
            <a:r>
              <a:rPr lang="en-US" altLang="zh-CN" sz="2200" b="0">
                <a:latin typeface="Gill Sans"/>
                <a:ea typeface="Gill Sans"/>
                <a:cs typeface="Gill Sans"/>
                <a:sym typeface="宋体" pitchFamily="2" charset="-122"/>
              </a:rPr>
              <a:t>PC</a:t>
            </a:r>
            <a:r>
              <a:rPr lang="zh-CN" altLang="en-US" sz="2200" b="0">
                <a:latin typeface="Gill Sans"/>
                <a:ea typeface="Gill Sans"/>
                <a:cs typeface="Gill Sans"/>
                <a:sym typeface="宋体" pitchFamily="2" charset="-122"/>
              </a:rPr>
              <a:t>端和移动端</a:t>
            </a:r>
            <a:r>
              <a:rPr lang="zh-CN" altLang="en-US" sz="2200" b="0">
                <a:sym typeface="宋体" pitchFamily="2" charset="-122"/>
              </a:rPr>
              <a:t>，有网络的地方就可以使用</a:t>
            </a:r>
          </a:p>
          <a:p>
            <a:pPr>
              <a:lnSpc>
                <a:spcPct val="150000"/>
              </a:lnSpc>
              <a:buSzPct val="171000"/>
            </a:pPr>
            <a:r>
              <a:rPr lang="zh-CN" altLang="en-US" sz="2200" b="0">
                <a:sym typeface="宋体" pitchFamily="2" charset="-122"/>
              </a:rPr>
              <a:t>◆  内容实时更新，最新、最全、最细</a:t>
            </a:r>
          </a:p>
        </p:txBody>
      </p:sp>
      <p:sp>
        <p:nvSpPr>
          <p:cNvPr id="14344" name="TextBox 38"/>
          <p:cNvSpPr>
            <a:spLocks noChangeArrowheads="1"/>
          </p:cNvSpPr>
          <p:nvPr/>
        </p:nvSpPr>
        <p:spPr bwMode="auto">
          <a:xfrm>
            <a:off x="971550" y="4733925"/>
            <a:ext cx="4876800" cy="2105025"/>
          </a:xfrm>
          <a:prstGeom prst="rect">
            <a:avLst/>
          </a:prstGeom>
          <a:noFill/>
          <a:ln w="9525">
            <a:noFill/>
            <a:miter lim="800000"/>
            <a:headEnd/>
            <a:tailEnd/>
          </a:ln>
        </p:spPr>
        <p:txBody>
          <a:bodyPr>
            <a:spAutoFit/>
          </a:bodyPr>
          <a:lstStyle/>
          <a:p>
            <a:pPr>
              <a:lnSpc>
                <a:spcPct val="150000"/>
              </a:lnSpc>
              <a:buSzPct val="171000"/>
            </a:pPr>
            <a:r>
              <a:rPr lang="zh-CN" altLang="en-US" sz="2200" b="0">
                <a:sym typeface="宋体" pitchFamily="2" charset="-122"/>
              </a:rPr>
              <a:t>◆  </a:t>
            </a:r>
            <a:r>
              <a:rPr lang="zh-CN" altLang="en-US" sz="2200" b="0">
                <a:latin typeface="Gill Sans"/>
                <a:ea typeface="Gill Sans"/>
                <a:cs typeface="Gill Sans"/>
                <a:sym typeface="宋体" pitchFamily="2" charset="-122"/>
              </a:rPr>
              <a:t>六大垂直版块</a:t>
            </a:r>
          </a:p>
          <a:p>
            <a:pPr>
              <a:lnSpc>
                <a:spcPct val="150000"/>
              </a:lnSpc>
            </a:pPr>
            <a:r>
              <a:rPr lang="zh-CN" altLang="en-US" sz="2200" b="0">
                <a:sym typeface="宋体" pitchFamily="2" charset="-122"/>
              </a:rPr>
              <a:t>◆  技术领先、产品设计灵活</a:t>
            </a:r>
          </a:p>
          <a:p>
            <a:pPr>
              <a:lnSpc>
                <a:spcPct val="150000"/>
              </a:lnSpc>
            </a:pPr>
            <a:r>
              <a:rPr lang="zh-CN" altLang="en-US" sz="2200" b="0">
                <a:sym typeface="宋体" pitchFamily="2" charset="-122"/>
              </a:rPr>
              <a:t>◆  内容全面，图片清晰、精度高</a:t>
            </a:r>
          </a:p>
          <a:p>
            <a:pPr>
              <a:lnSpc>
                <a:spcPct val="150000"/>
              </a:lnSpc>
            </a:pPr>
            <a:r>
              <a:rPr lang="zh-CN" altLang="en-US" sz="2200" b="0">
                <a:sym typeface="宋体" pitchFamily="2" charset="-122"/>
              </a:rPr>
              <a:t>◆  优质正版，来源广泛，无限扩容</a:t>
            </a:r>
          </a:p>
        </p:txBody>
      </p:sp>
      <p:sp>
        <p:nvSpPr>
          <p:cNvPr id="151" name="Shape 151"/>
          <p:cNvSpPr/>
          <p:nvPr/>
        </p:nvSpPr>
        <p:spPr>
          <a:xfrm flipV="1">
            <a:off x="71438" y="819150"/>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Tree>
  </p:cSld>
  <p:clrMapOvr>
    <a:masterClrMapping/>
  </p:clrMapOvr>
  <p:transition spd="slow">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hape 183"/>
          <p:cNvSpPr>
            <a:spLocks noChangeArrowheads="1"/>
          </p:cNvSpPr>
          <p:nvPr/>
        </p:nvSpPr>
        <p:spPr bwMode="auto">
          <a:xfrm>
            <a:off x="788988" y="177800"/>
            <a:ext cx="1927225" cy="641350"/>
          </a:xfrm>
          <a:prstGeom prst="rect">
            <a:avLst/>
          </a:prstGeom>
          <a:noFill/>
          <a:ln w="12700">
            <a:noFill/>
            <a:miter lim="400000"/>
            <a:headEnd/>
            <a:tailEnd/>
          </a:ln>
        </p:spPr>
        <p:txBody>
          <a:bodyPr wrap="none" lIns="45719" rIns="45719">
            <a:spAutoFit/>
          </a:bodyPr>
          <a:lstStyle/>
          <a:p>
            <a:r>
              <a:rPr lang="zh-CN" altLang="en-US" sz="3600">
                <a:solidFill>
                  <a:srgbClr val="6666FF"/>
                </a:solidFill>
                <a:sym typeface="微软雅黑" pitchFamily="34" charset="-122"/>
              </a:rPr>
              <a:t>平台特色</a:t>
            </a:r>
          </a:p>
        </p:txBody>
      </p:sp>
      <p:grpSp>
        <p:nvGrpSpPr>
          <p:cNvPr id="15363" name="Group 35"/>
          <p:cNvGrpSpPr>
            <a:grpSpLocks/>
          </p:cNvGrpSpPr>
          <p:nvPr/>
        </p:nvGrpSpPr>
        <p:grpSpPr bwMode="auto">
          <a:xfrm>
            <a:off x="593725" y="1109663"/>
            <a:ext cx="2943225" cy="519112"/>
            <a:chOff x="204" y="586"/>
            <a:chExt cx="1854" cy="327"/>
          </a:xfrm>
        </p:grpSpPr>
        <p:sp>
          <p:nvSpPr>
            <p:cNvPr id="15366" name="流程图: 联系 6"/>
            <p:cNvSpPr>
              <a:spLocks noChangeArrowheads="1"/>
            </p:cNvSpPr>
            <p:nvPr/>
          </p:nvSpPr>
          <p:spPr bwMode="auto">
            <a:xfrm>
              <a:off x="204" y="714"/>
              <a:ext cx="113" cy="113"/>
            </a:xfrm>
            <a:prstGeom prst="flowChartConnector">
              <a:avLst/>
            </a:prstGeom>
            <a:solidFill>
              <a:srgbClr val="FFFFFF"/>
            </a:solidFill>
            <a:ln w="9525">
              <a:solidFill>
                <a:srgbClr val="000000"/>
              </a:solidFill>
              <a:round/>
              <a:headEnd/>
              <a:tailEnd/>
            </a:ln>
          </p:spPr>
          <p:txBody>
            <a:bodyPr anchor="ctr"/>
            <a:lstStyle/>
            <a:p>
              <a:pPr algn="ctr">
                <a:buSzPct val="171000"/>
              </a:pPr>
              <a:endParaRPr lang="zh-CN" altLang="zh-CN" sz="2100" b="0">
                <a:latin typeface="宋体" pitchFamily="2" charset="-122"/>
                <a:ea typeface="Gill Sans"/>
                <a:cs typeface="Gill Sans"/>
                <a:sym typeface="宋体" pitchFamily="2" charset="-122"/>
              </a:endParaRPr>
            </a:p>
          </p:txBody>
        </p:sp>
        <p:sp>
          <p:nvSpPr>
            <p:cNvPr id="15367" name="Text Box 40"/>
            <p:cNvSpPr txBox="1">
              <a:spLocks noChangeArrowheads="1"/>
            </p:cNvSpPr>
            <p:nvPr/>
          </p:nvSpPr>
          <p:spPr bwMode="auto">
            <a:xfrm>
              <a:off x="366" y="586"/>
              <a:ext cx="1692" cy="327"/>
            </a:xfrm>
            <a:prstGeom prst="rect">
              <a:avLst/>
            </a:prstGeom>
            <a:noFill/>
            <a:ln w="9525">
              <a:noFill/>
              <a:miter lim="800000"/>
              <a:headEnd/>
              <a:tailEnd/>
            </a:ln>
          </p:spPr>
          <p:txBody>
            <a:bodyPr>
              <a:spAutoFit/>
            </a:bodyPr>
            <a:lstStyle/>
            <a:p>
              <a:r>
                <a:rPr lang="zh-CN" altLang="en-US" sz="2600" b="0">
                  <a:sym typeface="Helvetica" pitchFamily="34" charset="0"/>
                </a:rPr>
                <a:t>技术特色</a:t>
              </a:r>
              <a:r>
                <a:rPr lang="zh-CN" altLang="en-US" sz="2800" b="0">
                  <a:sym typeface="Helvetica" pitchFamily="34" charset="0"/>
                </a:rPr>
                <a:t> </a:t>
              </a:r>
            </a:p>
          </p:txBody>
        </p:sp>
      </p:grpSp>
      <p:sp>
        <p:nvSpPr>
          <p:cNvPr id="15364" name="Text Box 43"/>
          <p:cNvSpPr txBox="1">
            <a:spLocks noChangeArrowheads="1"/>
          </p:cNvSpPr>
          <p:nvPr/>
        </p:nvSpPr>
        <p:spPr bwMode="auto">
          <a:xfrm>
            <a:off x="792163" y="1704975"/>
            <a:ext cx="8351837" cy="3111500"/>
          </a:xfrm>
          <a:prstGeom prst="rect">
            <a:avLst/>
          </a:prstGeom>
          <a:noFill/>
          <a:ln w="9525">
            <a:noFill/>
            <a:miter lim="800000"/>
            <a:headEnd/>
            <a:tailEnd/>
          </a:ln>
        </p:spPr>
        <p:txBody>
          <a:bodyPr>
            <a:spAutoFit/>
          </a:bodyPr>
          <a:lstStyle/>
          <a:p>
            <a:pPr>
              <a:lnSpc>
                <a:spcPct val="150000"/>
              </a:lnSpc>
            </a:pPr>
            <a:r>
              <a:rPr lang="zh-CN" altLang="en-US" sz="2200" b="0">
                <a:sym typeface="宋体" pitchFamily="2" charset="-122"/>
              </a:rPr>
              <a:t>◆  </a:t>
            </a:r>
            <a:r>
              <a:rPr lang="zh-CN" altLang="en-US" sz="2200" b="0">
                <a:sym typeface="Helvetica" pitchFamily="34" charset="0"/>
              </a:rPr>
              <a:t>科技知识专业出版的创新；</a:t>
            </a:r>
          </a:p>
          <a:p>
            <a:pPr>
              <a:lnSpc>
                <a:spcPct val="150000"/>
              </a:lnSpc>
            </a:pPr>
            <a:r>
              <a:rPr lang="zh-CN" altLang="en-US" sz="2200" b="0">
                <a:sym typeface="宋体" pitchFamily="2" charset="-122"/>
              </a:rPr>
              <a:t>◆  </a:t>
            </a:r>
            <a:r>
              <a:rPr lang="zh-CN" altLang="en-US" sz="2200" b="0">
                <a:sym typeface="Helvetica" pitchFamily="34" charset="0"/>
              </a:rPr>
              <a:t>提供知识关联、精确查询、全文检索、下载、打印等服务；</a:t>
            </a:r>
          </a:p>
          <a:p>
            <a:pPr>
              <a:lnSpc>
                <a:spcPct val="150000"/>
              </a:lnSpc>
            </a:pPr>
            <a:r>
              <a:rPr lang="zh-CN" altLang="en-US" sz="2200" b="0">
                <a:sym typeface="宋体" pitchFamily="2" charset="-122"/>
              </a:rPr>
              <a:t>◆  </a:t>
            </a:r>
            <a:r>
              <a:rPr lang="zh-CN" altLang="en-US" sz="2200" b="0">
                <a:sym typeface="Helvetica" pitchFamily="34" charset="0"/>
              </a:rPr>
              <a:t>提供设计计算与分析、</a:t>
            </a:r>
            <a:r>
              <a:rPr lang="en-US" altLang="zh-CN" sz="2200" b="0">
                <a:sym typeface="Helvetica" pitchFamily="34" charset="0"/>
              </a:rPr>
              <a:t>3D</a:t>
            </a:r>
            <a:r>
              <a:rPr lang="zh-CN" altLang="en-US" sz="2200" b="0">
                <a:sym typeface="Helvetica" pitchFamily="34" charset="0"/>
              </a:rPr>
              <a:t>零件模型下载、多媒体教学等功能；</a:t>
            </a:r>
          </a:p>
          <a:p>
            <a:pPr>
              <a:lnSpc>
                <a:spcPct val="150000"/>
              </a:lnSpc>
            </a:pPr>
            <a:r>
              <a:rPr lang="zh-CN" altLang="en-US" sz="2200" b="0">
                <a:sym typeface="宋体" pitchFamily="2" charset="-122"/>
              </a:rPr>
              <a:t>◆  </a:t>
            </a:r>
            <a:r>
              <a:rPr lang="zh-CN" altLang="en-US" sz="2200" b="0">
                <a:sym typeface="Helvetica" pitchFamily="34" charset="0"/>
              </a:rPr>
              <a:t>提供云服务与镜像服务两种模式；</a:t>
            </a:r>
          </a:p>
          <a:p>
            <a:pPr>
              <a:lnSpc>
                <a:spcPct val="150000"/>
              </a:lnSpc>
            </a:pPr>
            <a:r>
              <a:rPr lang="zh-CN" altLang="en-US" sz="2200" b="0">
                <a:sym typeface="宋体" pitchFamily="2" charset="-122"/>
              </a:rPr>
              <a:t>◆  </a:t>
            </a:r>
            <a:r>
              <a:rPr lang="zh-CN" altLang="en-US" sz="2200" b="0">
                <a:sym typeface="Helvetica" pitchFamily="34" charset="0"/>
              </a:rPr>
              <a:t>可根据用户需求提供定制服务，支持平板电脑、智能手机等移动终端。 </a:t>
            </a:r>
          </a:p>
        </p:txBody>
      </p:sp>
      <p:sp>
        <p:nvSpPr>
          <p:cNvPr id="151" name="Shape 151"/>
          <p:cNvSpPr/>
          <p:nvPr/>
        </p:nvSpPr>
        <p:spPr>
          <a:xfrm flipV="1">
            <a:off x="71438" y="908050"/>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Tree>
  </p:cSld>
  <p:clrMapOvr>
    <a:masterClrMapping/>
  </p:clrMapOvr>
  <p:transition spd="slow">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hape 183"/>
          <p:cNvSpPr>
            <a:spLocks noChangeArrowheads="1"/>
          </p:cNvSpPr>
          <p:nvPr/>
        </p:nvSpPr>
        <p:spPr bwMode="auto">
          <a:xfrm>
            <a:off x="788988" y="179388"/>
            <a:ext cx="1927225" cy="641350"/>
          </a:xfrm>
          <a:prstGeom prst="rect">
            <a:avLst/>
          </a:prstGeom>
          <a:noFill/>
          <a:ln w="12700">
            <a:noFill/>
            <a:miter lim="400000"/>
            <a:headEnd/>
            <a:tailEnd/>
          </a:ln>
        </p:spPr>
        <p:txBody>
          <a:bodyPr wrap="none" lIns="45719" rIns="45719">
            <a:spAutoFit/>
          </a:bodyPr>
          <a:lstStyle/>
          <a:p>
            <a:r>
              <a:rPr lang="zh-CN" altLang="en-US" sz="3600">
                <a:solidFill>
                  <a:srgbClr val="6666FF"/>
                </a:solidFill>
                <a:sym typeface="微软雅黑" pitchFamily="34" charset="-122"/>
              </a:rPr>
              <a:t>平台特色</a:t>
            </a:r>
          </a:p>
        </p:txBody>
      </p:sp>
      <p:grpSp>
        <p:nvGrpSpPr>
          <p:cNvPr id="16387" name="Group 17"/>
          <p:cNvGrpSpPr>
            <a:grpSpLocks/>
          </p:cNvGrpSpPr>
          <p:nvPr/>
        </p:nvGrpSpPr>
        <p:grpSpPr bwMode="auto">
          <a:xfrm>
            <a:off x="522288" y="1095375"/>
            <a:ext cx="2384425" cy="488950"/>
            <a:chOff x="329" y="572"/>
            <a:chExt cx="1502" cy="308"/>
          </a:xfrm>
        </p:grpSpPr>
        <p:sp>
          <p:nvSpPr>
            <p:cNvPr id="16390" name="流程图: 联系 6"/>
            <p:cNvSpPr>
              <a:spLocks noChangeArrowheads="1"/>
            </p:cNvSpPr>
            <p:nvPr/>
          </p:nvSpPr>
          <p:spPr bwMode="auto">
            <a:xfrm>
              <a:off x="329" y="686"/>
              <a:ext cx="113" cy="113"/>
            </a:xfrm>
            <a:prstGeom prst="flowChartConnector">
              <a:avLst/>
            </a:prstGeom>
            <a:solidFill>
              <a:srgbClr val="FFFFFF"/>
            </a:solidFill>
            <a:ln w="9525">
              <a:solidFill>
                <a:srgbClr val="000000"/>
              </a:solidFill>
              <a:round/>
              <a:headEnd/>
              <a:tailEnd/>
            </a:ln>
          </p:spPr>
          <p:txBody>
            <a:bodyPr anchor="ctr"/>
            <a:lstStyle/>
            <a:p>
              <a:pPr algn="ctr">
                <a:buSzPct val="171000"/>
              </a:pPr>
              <a:endParaRPr lang="zh-CN" altLang="zh-CN" sz="2100" b="0">
                <a:solidFill>
                  <a:schemeClr val="bg1"/>
                </a:solidFill>
                <a:latin typeface="宋体" pitchFamily="2" charset="-122"/>
                <a:ea typeface="Gill Sans"/>
                <a:cs typeface="Gill Sans"/>
                <a:sym typeface="宋体" pitchFamily="2" charset="-122"/>
              </a:endParaRPr>
            </a:p>
          </p:txBody>
        </p:sp>
        <p:sp>
          <p:nvSpPr>
            <p:cNvPr id="16391" name="Text Box 54"/>
            <p:cNvSpPr txBox="1">
              <a:spLocks noChangeArrowheads="1"/>
            </p:cNvSpPr>
            <p:nvPr/>
          </p:nvSpPr>
          <p:spPr bwMode="auto">
            <a:xfrm>
              <a:off x="491" y="572"/>
              <a:ext cx="1340" cy="308"/>
            </a:xfrm>
            <a:prstGeom prst="rect">
              <a:avLst/>
            </a:prstGeom>
            <a:noFill/>
            <a:ln w="9525">
              <a:noFill/>
              <a:miter lim="800000"/>
              <a:headEnd/>
              <a:tailEnd/>
            </a:ln>
          </p:spPr>
          <p:txBody>
            <a:bodyPr>
              <a:spAutoFit/>
            </a:bodyPr>
            <a:lstStyle/>
            <a:p>
              <a:r>
                <a:rPr lang="zh-CN" altLang="en-US" sz="2600" b="0">
                  <a:sym typeface="Helvetica" pitchFamily="34" charset="0"/>
                </a:rPr>
                <a:t>内容特色 </a:t>
              </a:r>
            </a:p>
          </p:txBody>
        </p:sp>
      </p:grpSp>
      <p:sp>
        <p:nvSpPr>
          <p:cNvPr id="16388" name="Text Box 57"/>
          <p:cNvSpPr txBox="1">
            <a:spLocks noChangeArrowheads="1"/>
          </p:cNvSpPr>
          <p:nvPr/>
        </p:nvSpPr>
        <p:spPr bwMode="auto">
          <a:xfrm>
            <a:off x="701675" y="1733550"/>
            <a:ext cx="8235950" cy="5124450"/>
          </a:xfrm>
          <a:prstGeom prst="rect">
            <a:avLst/>
          </a:prstGeom>
          <a:noFill/>
          <a:ln w="9525">
            <a:noFill/>
            <a:miter lim="800000"/>
            <a:headEnd/>
            <a:tailEnd/>
          </a:ln>
        </p:spPr>
        <p:txBody>
          <a:bodyPr>
            <a:spAutoFit/>
          </a:bodyPr>
          <a:lstStyle/>
          <a:p>
            <a:pPr>
              <a:lnSpc>
                <a:spcPct val="150000"/>
              </a:lnSpc>
            </a:pPr>
            <a:r>
              <a:rPr lang="zh-CN" altLang="en-US" sz="2200" b="0" dirty="0">
                <a:sym typeface="宋体" pitchFamily="2" charset="-122"/>
              </a:rPr>
              <a:t>◆  </a:t>
            </a:r>
            <a:r>
              <a:rPr lang="zh-CN" altLang="en-US" sz="2200" b="0" dirty="0">
                <a:sym typeface="Helvetica" pitchFamily="34" charset="0"/>
              </a:rPr>
              <a:t>囊括机械制造领域</a:t>
            </a:r>
            <a:r>
              <a:rPr lang="zh-CN" altLang="en-US" sz="2200" dirty="0">
                <a:solidFill>
                  <a:srgbClr val="00B0F0"/>
                </a:solidFill>
                <a:sym typeface="Helvetica" pitchFamily="34" charset="0"/>
              </a:rPr>
              <a:t>几千种优质图书与原创资源之精华</a:t>
            </a:r>
            <a:r>
              <a:rPr lang="zh-CN" altLang="en-US" sz="2200" b="0" dirty="0">
                <a:sym typeface="Helvetica" pitchFamily="34" charset="0"/>
              </a:rPr>
              <a:t>；</a:t>
            </a:r>
          </a:p>
          <a:p>
            <a:pPr>
              <a:lnSpc>
                <a:spcPct val="150000"/>
              </a:lnSpc>
            </a:pPr>
            <a:r>
              <a:rPr lang="zh-CN" altLang="en-US" sz="2200" b="0" dirty="0">
                <a:sym typeface="宋体" pitchFamily="2" charset="-122"/>
              </a:rPr>
              <a:t>◆  </a:t>
            </a:r>
            <a:r>
              <a:rPr lang="zh-CN" altLang="en-US" sz="2200" b="0" dirty="0">
                <a:sym typeface="Helvetica" pitchFamily="34" charset="0"/>
              </a:rPr>
              <a:t>专业分类精细，提供</a:t>
            </a:r>
            <a:r>
              <a:rPr lang="zh-CN" altLang="en-US" sz="2200" dirty="0">
                <a:solidFill>
                  <a:srgbClr val="00B0F0"/>
                </a:solidFill>
                <a:sym typeface="Helvetica" pitchFamily="34" charset="0"/>
              </a:rPr>
              <a:t>不同粒度、多层次、</a:t>
            </a:r>
            <a:r>
              <a:rPr lang="zh-CN" altLang="en-US" sz="2200" b="0" dirty="0">
                <a:sym typeface="Helvetica" pitchFamily="34" charset="0"/>
              </a:rPr>
              <a:t>优质的内容资源；</a:t>
            </a:r>
          </a:p>
          <a:p>
            <a:pPr>
              <a:lnSpc>
                <a:spcPct val="150000"/>
              </a:lnSpc>
            </a:pPr>
            <a:r>
              <a:rPr lang="zh-CN" altLang="en-US" sz="2200" b="0" dirty="0">
                <a:sym typeface="宋体" pitchFamily="2" charset="-122"/>
              </a:rPr>
              <a:t>◆  </a:t>
            </a:r>
            <a:r>
              <a:rPr lang="zh-CN" altLang="en-US" sz="2200" b="0" dirty="0">
                <a:sym typeface="Helvetica" pitchFamily="34" charset="0"/>
              </a:rPr>
              <a:t>知识表现形式多样：</a:t>
            </a:r>
            <a:r>
              <a:rPr lang="zh-CN" altLang="en-US" sz="2200" dirty="0">
                <a:solidFill>
                  <a:srgbClr val="00B0F0"/>
                </a:solidFill>
                <a:sym typeface="Helvetica" pitchFamily="34" charset="0"/>
              </a:rPr>
              <a:t>文字、表格、</a:t>
            </a:r>
            <a:r>
              <a:rPr lang="en-US" altLang="zh-CN" sz="2200" dirty="0">
                <a:solidFill>
                  <a:srgbClr val="00B0F0"/>
                </a:solidFill>
                <a:sym typeface="Helvetica" pitchFamily="34" charset="0"/>
              </a:rPr>
              <a:t>2D/3D</a:t>
            </a:r>
            <a:r>
              <a:rPr lang="zh-CN" altLang="en-US" sz="2200" dirty="0">
                <a:solidFill>
                  <a:srgbClr val="00B0F0"/>
                </a:solidFill>
                <a:sym typeface="Helvetica" pitchFamily="34" charset="0"/>
              </a:rPr>
              <a:t>图、</a:t>
            </a:r>
            <a:r>
              <a:rPr lang="en-US" altLang="zh-CN" sz="2200" dirty="0">
                <a:solidFill>
                  <a:srgbClr val="00B0F0"/>
                </a:solidFill>
                <a:sym typeface="Helvetica" pitchFamily="34" charset="0"/>
              </a:rPr>
              <a:t>3D</a:t>
            </a:r>
            <a:r>
              <a:rPr lang="zh-CN" altLang="en-US" sz="2200" dirty="0">
                <a:solidFill>
                  <a:srgbClr val="00B0F0"/>
                </a:solidFill>
                <a:sym typeface="Helvetica" pitchFamily="34" charset="0"/>
              </a:rPr>
              <a:t>模型、</a:t>
            </a:r>
            <a:r>
              <a:rPr lang="en-US" altLang="zh-CN" sz="2200" dirty="0">
                <a:solidFill>
                  <a:srgbClr val="00B0F0"/>
                </a:solidFill>
                <a:sym typeface="Helvetica" pitchFamily="34" charset="0"/>
              </a:rPr>
              <a:t>PPT</a:t>
            </a:r>
            <a:r>
              <a:rPr lang="zh-CN" altLang="en-US" sz="2200" dirty="0">
                <a:solidFill>
                  <a:srgbClr val="00B0F0"/>
                </a:solidFill>
                <a:sym typeface="Helvetica" pitchFamily="34" charset="0"/>
              </a:rPr>
              <a:t>、视频和小程序</a:t>
            </a:r>
            <a:r>
              <a:rPr lang="zh-CN" altLang="en-US" sz="2200" b="0" dirty="0">
                <a:sym typeface="Helvetica" pitchFamily="34" charset="0"/>
              </a:rPr>
              <a:t>；</a:t>
            </a:r>
          </a:p>
          <a:p>
            <a:pPr>
              <a:lnSpc>
                <a:spcPct val="150000"/>
              </a:lnSpc>
            </a:pPr>
            <a:r>
              <a:rPr lang="zh-CN" altLang="en-US" sz="2200" b="0" dirty="0">
                <a:sym typeface="宋体" pitchFamily="2" charset="-122"/>
              </a:rPr>
              <a:t>◆  </a:t>
            </a:r>
            <a:r>
              <a:rPr lang="zh-CN" altLang="en-US" sz="2200" b="0" dirty="0">
                <a:sym typeface="Helvetica" pitchFamily="34" charset="0"/>
              </a:rPr>
              <a:t>院士领衔，汇聚近千名签约专业作者，</a:t>
            </a:r>
            <a:r>
              <a:rPr lang="zh-CN" altLang="en-US" sz="2200" dirty="0">
                <a:solidFill>
                  <a:srgbClr val="00B0F0"/>
                </a:solidFill>
                <a:sym typeface="Helvetica" pitchFamily="34" charset="0"/>
              </a:rPr>
              <a:t>几十家高等院校</a:t>
            </a:r>
            <a:r>
              <a:rPr lang="zh-CN" altLang="en-US" sz="2200" b="0" dirty="0">
                <a:sym typeface="Helvetica" pitchFamily="34" charset="0"/>
              </a:rPr>
              <a:t>（如清华大学、华中科技大学、西北工业大学、西安交通大学、四川大学等）、</a:t>
            </a:r>
            <a:r>
              <a:rPr lang="zh-CN" altLang="en-US" sz="2200" dirty="0">
                <a:solidFill>
                  <a:srgbClr val="00B0F0"/>
                </a:solidFill>
                <a:sym typeface="Helvetica" pitchFamily="34" charset="0"/>
              </a:rPr>
              <a:t>科研院所</a:t>
            </a:r>
            <a:r>
              <a:rPr lang="zh-CN" altLang="en-US" sz="2200" b="0" dirty="0">
                <a:sym typeface="Helvetica" pitchFamily="34" charset="0"/>
              </a:rPr>
              <a:t>（如一重设计院、西安重型机械研究所、航天科工二院等）以及</a:t>
            </a:r>
            <a:r>
              <a:rPr lang="zh-CN" altLang="en-US" sz="2200" dirty="0">
                <a:solidFill>
                  <a:srgbClr val="00B0F0"/>
                </a:solidFill>
                <a:sym typeface="Helvetica" pitchFamily="34" charset="0"/>
              </a:rPr>
              <a:t>大型国有企业</a:t>
            </a:r>
            <a:r>
              <a:rPr lang="zh-CN" altLang="en-US" sz="2200" b="0" dirty="0">
                <a:sym typeface="Helvetica" pitchFamily="34" charset="0"/>
              </a:rPr>
              <a:t>（如中国二重、东方电机等）共同参与创作；</a:t>
            </a:r>
          </a:p>
          <a:p>
            <a:pPr>
              <a:lnSpc>
                <a:spcPct val="150000"/>
              </a:lnSpc>
            </a:pPr>
            <a:r>
              <a:rPr lang="zh-CN" altLang="en-US" sz="2200" b="0" dirty="0">
                <a:sym typeface="宋体" pitchFamily="2" charset="-122"/>
              </a:rPr>
              <a:t>◆  </a:t>
            </a:r>
            <a:r>
              <a:rPr lang="zh-CN" altLang="en-US" sz="2200" b="0" dirty="0">
                <a:sym typeface="Helvetica" pitchFamily="34" charset="0"/>
              </a:rPr>
              <a:t>内容动态更新、</a:t>
            </a:r>
            <a:r>
              <a:rPr lang="zh-CN" altLang="en-US" sz="2200" dirty="0">
                <a:solidFill>
                  <a:srgbClr val="00B0F0"/>
                </a:solidFill>
                <a:sym typeface="Helvetica" pitchFamily="34" charset="0"/>
              </a:rPr>
              <a:t>专业、权威、可靠、丰富、实用</a:t>
            </a:r>
            <a:r>
              <a:rPr lang="zh-CN" altLang="en-US" sz="2200" b="0" dirty="0">
                <a:sym typeface="Helvetica" pitchFamily="34" charset="0"/>
              </a:rPr>
              <a:t>。</a:t>
            </a:r>
          </a:p>
        </p:txBody>
      </p:sp>
      <p:sp>
        <p:nvSpPr>
          <p:cNvPr id="151" name="Shape 151"/>
          <p:cNvSpPr/>
          <p:nvPr/>
        </p:nvSpPr>
        <p:spPr>
          <a:xfrm flipV="1">
            <a:off x="71438" y="819150"/>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Tree>
  </p:cSld>
  <p:clrMapOvr>
    <a:masterClrMapping/>
  </p:clrMapOvr>
  <p:transition spd="slow">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hape 183"/>
          <p:cNvSpPr>
            <a:spLocks noChangeArrowheads="1"/>
          </p:cNvSpPr>
          <p:nvPr/>
        </p:nvSpPr>
        <p:spPr bwMode="auto">
          <a:xfrm>
            <a:off x="701675" y="98425"/>
            <a:ext cx="1927225" cy="641350"/>
          </a:xfrm>
          <a:prstGeom prst="rect">
            <a:avLst/>
          </a:prstGeom>
          <a:noFill/>
          <a:ln w="12700">
            <a:noFill/>
            <a:miter lim="400000"/>
            <a:headEnd/>
            <a:tailEnd/>
          </a:ln>
        </p:spPr>
        <p:txBody>
          <a:bodyPr wrap="none" lIns="45719" rIns="45719">
            <a:spAutoFit/>
          </a:bodyPr>
          <a:lstStyle/>
          <a:p>
            <a:r>
              <a:rPr lang="zh-CN" altLang="en-US" sz="3600">
                <a:solidFill>
                  <a:srgbClr val="6666FF"/>
                </a:solidFill>
                <a:sym typeface="微软雅黑" pitchFamily="34" charset="-122"/>
              </a:rPr>
              <a:t>平台特色</a:t>
            </a:r>
          </a:p>
        </p:txBody>
      </p:sp>
      <p:grpSp>
        <p:nvGrpSpPr>
          <p:cNvPr id="17411" name="Group 27"/>
          <p:cNvGrpSpPr>
            <a:grpSpLocks/>
          </p:cNvGrpSpPr>
          <p:nvPr/>
        </p:nvGrpSpPr>
        <p:grpSpPr bwMode="auto">
          <a:xfrm>
            <a:off x="250825" y="3249613"/>
            <a:ext cx="8229600" cy="1890712"/>
            <a:chOff x="288" y="2160"/>
            <a:chExt cx="5184" cy="1191"/>
          </a:xfrm>
        </p:grpSpPr>
        <p:sp>
          <p:nvSpPr>
            <p:cNvPr id="17422" name="圆角矩形 8"/>
            <p:cNvSpPr>
              <a:spLocks noChangeArrowheads="1"/>
            </p:cNvSpPr>
            <p:nvPr/>
          </p:nvSpPr>
          <p:spPr bwMode="auto">
            <a:xfrm>
              <a:off x="288" y="2160"/>
              <a:ext cx="5184" cy="1191"/>
            </a:xfrm>
            <a:prstGeom prst="roundRect">
              <a:avLst>
                <a:gd name="adj" fmla="val 16667"/>
              </a:avLst>
            </a:prstGeom>
            <a:solidFill>
              <a:srgbClr val="FFFFFF"/>
            </a:solidFill>
            <a:ln w="9525">
              <a:solidFill>
                <a:schemeClr val="tx1"/>
              </a:solidFill>
              <a:round/>
              <a:headEnd/>
              <a:tailEnd/>
            </a:ln>
          </p:spPr>
          <p:txBody>
            <a:bodyPr/>
            <a:lstStyle/>
            <a:p>
              <a:pPr>
                <a:buSzPct val="171000"/>
              </a:pPr>
              <a:endParaRPr lang="zh-CN" altLang="en-US" sz="1600" b="0">
                <a:ea typeface="Gill Sans"/>
                <a:cs typeface="Gill Sans"/>
                <a:sym typeface="Helvetica" pitchFamily="34" charset="0"/>
              </a:endParaRPr>
            </a:p>
          </p:txBody>
        </p:sp>
        <p:sp>
          <p:nvSpPr>
            <p:cNvPr id="17423" name="圆角矩形 6"/>
            <p:cNvSpPr>
              <a:spLocks noChangeArrowheads="1"/>
            </p:cNvSpPr>
            <p:nvPr/>
          </p:nvSpPr>
          <p:spPr bwMode="auto">
            <a:xfrm>
              <a:off x="912" y="2215"/>
              <a:ext cx="4525" cy="1024"/>
            </a:xfrm>
            <a:prstGeom prst="rect">
              <a:avLst/>
            </a:prstGeom>
            <a:noFill/>
            <a:ln w="9525">
              <a:noFill/>
              <a:miter lim="800000"/>
              <a:headEnd/>
              <a:tailEnd/>
            </a:ln>
          </p:spPr>
          <p:txBody>
            <a:bodyPr lIns="49530" tIns="49530" rIns="49530" bIns="49530" anchor="ctr"/>
            <a:lstStyle/>
            <a:p>
              <a:pPr>
                <a:lnSpc>
                  <a:spcPct val="150000"/>
                </a:lnSpc>
                <a:buSzPct val="171000"/>
              </a:pPr>
              <a:r>
                <a:rPr lang="zh-CN" altLang="en-US" sz="2200" dirty="0">
                  <a:latin typeface="宋体" pitchFamily="2" charset="-122"/>
                  <a:ea typeface="Gill Sans"/>
                  <a:cs typeface="Gill Sans"/>
                  <a:sym typeface="宋体" pitchFamily="2" charset="-122"/>
                </a:rPr>
                <a:t>◎ 国内</a:t>
              </a:r>
              <a:r>
                <a:rPr lang="zh-CN" altLang="en-US" sz="2200" dirty="0">
                  <a:solidFill>
                    <a:srgbClr val="00B0F0"/>
                  </a:solidFill>
                  <a:latin typeface="宋体" pitchFamily="2" charset="-122"/>
                  <a:ea typeface="Gill Sans"/>
                  <a:cs typeface="Gill Sans"/>
                  <a:sym typeface="宋体" pitchFamily="2" charset="-122"/>
                </a:rPr>
                <a:t>唯一一个与制造业相关的数字内容资源库</a:t>
              </a:r>
              <a:r>
                <a:rPr lang="zh-CN" altLang="en-US" sz="2200" dirty="0">
                  <a:latin typeface="宋体" pitchFamily="2" charset="-122"/>
                  <a:ea typeface="Gill Sans"/>
                  <a:cs typeface="Gill Sans"/>
                  <a:sym typeface="宋体" pitchFamily="2" charset="-122"/>
                </a:rPr>
                <a:t>，是广大制造类企业、图书馆构建数字图书馆的不二之选</a:t>
              </a:r>
            </a:p>
            <a:p>
              <a:pPr>
                <a:lnSpc>
                  <a:spcPct val="150000"/>
                </a:lnSpc>
                <a:buSzPct val="171000"/>
              </a:pPr>
              <a:r>
                <a:rPr lang="zh-CN" altLang="en-US" sz="2200" dirty="0">
                  <a:latin typeface="宋体" pitchFamily="2" charset="-122"/>
                  <a:ea typeface="Gill Sans"/>
                  <a:cs typeface="Gill Sans"/>
                  <a:sym typeface="宋体" pitchFamily="2" charset="-122"/>
                </a:rPr>
                <a:t>◎ 国内第一个在制造类图书上进行数字出版转型的出版机构，引爆制造领域数字内容生产和阅读的模式创新</a:t>
              </a:r>
              <a:endParaRPr lang="zh-CN" altLang="en-US" sz="2200" b="0" dirty="0">
                <a:ea typeface="Gill Sans"/>
                <a:cs typeface="Gill Sans"/>
                <a:sym typeface="Helvetica" pitchFamily="34" charset="0"/>
              </a:endParaRPr>
            </a:p>
          </p:txBody>
        </p:sp>
        <p:sp>
          <p:nvSpPr>
            <p:cNvPr id="17424" name="圆角矩形 18"/>
            <p:cNvSpPr>
              <a:spLocks noChangeArrowheads="1"/>
            </p:cNvSpPr>
            <p:nvPr/>
          </p:nvSpPr>
          <p:spPr bwMode="auto">
            <a:xfrm>
              <a:off x="336" y="2595"/>
              <a:ext cx="528" cy="336"/>
            </a:xfrm>
            <a:prstGeom prst="roundRect">
              <a:avLst>
                <a:gd name="adj" fmla="val 16667"/>
              </a:avLst>
            </a:prstGeom>
            <a:solidFill>
              <a:srgbClr val="FFFFFF"/>
            </a:solidFill>
            <a:ln w="9525">
              <a:noFill/>
              <a:round/>
              <a:headEnd/>
              <a:tailEnd/>
            </a:ln>
          </p:spPr>
          <p:txBody>
            <a:bodyPr anchor="ctr"/>
            <a:lstStyle/>
            <a:p>
              <a:pPr algn="ctr">
                <a:buSzPct val="171000"/>
              </a:pPr>
              <a:r>
                <a:rPr lang="zh-CN" altLang="en-US" sz="2600">
                  <a:latin typeface="微软雅黑" pitchFamily="34" charset="-122"/>
                  <a:ea typeface="微软雅黑" pitchFamily="34" charset="-122"/>
                  <a:cs typeface="Gill Sans"/>
                  <a:sym typeface="微软雅黑" pitchFamily="34" charset="-122"/>
                </a:rPr>
                <a:t>唯一</a:t>
              </a:r>
              <a:endParaRPr lang="zh-CN" altLang="en-US" sz="2600" b="0">
                <a:ea typeface="微软雅黑" pitchFamily="34" charset="-122"/>
                <a:cs typeface="Gill Sans"/>
                <a:sym typeface="Helvetica" pitchFamily="34" charset="0"/>
              </a:endParaRPr>
            </a:p>
          </p:txBody>
        </p:sp>
      </p:grpSp>
      <p:grpSp>
        <p:nvGrpSpPr>
          <p:cNvPr id="17412" name="Group 33"/>
          <p:cNvGrpSpPr>
            <a:grpSpLocks/>
          </p:cNvGrpSpPr>
          <p:nvPr/>
        </p:nvGrpSpPr>
        <p:grpSpPr bwMode="auto">
          <a:xfrm>
            <a:off x="161925" y="5319713"/>
            <a:ext cx="8370888" cy="1449387"/>
            <a:chOff x="102" y="3351"/>
            <a:chExt cx="5273" cy="913"/>
          </a:xfrm>
        </p:grpSpPr>
        <p:sp>
          <p:nvSpPr>
            <p:cNvPr id="17419" name="圆角矩形 11"/>
            <p:cNvSpPr>
              <a:spLocks noChangeArrowheads="1"/>
            </p:cNvSpPr>
            <p:nvPr/>
          </p:nvSpPr>
          <p:spPr bwMode="auto">
            <a:xfrm>
              <a:off x="102" y="3351"/>
              <a:ext cx="5273" cy="913"/>
            </a:xfrm>
            <a:prstGeom prst="roundRect">
              <a:avLst>
                <a:gd name="adj" fmla="val 16667"/>
              </a:avLst>
            </a:prstGeom>
            <a:solidFill>
              <a:srgbClr val="FFFFFF"/>
            </a:solidFill>
            <a:ln w="9525">
              <a:solidFill>
                <a:schemeClr val="tx1"/>
              </a:solidFill>
              <a:round/>
              <a:headEnd/>
              <a:tailEnd/>
            </a:ln>
          </p:spPr>
          <p:txBody>
            <a:bodyPr/>
            <a:lstStyle/>
            <a:p>
              <a:pPr>
                <a:buSzPct val="171000"/>
              </a:pPr>
              <a:endParaRPr lang="zh-CN" altLang="en-US" sz="1600" b="0">
                <a:ea typeface="Gill Sans"/>
                <a:cs typeface="Gill Sans"/>
                <a:sym typeface="Helvetica" pitchFamily="34" charset="0"/>
              </a:endParaRPr>
            </a:p>
          </p:txBody>
        </p:sp>
        <p:sp>
          <p:nvSpPr>
            <p:cNvPr id="17420" name="圆角矩形 4"/>
            <p:cNvSpPr>
              <a:spLocks noChangeArrowheads="1"/>
            </p:cNvSpPr>
            <p:nvPr/>
          </p:nvSpPr>
          <p:spPr bwMode="auto">
            <a:xfrm>
              <a:off x="744" y="3351"/>
              <a:ext cx="4602" cy="878"/>
            </a:xfrm>
            <a:prstGeom prst="rect">
              <a:avLst/>
            </a:prstGeom>
            <a:noFill/>
            <a:ln w="9525">
              <a:noFill/>
              <a:miter lim="800000"/>
              <a:headEnd/>
              <a:tailEnd/>
            </a:ln>
          </p:spPr>
          <p:txBody>
            <a:bodyPr lIns="49530" tIns="49530" rIns="49530" bIns="49530" anchor="ctr"/>
            <a:lstStyle/>
            <a:p>
              <a:pPr>
                <a:lnSpc>
                  <a:spcPct val="140000"/>
                </a:lnSpc>
                <a:buSzPct val="171000"/>
              </a:pPr>
              <a:r>
                <a:rPr lang="zh-CN" altLang="en-US" sz="2200" dirty="0">
                  <a:latin typeface="宋体" pitchFamily="2" charset="-122"/>
                  <a:ea typeface="Gill Sans"/>
                  <a:cs typeface="Gill Sans"/>
                  <a:sym typeface="宋体" pitchFamily="2" charset="-122"/>
                </a:rPr>
                <a:t>◎ 汇聚</a:t>
              </a:r>
              <a:r>
                <a:rPr lang="zh-CN" altLang="en-US" sz="2200" dirty="0">
                  <a:solidFill>
                    <a:srgbClr val="00B0F0"/>
                  </a:solidFill>
                  <a:latin typeface="宋体" pitchFamily="2" charset="-122"/>
                  <a:ea typeface="Gill Sans"/>
                  <a:cs typeface="Gill Sans"/>
                  <a:sym typeface="宋体" pitchFamily="2" charset="-122"/>
                </a:rPr>
                <a:t>正版授权</a:t>
              </a:r>
              <a:r>
                <a:rPr lang="zh-CN" altLang="en-US" sz="2200" dirty="0">
                  <a:latin typeface="宋体" pitchFamily="2" charset="-122"/>
                  <a:ea typeface="Gill Sans"/>
                  <a:cs typeface="Gill Sans"/>
                  <a:sym typeface="宋体" pitchFamily="2" charset="-122"/>
                </a:rPr>
                <a:t>精品内容资源，拒绝盗版，保证品质</a:t>
              </a:r>
            </a:p>
            <a:p>
              <a:pPr>
                <a:lnSpc>
                  <a:spcPct val="140000"/>
                </a:lnSpc>
                <a:buSzPct val="171000"/>
              </a:pPr>
              <a:r>
                <a:rPr lang="zh-CN" altLang="en-US" sz="2200" dirty="0">
                  <a:latin typeface="宋体" pitchFamily="2" charset="-122"/>
                  <a:ea typeface="Gill Sans"/>
                  <a:cs typeface="Gill Sans"/>
                  <a:sym typeface="宋体" pitchFamily="2" charset="-122"/>
                </a:rPr>
                <a:t>◎ 全方位的</a:t>
              </a:r>
              <a:r>
                <a:rPr lang="zh-CN" altLang="en-US" sz="2200" dirty="0">
                  <a:solidFill>
                    <a:srgbClr val="00B0F0"/>
                  </a:solidFill>
                  <a:latin typeface="宋体" pitchFamily="2" charset="-122"/>
                  <a:ea typeface="Gill Sans"/>
                  <a:cs typeface="Gill Sans"/>
                  <a:sym typeface="宋体" pitchFamily="2" charset="-122"/>
                </a:rPr>
                <a:t>版权保护</a:t>
              </a:r>
              <a:r>
                <a:rPr lang="zh-CN" altLang="en-US" sz="2200" dirty="0">
                  <a:latin typeface="宋体" pitchFamily="2" charset="-122"/>
                  <a:ea typeface="Gill Sans"/>
                  <a:cs typeface="Gill Sans"/>
                  <a:sym typeface="宋体" pitchFamily="2" charset="-122"/>
                </a:rPr>
                <a:t>，防止版权内容的复制传播，最大程度地保障作者权益</a:t>
              </a:r>
              <a:endParaRPr lang="en-US" altLang="zh-CN" sz="2200" b="0" dirty="0">
                <a:ea typeface="Gill Sans"/>
                <a:cs typeface="Gill Sans"/>
                <a:sym typeface="Helvetica" pitchFamily="34" charset="0"/>
              </a:endParaRPr>
            </a:p>
          </p:txBody>
        </p:sp>
        <p:sp>
          <p:nvSpPr>
            <p:cNvPr id="17421" name="圆角矩形 19"/>
            <p:cNvSpPr>
              <a:spLocks noChangeArrowheads="1"/>
            </p:cNvSpPr>
            <p:nvPr/>
          </p:nvSpPr>
          <p:spPr bwMode="auto">
            <a:xfrm>
              <a:off x="166" y="3582"/>
              <a:ext cx="528" cy="336"/>
            </a:xfrm>
            <a:prstGeom prst="roundRect">
              <a:avLst>
                <a:gd name="adj" fmla="val 16667"/>
              </a:avLst>
            </a:prstGeom>
            <a:solidFill>
              <a:srgbClr val="FFFFFF"/>
            </a:solidFill>
            <a:ln w="9525">
              <a:noFill/>
              <a:round/>
              <a:headEnd/>
              <a:tailEnd/>
            </a:ln>
          </p:spPr>
          <p:txBody>
            <a:bodyPr anchor="ctr"/>
            <a:lstStyle/>
            <a:p>
              <a:pPr algn="ctr">
                <a:buSzPct val="171000"/>
              </a:pPr>
              <a:r>
                <a:rPr lang="zh-CN" altLang="en-US" sz="2600">
                  <a:latin typeface="微软雅黑" pitchFamily="34" charset="-122"/>
                  <a:ea typeface="微软雅黑" pitchFamily="34" charset="-122"/>
                  <a:cs typeface="Gill Sans"/>
                  <a:sym typeface="微软雅黑" pitchFamily="34" charset="-122"/>
                </a:rPr>
                <a:t>正版</a:t>
              </a:r>
              <a:endParaRPr lang="zh-CN" altLang="en-US" sz="2600" b="0">
                <a:ea typeface="微软雅黑" pitchFamily="34" charset="-122"/>
                <a:cs typeface="Gill Sans"/>
                <a:sym typeface="Helvetica" pitchFamily="34" charset="0"/>
              </a:endParaRPr>
            </a:p>
          </p:txBody>
        </p:sp>
      </p:grpSp>
      <p:sp>
        <p:nvSpPr>
          <p:cNvPr id="17413" name="圆角矩形 18"/>
          <p:cNvSpPr>
            <a:spLocks noChangeArrowheads="1"/>
          </p:cNvSpPr>
          <p:nvPr/>
        </p:nvSpPr>
        <p:spPr bwMode="auto">
          <a:xfrm>
            <a:off x="539750" y="2084388"/>
            <a:ext cx="838200" cy="533400"/>
          </a:xfrm>
          <a:prstGeom prst="roundRect">
            <a:avLst>
              <a:gd name="adj" fmla="val 16667"/>
            </a:avLst>
          </a:prstGeom>
          <a:solidFill>
            <a:srgbClr val="FFFFFF"/>
          </a:solidFill>
          <a:ln w="9525">
            <a:noFill/>
            <a:round/>
            <a:headEnd/>
            <a:tailEnd/>
          </a:ln>
        </p:spPr>
        <p:txBody>
          <a:bodyPr anchor="ctr"/>
          <a:lstStyle/>
          <a:p>
            <a:pPr algn="ctr">
              <a:buSzPct val="171000"/>
            </a:pPr>
            <a:r>
              <a:rPr lang="zh-CN" altLang="en-US" sz="2600">
                <a:latin typeface="微软雅黑" pitchFamily="34" charset="-122"/>
                <a:ea typeface="微软雅黑" pitchFamily="34" charset="-122"/>
                <a:cs typeface="Gill Sans"/>
                <a:sym typeface="微软雅黑" pitchFamily="34" charset="-122"/>
              </a:rPr>
              <a:t>权威</a:t>
            </a:r>
            <a:endParaRPr lang="zh-CN" altLang="en-US" sz="2600" b="0">
              <a:ea typeface="微软雅黑" pitchFamily="34" charset="-122"/>
              <a:cs typeface="Gill Sans"/>
              <a:sym typeface="Helvetica" pitchFamily="34" charset="0"/>
            </a:endParaRPr>
          </a:p>
        </p:txBody>
      </p:sp>
      <p:sp>
        <p:nvSpPr>
          <p:cNvPr id="151" name="Shape 151"/>
          <p:cNvSpPr/>
          <p:nvPr/>
        </p:nvSpPr>
        <p:spPr>
          <a:xfrm flipV="1">
            <a:off x="71438" y="773113"/>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grpSp>
        <p:nvGrpSpPr>
          <p:cNvPr id="17415" name="Group 26"/>
          <p:cNvGrpSpPr>
            <a:grpSpLocks/>
          </p:cNvGrpSpPr>
          <p:nvPr/>
        </p:nvGrpSpPr>
        <p:grpSpPr bwMode="auto">
          <a:xfrm>
            <a:off x="296863" y="1179513"/>
            <a:ext cx="8229600" cy="1901825"/>
            <a:chOff x="300" y="905"/>
            <a:chExt cx="5184" cy="1198"/>
          </a:xfrm>
        </p:grpSpPr>
        <p:sp>
          <p:nvSpPr>
            <p:cNvPr id="17416" name="圆角矩形 5"/>
            <p:cNvSpPr>
              <a:spLocks noChangeArrowheads="1"/>
            </p:cNvSpPr>
            <p:nvPr/>
          </p:nvSpPr>
          <p:spPr bwMode="auto">
            <a:xfrm>
              <a:off x="300" y="905"/>
              <a:ext cx="5184" cy="1198"/>
            </a:xfrm>
            <a:prstGeom prst="roundRect">
              <a:avLst>
                <a:gd name="adj" fmla="val 16667"/>
              </a:avLst>
            </a:prstGeom>
            <a:solidFill>
              <a:srgbClr val="FFFFFF"/>
            </a:solidFill>
            <a:ln w="9525">
              <a:solidFill>
                <a:schemeClr val="tx1"/>
              </a:solidFill>
              <a:round/>
              <a:headEnd/>
              <a:tailEnd/>
            </a:ln>
          </p:spPr>
          <p:txBody>
            <a:bodyPr/>
            <a:lstStyle/>
            <a:p>
              <a:pPr>
                <a:buSzPct val="171000"/>
              </a:pPr>
              <a:endParaRPr lang="zh-CN" altLang="en-US" sz="1600" b="0">
                <a:solidFill>
                  <a:schemeClr val="bg1"/>
                </a:solidFill>
                <a:ea typeface="Gill Sans"/>
                <a:cs typeface="Gill Sans"/>
                <a:sym typeface="Helvetica" pitchFamily="34" charset="0"/>
              </a:endParaRPr>
            </a:p>
          </p:txBody>
        </p:sp>
        <p:sp>
          <p:nvSpPr>
            <p:cNvPr id="17417" name="圆角矩形 4"/>
            <p:cNvSpPr>
              <a:spLocks noChangeArrowheads="1"/>
            </p:cNvSpPr>
            <p:nvPr/>
          </p:nvSpPr>
          <p:spPr bwMode="auto">
            <a:xfrm>
              <a:off x="924" y="913"/>
              <a:ext cx="4525" cy="1088"/>
            </a:xfrm>
            <a:prstGeom prst="rect">
              <a:avLst/>
            </a:prstGeom>
            <a:noFill/>
            <a:ln w="9525">
              <a:noFill/>
              <a:miter lim="800000"/>
              <a:headEnd/>
              <a:tailEnd/>
            </a:ln>
          </p:spPr>
          <p:txBody>
            <a:bodyPr lIns="49530" tIns="49530" rIns="49530" bIns="49530" anchor="ctr"/>
            <a:lstStyle/>
            <a:p>
              <a:pPr>
                <a:lnSpc>
                  <a:spcPct val="150000"/>
                </a:lnSpc>
                <a:buSzPct val="171000"/>
              </a:pPr>
              <a:r>
                <a:rPr lang="zh-CN" altLang="en-US" sz="2200" dirty="0">
                  <a:latin typeface="宋体" pitchFamily="2" charset="-122"/>
                  <a:ea typeface="Gill Sans"/>
                  <a:cs typeface="Gill Sans"/>
                  <a:sym typeface="宋体" pitchFamily="2" charset="-122"/>
                </a:rPr>
                <a:t>◎ </a:t>
              </a:r>
              <a:r>
                <a:rPr lang="zh-CN" altLang="en-US" sz="2200" dirty="0">
                  <a:solidFill>
                    <a:srgbClr val="00B0F0"/>
                  </a:solidFill>
                  <a:latin typeface="宋体" pitchFamily="2" charset="-122"/>
                  <a:ea typeface="Gill Sans"/>
                  <a:cs typeface="Gill Sans"/>
                  <a:sym typeface="宋体" pitchFamily="2" charset="-122"/>
                </a:rPr>
                <a:t>专业编辑</a:t>
              </a:r>
              <a:r>
                <a:rPr lang="zh-CN" altLang="en-US" sz="2200" dirty="0">
                  <a:latin typeface="宋体" pitchFamily="2" charset="-122"/>
                  <a:ea typeface="Gill Sans"/>
                  <a:cs typeface="Gill Sans"/>
                  <a:sym typeface="宋体" pitchFamily="2" charset="-122"/>
                </a:rPr>
                <a:t>团队完成内容采编与审核，为用户提供值得信赖的高质量数字内容资源</a:t>
              </a:r>
            </a:p>
            <a:p>
              <a:pPr>
                <a:lnSpc>
                  <a:spcPct val="150000"/>
                </a:lnSpc>
                <a:buSzPct val="171000"/>
              </a:pPr>
              <a:r>
                <a:rPr lang="zh-CN" altLang="en-US" sz="2200" dirty="0">
                  <a:latin typeface="宋体" pitchFamily="2" charset="-122"/>
                  <a:ea typeface="Gill Sans"/>
                  <a:cs typeface="Gill Sans"/>
                  <a:sym typeface="宋体" pitchFamily="2" charset="-122"/>
                </a:rPr>
                <a:t>◎ </a:t>
              </a:r>
              <a:r>
                <a:rPr lang="zh-CN" altLang="en-US" sz="2200" dirty="0">
                  <a:solidFill>
                    <a:srgbClr val="00B0F0"/>
                  </a:solidFill>
                  <a:latin typeface="宋体" pitchFamily="2" charset="-122"/>
                  <a:ea typeface="Gill Sans"/>
                  <a:cs typeface="Gill Sans"/>
                  <a:sym typeface="宋体" pitchFamily="2" charset="-122"/>
                </a:rPr>
                <a:t>业内权威专家组成的高级顾问团队</a:t>
              </a:r>
              <a:r>
                <a:rPr lang="zh-CN" altLang="en-US" sz="2200" dirty="0">
                  <a:latin typeface="宋体" pitchFamily="2" charset="-122"/>
                  <a:ea typeface="Gill Sans"/>
                  <a:cs typeface="Gill Sans"/>
                  <a:sym typeface="宋体" pitchFamily="2" charset="-122"/>
                </a:rPr>
                <a:t>，指导内容元数据的结构化、内容筛选的精细化</a:t>
              </a:r>
              <a:endParaRPr lang="zh-CN" altLang="en-US" sz="2200" b="0" dirty="0">
                <a:ea typeface="Gill Sans"/>
                <a:cs typeface="Gill Sans"/>
                <a:sym typeface="Helvetica" pitchFamily="34" charset="0"/>
              </a:endParaRPr>
            </a:p>
          </p:txBody>
        </p:sp>
        <p:sp>
          <p:nvSpPr>
            <p:cNvPr id="17418" name="圆角矩形 18"/>
            <p:cNvSpPr>
              <a:spLocks noChangeArrowheads="1"/>
            </p:cNvSpPr>
            <p:nvPr/>
          </p:nvSpPr>
          <p:spPr bwMode="auto">
            <a:xfrm>
              <a:off x="352" y="1313"/>
              <a:ext cx="528" cy="336"/>
            </a:xfrm>
            <a:prstGeom prst="roundRect">
              <a:avLst>
                <a:gd name="adj" fmla="val 16667"/>
              </a:avLst>
            </a:prstGeom>
            <a:solidFill>
              <a:srgbClr val="FFFFFF"/>
            </a:solidFill>
            <a:ln w="9525">
              <a:noFill/>
              <a:round/>
              <a:headEnd/>
              <a:tailEnd/>
            </a:ln>
          </p:spPr>
          <p:txBody>
            <a:bodyPr anchor="ctr"/>
            <a:lstStyle/>
            <a:p>
              <a:pPr algn="ctr">
                <a:buSzPct val="171000"/>
              </a:pPr>
              <a:r>
                <a:rPr lang="zh-CN" altLang="en-US" sz="2600">
                  <a:latin typeface="微软雅黑" pitchFamily="34" charset="-122"/>
                  <a:ea typeface="微软雅黑" pitchFamily="34" charset="-122"/>
                  <a:cs typeface="Gill Sans"/>
                  <a:sym typeface="微软雅黑" pitchFamily="34" charset="-122"/>
                </a:rPr>
                <a:t>权威</a:t>
              </a:r>
              <a:endParaRPr lang="zh-CN" altLang="en-US" sz="2600" b="0">
                <a:ea typeface="微软雅黑" pitchFamily="34" charset="-122"/>
                <a:cs typeface="Gill Sans"/>
                <a:sym typeface="Helvetica" pitchFamily="34" charset="0"/>
              </a:endParaRPr>
            </a:p>
          </p:txBody>
        </p:sp>
      </p:grpSp>
    </p:spTree>
  </p:cSld>
  <p:clrMapOvr>
    <a:masterClrMapping/>
  </p:clrMapOvr>
  <p:transition spd="slow">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p:cNvPicPr>
            <a:picLocks noChangeAspect="1" noChangeArrowheads="1"/>
          </p:cNvPicPr>
          <p:nvPr/>
        </p:nvPicPr>
        <p:blipFill>
          <a:blip r:embed="rId3"/>
          <a:srcRect/>
          <a:stretch>
            <a:fillRect/>
          </a:stretch>
        </p:blipFill>
        <p:spPr bwMode="auto">
          <a:xfrm>
            <a:off x="681038" y="6350"/>
            <a:ext cx="7356475" cy="6797675"/>
          </a:xfrm>
          <a:prstGeom prst="rect">
            <a:avLst/>
          </a:prstGeom>
          <a:noFill/>
          <a:ln w="9525">
            <a:noFill/>
            <a:miter lim="800000"/>
            <a:headEnd/>
            <a:tailEnd/>
          </a:ln>
        </p:spPr>
      </p:pic>
      <p:sp>
        <p:nvSpPr>
          <p:cNvPr id="18435" name="Text Box 6"/>
          <p:cNvSpPr txBox="1">
            <a:spLocks noChangeArrowheads="1"/>
          </p:cNvSpPr>
          <p:nvPr/>
        </p:nvSpPr>
        <p:spPr bwMode="auto">
          <a:xfrm>
            <a:off x="8154988" y="2168525"/>
            <a:ext cx="733425" cy="3556000"/>
          </a:xfrm>
          <a:prstGeom prst="rect">
            <a:avLst/>
          </a:prstGeom>
          <a:noFill/>
          <a:ln w="9525">
            <a:noFill/>
            <a:miter lim="800000"/>
            <a:headEnd/>
            <a:tailEnd/>
          </a:ln>
        </p:spPr>
        <p:txBody>
          <a:bodyPr vert="eaVert">
            <a:spAutoFit/>
          </a:bodyPr>
          <a:lstStyle/>
          <a:p>
            <a:pPr>
              <a:spcBef>
                <a:spcPct val="50000"/>
              </a:spcBef>
            </a:pPr>
            <a:r>
              <a:rPr lang="zh-CN" altLang="en-US" sz="3600">
                <a:solidFill>
                  <a:srgbClr val="6666FF"/>
                </a:solidFill>
              </a:rPr>
              <a:t>网  站  首  页</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01675" y="0"/>
            <a:ext cx="2386013" cy="908050"/>
          </a:xfrm>
        </p:spPr>
        <p:txBody>
          <a:bodyPr/>
          <a:lstStyle/>
          <a:p>
            <a:pPr eaLnBrk="1" hangingPunct="1"/>
            <a:r>
              <a:rPr lang="zh-CN" altLang="en-US" sz="3600" smtClean="0">
                <a:solidFill>
                  <a:srgbClr val="6666FF"/>
                </a:solidFill>
              </a:rPr>
              <a:t>资源组成   </a:t>
            </a:r>
          </a:p>
        </p:txBody>
      </p:sp>
      <p:sp>
        <p:nvSpPr>
          <p:cNvPr id="19459" name="Rectangle 3"/>
          <p:cNvSpPr>
            <a:spLocks noGrp="1" noChangeArrowheads="1"/>
          </p:cNvSpPr>
          <p:nvPr>
            <p:ph type="body" idx="1"/>
          </p:nvPr>
        </p:nvSpPr>
        <p:spPr>
          <a:xfrm>
            <a:off x="-6350" y="1538288"/>
            <a:ext cx="8632825" cy="5319712"/>
          </a:xfrm>
        </p:spPr>
        <p:txBody>
          <a:bodyPr/>
          <a:lstStyle/>
          <a:p>
            <a:pPr marL="812800" indent="541338" eaLnBrk="1" fontAlgn="t" hangingPunct="1">
              <a:lnSpc>
                <a:spcPct val="130000"/>
              </a:lnSpc>
              <a:buFont typeface="Wingdings" pitchFamily="2" charset="2"/>
              <a:buNone/>
              <a:tabLst>
                <a:tab pos="801688" algn="l"/>
              </a:tabLst>
            </a:pPr>
            <a:r>
              <a:rPr lang="en-US" altLang="zh-CN" sz="2600" dirty="0" smtClean="0"/>
              <a:t> CIDP</a:t>
            </a:r>
            <a:r>
              <a:rPr lang="zh-CN" altLang="en-US" sz="2600" dirty="0" smtClean="0"/>
              <a:t>制造业数字资源平台中主要包括以下</a:t>
            </a:r>
            <a:r>
              <a:rPr lang="en-US" altLang="zh-CN" sz="2600" dirty="0" smtClean="0"/>
              <a:t>6</a:t>
            </a:r>
            <a:r>
              <a:rPr lang="zh-CN" altLang="en-US" sz="2600" dirty="0" smtClean="0"/>
              <a:t>个方面的资源：</a:t>
            </a:r>
          </a:p>
          <a:p>
            <a:pPr marL="812800" indent="541338" eaLnBrk="1" hangingPunct="1">
              <a:lnSpc>
                <a:spcPct val="130000"/>
              </a:lnSpc>
              <a:tabLst>
                <a:tab pos="801688" algn="l"/>
              </a:tabLst>
            </a:pPr>
            <a:r>
              <a:rPr lang="zh-CN" altLang="en-US" sz="2600" dirty="0" smtClean="0"/>
              <a:t>知识单元</a:t>
            </a:r>
          </a:p>
          <a:p>
            <a:pPr marL="812800" indent="541338" eaLnBrk="1" hangingPunct="1">
              <a:lnSpc>
                <a:spcPct val="130000"/>
              </a:lnSpc>
              <a:tabLst>
                <a:tab pos="801688" algn="l"/>
              </a:tabLst>
            </a:pPr>
            <a:r>
              <a:rPr lang="zh-CN" altLang="en-US" sz="2600" dirty="0" smtClean="0"/>
              <a:t>三维模型</a:t>
            </a:r>
          </a:p>
          <a:p>
            <a:pPr marL="812800" indent="541338" eaLnBrk="1" hangingPunct="1">
              <a:lnSpc>
                <a:spcPct val="130000"/>
              </a:lnSpc>
              <a:tabLst>
                <a:tab pos="801688" algn="l"/>
              </a:tabLst>
            </a:pPr>
            <a:r>
              <a:rPr lang="zh-CN" altLang="en-US" sz="2600" dirty="0" smtClean="0"/>
              <a:t>工程教学</a:t>
            </a:r>
          </a:p>
          <a:p>
            <a:pPr marL="812800" indent="541338" eaLnBrk="1" hangingPunct="1">
              <a:lnSpc>
                <a:spcPct val="130000"/>
              </a:lnSpc>
              <a:tabLst>
                <a:tab pos="801688" algn="l"/>
              </a:tabLst>
            </a:pPr>
            <a:r>
              <a:rPr lang="zh-CN" altLang="en-US" sz="2600" dirty="0" smtClean="0"/>
              <a:t>多媒体</a:t>
            </a:r>
          </a:p>
          <a:p>
            <a:pPr marL="812800" indent="541338" eaLnBrk="1" hangingPunct="1">
              <a:lnSpc>
                <a:spcPct val="130000"/>
              </a:lnSpc>
              <a:tabLst>
                <a:tab pos="801688" algn="l"/>
              </a:tabLst>
            </a:pPr>
            <a:r>
              <a:rPr lang="zh-CN" altLang="en-US" sz="2600" dirty="0" smtClean="0"/>
              <a:t>设计计算</a:t>
            </a:r>
          </a:p>
          <a:p>
            <a:pPr marL="812800" indent="541338" eaLnBrk="1" hangingPunct="1">
              <a:lnSpc>
                <a:spcPct val="130000"/>
              </a:lnSpc>
              <a:tabLst>
                <a:tab pos="801688" algn="l"/>
              </a:tabLst>
            </a:pPr>
            <a:r>
              <a:rPr lang="zh-CN" altLang="en-US" sz="2600" dirty="0" smtClean="0"/>
              <a:t>电子图书</a:t>
            </a:r>
            <a:endParaRPr lang="en-US" altLang="zh-CN" sz="2600" dirty="0" smtClean="0"/>
          </a:p>
        </p:txBody>
      </p:sp>
      <p:sp>
        <p:nvSpPr>
          <p:cNvPr id="151" name="Shape 151"/>
          <p:cNvSpPr/>
          <p:nvPr/>
        </p:nvSpPr>
        <p:spPr>
          <a:xfrm flipV="1">
            <a:off x="71438" y="1042988"/>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76250" y="142875"/>
            <a:ext cx="3538538" cy="868363"/>
          </a:xfrm>
          <a:noFill/>
        </p:spPr>
        <p:txBody>
          <a:bodyPr/>
          <a:lstStyle/>
          <a:p>
            <a:pPr eaLnBrk="1" hangingPunct="1"/>
            <a:r>
              <a:rPr lang="zh-CN" altLang="en-US" sz="3600" smtClean="0">
                <a:solidFill>
                  <a:srgbClr val="6666FF"/>
                </a:solidFill>
              </a:rPr>
              <a:t>（</a:t>
            </a:r>
            <a:r>
              <a:rPr lang="en-US" altLang="zh-CN" sz="3600" smtClean="0">
                <a:solidFill>
                  <a:srgbClr val="6666FF"/>
                </a:solidFill>
              </a:rPr>
              <a:t>1</a:t>
            </a:r>
            <a:r>
              <a:rPr lang="zh-CN" altLang="en-US" sz="3600" smtClean="0">
                <a:solidFill>
                  <a:srgbClr val="6666FF"/>
                </a:solidFill>
              </a:rPr>
              <a:t>）知识单元 </a:t>
            </a:r>
          </a:p>
        </p:txBody>
      </p:sp>
      <p:sp>
        <p:nvSpPr>
          <p:cNvPr id="20483" name="Rectangle 2"/>
          <p:cNvSpPr>
            <a:spLocks noChangeArrowheads="1"/>
          </p:cNvSpPr>
          <p:nvPr/>
        </p:nvSpPr>
        <p:spPr bwMode="auto">
          <a:xfrm>
            <a:off x="0" y="1449388"/>
            <a:ext cx="8569325" cy="1169987"/>
          </a:xfrm>
          <a:prstGeom prst="rect">
            <a:avLst/>
          </a:prstGeom>
          <a:noFill/>
          <a:ln w="9525">
            <a:noFill/>
            <a:miter lim="800000"/>
            <a:headEnd/>
            <a:tailEnd/>
          </a:ln>
        </p:spPr>
        <p:txBody>
          <a:bodyPr anchor="b"/>
          <a:lstStyle/>
          <a:p>
            <a:pPr>
              <a:lnSpc>
                <a:spcPct val="150000"/>
              </a:lnSpc>
            </a:pPr>
            <a:r>
              <a:rPr lang="zh-CN" altLang="en-US" sz="2400" dirty="0">
                <a:solidFill>
                  <a:schemeClr val="tx2"/>
                </a:solidFill>
              </a:rPr>
              <a:t>       </a:t>
            </a:r>
            <a:r>
              <a:rPr lang="zh-CN" altLang="en-US" sz="2400" b="0" dirty="0">
                <a:solidFill>
                  <a:schemeClr val="tx2"/>
                </a:solidFill>
              </a:rPr>
              <a:t>知识单元的定义</a:t>
            </a:r>
            <a:r>
              <a:rPr lang="zh-CN" altLang="en-US" sz="2400" b="0" dirty="0" smtClean="0">
                <a:solidFill>
                  <a:schemeClr val="tx2"/>
                </a:solidFill>
              </a:rPr>
              <a:t>：按照专业人员的需求，将某个专业领域的知识体系划分为若干个有相互联系的内容单元。</a:t>
            </a:r>
            <a:endParaRPr lang="zh-CN" altLang="en-US" sz="2400" b="0" dirty="0">
              <a:solidFill>
                <a:schemeClr val="tx2"/>
              </a:solidFill>
            </a:endParaRPr>
          </a:p>
        </p:txBody>
      </p:sp>
      <p:sp>
        <p:nvSpPr>
          <p:cNvPr id="151" name="Shape 151"/>
          <p:cNvSpPr/>
          <p:nvPr/>
        </p:nvSpPr>
        <p:spPr>
          <a:xfrm flipV="1">
            <a:off x="71438" y="1042988"/>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
        <p:nvSpPr>
          <p:cNvPr id="20485" name="Shape 187"/>
          <p:cNvSpPr>
            <a:spLocks noChangeArrowheads="1"/>
          </p:cNvSpPr>
          <p:nvPr/>
        </p:nvSpPr>
        <p:spPr bwMode="auto">
          <a:xfrm>
            <a:off x="765175" y="2573338"/>
            <a:ext cx="4222750" cy="4305300"/>
          </a:xfrm>
          <a:prstGeom prst="rect">
            <a:avLst/>
          </a:prstGeom>
          <a:noFill/>
          <a:ln w="12700">
            <a:noFill/>
            <a:miter lim="400000"/>
            <a:headEnd/>
            <a:tailEnd/>
          </a:ln>
        </p:spPr>
        <p:txBody>
          <a:bodyPr wrap="none" lIns="45719" rIns="45719">
            <a:spAutoFit/>
          </a:bodyPr>
          <a:lstStyle/>
          <a:p>
            <a:pPr marL="279400" indent="-279400">
              <a:lnSpc>
                <a:spcPct val="150000"/>
              </a:lnSpc>
              <a:buSzPct val="100000"/>
            </a:pPr>
            <a:r>
              <a:rPr lang="zh-CN" altLang="en-US" sz="2800" dirty="0">
                <a:sym typeface="Helvetica" pitchFamily="34" charset="0"/>
              </a:rPr>
              <a:t>知识单元特色</a:t>
            </a:r>
          </a:p>
          <a:p>
            <a:pPr marL="279400" indent="-279400">
              <a:lnSpc>
                <a:spcPct val="150000"/>
              </a:lnSpc>
              <a:buSzPct val="100000"/>
            </a:pPr>
            <a:r>
              <a:rPr lang="zh-CN" altLang="en-US" sz="2600" b="0" dirty="0">
                <a:sym typeface="Helvetica" pitchFamily="34" charset="0"/>
              </a:rPr>
              <a:t>     ●    </a:t>
            </a:r>
            <a:r>
              <a:rPr lang="zh-CN" altLang="en-US" sz="2600" b="0" dirty="0">
                <a:latin typeface="Helvetica" pitchFamily="34" charset="0"/>
                <a:sym typeface="Helvetica" pitchFamily="34" charset="0"/>
              </a:rPr>
              <a:t>覆盖全专业知识领域</a:t>
            </a:r>
          </a:p>
          <a:p>
            <a:pPr marL="279400" indent="-279400">
              <a:lnSpc>
                <a:spcPct val="150000"/>
              </a:lnSpc>
              <a:buSzPct val="100000"/>
            </a:pPr>
            <a:r>
              <a:rPr lang="zh-CN" altLang="en-US" sz="2600" b="0" dirty="0">
                <a:sym typeface="Helvetica" pitchFamily="34" charset="0"/>
              </a:rPr>
              <a:t>     ●    </a:t>
            </a:r>
            <a:r>
              <a:rPr lang="zh-CN" altLang="en-US" sz="2600" b="0" dirty="0">
                <a:latin typeface="Helvetica" pitchFamily="34" charset="0"/>
                <a:sym typeface="Helvetica" pitchFamily="34" charset="0"/>
              </a:rPr>
              <a:t>知识点不断更新</a:t>
            </a:r>
          </a:p>
          <a:p>
            <a:pPr marL="279400" indent="-279400">
              <a:lnSpc>
                <a:spcPct val="150000"/>
              </a:lnSpc>
              <a:buSzPct val="100000"/>
            </a:pPr>
            <a:r>
              <a:rPr lang="zh-CN" altLang="en-US" sz="2600" b="0" dirty="0">
                <a:sym typeface="Helvetica" pitchFamily="34" charset="0"/>
              </a:rPr>
              <a:t>     ●    </a:t>
            </a:r>
            <a:r>
              <a:rPr lang="zh-CN" altLang="en-US" sz="2600" b="0" dirty="0">
                <a:latin typeface="Helvetica" pitchFamily="34" charset="0"/>
                <a:sym typeface="Helvetica" pitchFamily="34" charset="0"/>
              </a:rPr>
              <a:t>方便快捷检索</a:t>
            </a:r>
          </a:p>
          <a:p>
            <a:pPr marL="279400" indent="-279400">
              <a:lnSpc>
                <a:spcPct val="150000"/>
              </a:lnSpc>
              <a:buSzPct val="100000"/>
            </a:pPr>
            <a:r>
              <a:rPr lang="zh-CN" altLang="en-US" sz="2600" b="0" dirty="0">
                <a:sym typeface="Helvetica" pitchFamily="34" charset="0"/>
              </a:rPr>
              <a:t>     ●    </a:t>
            </a:r>
            <a:r>
              <a:rPr lang="zh-CN" altLang="en-US" sz="2600" b="0" dirty="0">
                <a:latin typeface="Helvetica" pitchFamily="34" charset="0"/>
                <a:sym typeface="Helvetica" pitchFamily="34" charset="0"/>
              </a:rPr>
              <a:t>按照分类清晰浏览</a:t>
            </a:r>
          </a:p>
          <a:p>
            <a:pPr marL="279400" indent="-279400">
              <a:lnSpc>
                <a:spcPct val="150000"/>
              </a:lnSpc>
              <a:buSzPct val="100000"/>
            </a:pPr>
            <a:r>
              <a:rPr lang="zh-CN" altLang="en-US" sz="2600" b="0" dirty="0">
                <a:sym typeface="Helvetica" pitchFamily="34" charset="0"/>
              </a:rPr>
              <a:t>     ●    </a:t>
            </a:r>
            <a:r>
              <a:rPr lang="zh-CN" altLang="en-US" sz="2600" b="0" dirty="0">
                <a:latin typeface="Helvetica" pitchFamily="34" charset="0"/>
                <a:sym typeface="Helvetica" pitchFamily="34" charset="0"/>
              </a:rPr>
              <a:t>专业排版效果</a:t>
            </a:r>
          </a:p>
          <a:p>
            <a:pPr marL="279400" indent="-279400">
              <a:lnSpc>
                <a:spcPct val="150000"/>
              </a:lnSpc>
              <a:buSzPct val="100000"/>
            </a:pPr>
            <a:r>
              <a:rPr lang="zh-CN" altLang="en-US" sz="2600" b="0" dirty="0">
                <a:sym typeface="Helvetica" pitchFamily="34" charset="0"/>
              </a:rPr>
              <a:t>     ●    </a:t>
            </a:r>
            <a:r>
              <a:rPr lang="zh-CN" altLang="en-US" sz="2600" b="0" dirty="0">
                <a:latin typeface="Helvetica" pitchFamily="34" charset="0"/>
                <a:sym typeface="Helvetica" pitchFamily="34" charset="0"/>
              </a:rPr>
              <a:t>提供知识关联阅读</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p:txBody>
          <a:bodyPr/>
          <a:lstStyle/>
          <a:p>
            <a:pPr marL="0" indent="0">
              <a:lnSpc>
                <a:spcPct val="150000"/>
              </a:lnSpc>
              <a:buFont typeface="Wingdings" pitchFamily="2" charset="2"/>
              <a:buNone/>
            </a:pPr>
            <a:r>
              <a:rPr lang="zh-CN" altLang="en-US" smtClean="0"/>
              <a:t>        知识单元与百度文库或网络上其他方式搜索出来的资料的最本质的区别：</a:t>
            </a:r>
          </a:p>
          <a:p>
            <a:pPr marL="0" indent="0">
              <a:lnSpc>
                <a:spcPct val="150000"/>
              </a:lnSpc>
              <a:buFont typeface="Wingdings" pitchFamily="2" charset="2"/>
              <a:buNone/>
            </a:pPr>
            <a:r>
              <a:rPr lang="zh-CN" altLang="en-US" smtClean="0">
                <a:sym typeface="Helvetica" pitchFamily="34" charset="0"/>
              </a:rPr>
              <a:t>       ● 准确、权威</a:t>
            </a:r>
          </a:p>
          <a:p>
            <a:pPr marL="0" indent="0">
              <a:lnSpc>
                <a:spcPct val="150000"/>
              </a:lnSpc>
              <a:buFont typeface="Wingdings" pitchFamily="2" charset="2"/>
              <a:buNone/>
            </a:pPr>
            <a:r>
              <a:rPr lang="zh-CN" altLang="en-US" smtClean="0">
                <a:sym typeface="Helvetica" pitchFamily="34" charset="0"/>
              </a:rPr>
              <a:t>       ● 所有内容均经过严格的三审制度</a:t>
            </a:r>
          </a:p>
          <a:p>
            <a:pPr marL="0" indent="0">
              <a:lnSpc>
                <a:spcPct val="150000"/>
              </a:lnSpc>
              <a:buFont typeface="Wingdings" pitchFamily="2" charset="2"/>
              <a:buNone/>
            </a:pPr>
            <a:r>
              <a:rPr lang="zh-CN" altLang="en-US" smtClean="0">
                <a:sym typeface="Helvetica" pitchFamily="34" charset="0"/>
              </a:rPr>
              <a:t>       ● 达到出版要求</a:t>
            </a:r>
            <a:endParaRPr lang="zh-CN" altLang="en-US" smtClean="0">
              <a:solidFill>
                <a:srgbClr val="FFFFFF"/>
              </a:solidFill>
              <a:sym typeface="Helvetica" pitchFamily="34" charset="0"/>
            </a:endParaRPr>
          </a:p>
          <a:p>
            <a:pPr marL="0" indent="0">
              <a:buFont typeface="Wingdings" pitchFamily="2" charset="2"/>
              <a:buNone/>
            </a:pPr>
            <a:endParaRPr lang="zh-CN" alt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16" name="Picture 12" descr="SNAGHTML12935ff"/>
          <p:cNvPicPr>
            <a:picLocks noChangeAspect="1" noChangeArrowheads="1"/>
          </p:cNvPicPr>
          <p:nvPr/>
        </p:nvPicPr>
        <p:blipFill>
          <a:blip r:embed="rId3"/>
          <a:srcRect/>
          <a:stretch>
            <a:fillRect/>
          </a:stretch>
        </p:blipFill>
        <p:spPr bwMode="auto">
          <a:xfrm>
            <a:off x="-63500" y="0"/>
            <a:ext cx="7200900" cy="6810375"/>
          </a:xfrm>
          <a:prstGeom prst="rect">
            <a:avLst/>
          </a:prstGeom>
          <a:noFill/>
          <a:ln w="9525">
            <a:noFill/>
            <a:miter lim="800000"/>
            <a:headEnd/>
            <a:tailEnd/>
          </a:ln>
        </p:spPr>
      </p:pic>
      <p:sp>
        <p:nvSpPr>
          <p:cNvPr id="22531" name="Text Box 5"/>
          <p:cNvSpPr txBox="1">
            <a:spLocks noChangeArrowheads="1"/>
          </p:cNvSpPr>
          <p:nvPr/>
        </p:nvSpPr>
        <p:spPr bwMode="auto">
          <a:xfrm>
            <a:off x="7137400" y="728663"/>
            <a:ext cx="2006600" cy="6180137"/>
          </a:xfrm>
          <a:prstGeom prst="rect">
            <a:avLst/>
          </a:prstGeom>
          <a:noFill/>
          <a:ln w="9525">
            <a:noFill/>
            <a:miter lim="800000"/>
            <a:headEnd/>
            <a:tailEnd/>
          </a:ln>
        </p:spPr>
        <p:txBody>
          <a:bodyPr>
            <a:spAutoFit/>
          </a:bodyPr>
          <a:lstStyle/>
          <a:p>
            <a:pPr>
              <a:lnSpc>
                <a:spcPct val="140000"/>
              </a:lnSpc>
              <a:spcBef>
                <a:spcPct val="30000"/>
              </a:spcBef>
            </a:pPr>
            <a:r>
              <a:rPr lang="zh-CN" altLang="en-US" b="0"/>
              <a:t>       </a:t>
            </a:r>
            <a:r>
              <a:rPr lang="zh-CN" altLang="en-US" sz="2200" b="0"/>
              <a:t>由于页面展示有限，左侧目录树中仅列出知识单元的一级分类，右侧方格中列出来每个一级分类下面的二级分类，有的二级分类比较多，可以通过点击</a:t>
            </a:r>
            <a:r>
              <a:rPr lang="zh-CN" altLang="en-US" sz="2200" b="0">
                <a:latin typeface="宋体" pitchFamily="2" charset="-122"/>
              </a:rPr>
              <a:t>“</a:t>
            </a:r>
            <a:r>
              <a:rPr lang="zh-CN" altLang="en-US" sz="2200" b="0"/>
              <a:t>更多</a:t>
            </a:r>
            <a:r>
              <a:rPr lang="zh-CN" altLang="en-US" sz="2200" b="0">
                <a:latin typeface="宋体" pitchFamily="2" charset="-122"/>
              </a:rPr>
              <a:t>”</a:t>
            </a:r>
            <a:r>
              <a:rPr lang="zh-CN" altLang="en-US" sz="2200" b="0"/>
              <a:t>按钮查看。</a:t>
            </a:r>
          </a:p>
        </p:txBody>
      </p:sp>
      <p:sp>
        <p:nvSpPr>
          <p:cNvPr id="22532" name="Text Box 6"/>
          <p:cNvSpPr txBox="1">
            <a:spLocks noChangeArrowheads="1"/>
          </p:cNvSpPr>
          <p:nvPr/>
        </p:nvSpPr>
        <p:spPr bwMode="auto">
          <a:xfrm>
            <a:off x="6983413" y="142875"/>
            <a:ext cx="2160587" cy="476250"/>
          </a:xfrm>
          <a:prstGeom prst="rect">
            <a:avLst/>
          </a:prstGeom>
          <a:noFill/>
          <a:ln w="19050">
            <a:solidFill>
              <a:srgbClr val="FF0000"/>
            </a:solidFill>
            <a:miter lim="800000"/>
            <a:headEnd/>
            <a:tailEnd/>
          </a:ln>
        </p:spPr>
        <p:txBody>
          <a:bodyPr>
            <a:spAutoFit/>
          </a:bodyPr>
          <a:lstStyle/>
          <a:p>
            <a:pPr>
              <a:spcBef>
                <a:spcPct val="50000"/>
              </a:spcBef>
            </a:pPr>
            <a:r>
              <a:rPr lang="zh-CN" altLang="en-US" sz="2400">
                <a:solidFill>
                  <a:srgbClr val="6666FF"/>
                </a:solidFill>
                <a:ea typeface="Adobe 黑体 Std R" pitchFamily="34" charset="-122"/>
              </a:rPr>
              <a:t>知识单元首页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516"/>
                                        </p:tgtEl>
                                        <p:attrNameLst>
                                          <p:attrName>style.visibility</p:attrName>
                                        </p:attrNameLst>
                                      </p:cBhvr>
                                      <p:to>
                                        <p:strVal val="visible"/>
                                      </p:to>
                                    </p:set>
                                    <p:anim calcmode="lin" valueType="num">
                                      <p:cBhvr additive="base">
                                        <p:cTn id="7" dur="500" fill="hold"/>
                                        <p:tgtEl>
                                          <p:spTgt spid="21516"/>
                                        </p:tgtEl>
                                        <p:attrNameLst>
                                          <p:attrName>ppt_x</p:attrName>
                                        </p:attrNameLst>
                                      </p:cBhvr>
                                      <p:tavLst>
                                        <p:tav tm="0">
                                          <p:val>
                                            <p:strVal val="#ppt_x"/>
                                          </p:val>
                                        </p:tav>
                                        <p:tav tm="100000">
                                          <p:val>
                                            <p:strVal val="#ppt_x"/>
                                          </p:val>
                                        </p:tav>
                                      </p:tavLst>
                                    </p:anim>
                                    <p:anim calcmode="lin" valueType="num">
                                      <p:cBhvr additive="base">
                                        <p:cTn id="8" dur="500" fill="hold"/>
                                        <p:tgtEl>
                                          <p:spTgt spid="215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nodeType="clickEffect">
                                  <p:stCondLst>
                                    <p:cond delay="0"/>
                                  </p:stCondLst>
                                  <p:childTnLst>
                                    <p:animScale>
                                      <p:cBhvr>
                                        <p:cTn id="12" dur="500" fill="hold"/>
                                        <p:tgtEl>
                                          <p:spTgt spid="21516"/>
                                        </p:tgtEl>
                                      </p:cBhvr>
                                      <p:by x="120000" y="120000"/>
                                    </p:animScale>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nodeType="clickEffect">
                                  <p:stCondLst>
                                    <p:cond delay="0"/>
                                  </p:stCondLst>
                                  <p:childTnLst>
                                    <p:animEffect transition="out" filter="blinds(horizontal)">
                                      <p:cBhvr>
                                        <p:cTn id="16" dur="500"/>
                                        <p:tgtEl>
                                          <p:spTgt spid="21516"/>
                                        </p:tgtEl>
                                      </p:cBhvr>
                                    </p:animEffect>
                                    <p:set>
                                      <p:cBhvr>
                                        <p:cTn id="17" dur="1" fill="hold">
                                          <p:stCondLst>
                                            <p:cond delay="499"/>
                                          </p:stCondLst>
                                        </p:cTn>
                                        <p:tgtEl>
                                          <p:spTgt spid="215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3"/>
          <p:cNvPicPr>
            <a:picLocks noChangeAspect="1" noChangeArrowheads="1"/>
          </p:cNvPicPr>
          <p:nvPr/>
        </p:nvPicPr>
        <p:blipFill>
          <a:blip r:embed="rId3"/>
          <a:srcRect/>
          <a:stretch>
            <a:fillRect/>
          </a:stretch>
        </p:blipFill>
        <p:spPr bwMode="auto">
          <a:xfrm>
            <a:off x="0" y="0"/>
            <a:ext cx="7632700" cy="6672263"/>
          </a:xfrm>
          <a:prstGeom prst="rect">
            <a:avLst/>
          </a:prstGeom>
          <a:noFill/>
          <a:ln w="9525">
            <a:noFill/>
            <a:miter lim="800000"/>
            <a:headEnd/>
            <a:tailEnd/>
          </a:ln>
        </p:spPr>
      </p:pic>
      <p:sp>
        <p:nvSpPr>
          <p:cNvPr id="23555" name="Text Box 2"/>
          <p:cNvSpPr txBox="1">
            <a:spLocks noChangeArrowheads="1"/>
          </p:cNvSpPr>
          <p:nvPr/>
        </p:nvSpPr>
        <p:spPr bwMode="auto">
          <a:xfrm>
            <a:off x="7586663" y="112713"/>
            <a:ext cx="1601787" cy="6556375"/>
          </a:xfrm>
          <a:prstGeom prst="rect">
            <a:avLst/>
          </a:prstGeom>
          <a:noFill/>
          <a:ln w="9525">
            <a:noFill/>
            <a:miter lim="800000"/>
            <a:headEnd/>
            <a:tailEnd/>
          </a:ln>
        </p:spPr>
        <p:txBody>
          <a:bodyPr lIns="0" tIns="0" rIns="0" bIns="0">
            <a:spAutoFit/>
          </a:bodyPr>
          <a:lstStyle/>
          <a:p>
            <a:pPr>
              <a:lnSpc>
                <a:spcPct val="140000"/>
              </a:lnSpc>
              <a:spcBef>
                <a:spcPct val="30000"/>
              </a:spcBef>
            </a:pPr>
            <a:r>
              <a:rPr lang="zh-CN" altLang="en-US" b="0"/>
              <a:t>       </a:t>
            </a:r>
            <a:r>
              <a:rPr lang="zh-CN" altLang="en-US" sz="2200" b="0"/>
              <a:t>点击某个二级分类即可在新的页面中显示下一级分类和该级分类下所有知识单元列表。若想查看某一知识单元详细内容，直接点击该知识单元，进入详细页面。</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ext Box 7"/>
          <p:cNvSpPr txBox="1">
            <a:spLocks noChangeArrowheads="1"/>
          </p:cNvSpPr>
          <p:nvPr/>
        </p:nvSpPr>
        <p:spPr bwMode="auto">
          <a:xfrm>
            <a:off x="7308850" y="260350"/>
            <a:ext cx="1835150" cy="476250"/>
          </a:xfrm>
          <a:prstGeom prst="rect">
            <a:avLst/>
          </a:prstGeom>
          <a:noFill/>
          <a:ln w="9525">
            <a:noFill/>
            <a:miter lim="800000"/>
            <a:headEnd/>
            <a:tailEnd/>
          </a:ln>
        </p:spPr>
        <p:txBody>
          <a:bodyPr>
            <a:spAutoFit/>
          </a:bodyPr>
          <a:lstStyle/>
          <a:p>
            <a:pPr>
              <a:lnSpc>
                <a:spcPct val="140000"/>
              </a:lnSpc>
              <a:spcBef>
                <a:spcPct val="30000"/>
              </a:spcBef>
            </a:pPr>
            <a:r>
              <a:rPr lang="zh-CN" altLang="en-US" b="0"/>
              <a:t>       </a:t>
            </a:r>
          </a:p>
        </p:txBody>
      </p:sp>
      <p:pic>
        <p:nvPicPr>
          <p:cNvPr id="24579" name="Picture 13" descr="22"/>
          <p:cNvPicPr>
            <a:picLocks noChangeAspect="1" noChangeArrowheads="1"/>
          </p:cNvPicPr>
          <p:nvPr/>
        </p:nvPicPr>
        <p:blipFill>
          <a:blip r:embed="rId3"/>
          <a:srcRect/>
          <a:stretch>
            <a:fillRect/>
          </a:stretch>
        </p:blipFill>
        <p:spPr bwMode="auto">
          <a:xfrm>
            <a:off x="701675" y="71438"/>
            <a:ext cx="7019925" cy="6681787"/>
          </a:xfrm>
          <a:prstGeom prst="rect">
            <a:avLst/>
          </a:prstGeom>
          <a:noFill/>
          <a:ln w="9525">
            <a:noFill/>
            <a:miter lim="800000"/>
            <a:headEnd/>
            <a:tailEnd/>
          </a:ln>
        </p:spPr>
      </p:pic>
      <p:sp>
        <p:nvSpPr>
          <p:cNvPr id="24580" name="Text Box 14"/>
          <p:cNvSpPr txBox="1">
            <a:spLocks noChangeArrowheads="1"/>
          </p:cNvSpPr>
          <p:nvPr/>
        </p:nvSpPr>
        <p:spPr bwMode="auto">
          <a:xfrm>
            <a:off x="8037513" y="106363"/>
            <a:ext cx="674687" cy="6427787"/>
          </a:xfrm>
          <a:prstGeom prst="rect">
            <a:avLst/>
          </a:prstGeom>
          <a:noFill/>
          <a:ln w="19050">
            <a:solidFill>
              <a:srgbClr val="FF0000"/>
            </a:solidFill>
            <a:miter lim="800000"/>
            <a:headEnd/>
            <a:tailEnd/>
          </a:ln>
        </p:spPr>
        <p:txBody>
          <a:bodyPr>
            <a:spAutoFit/>
          </a:bodyPr>
          <a:lstStyle/>
          <a:p>
            <a:pPr>
              <a:spcBef>
                <a:spcPct val="50000"/>
              </a:spcBef>
            </a:pPr>
            <a:r>
              <a:rPr lang="zh-CN" altLang="en-US" sz="3600">
                <a:solidFill>
                  <a:srgbClr val="6666FF"/>
                </a:solidFill>
              </a:rPr>
              <a:t>知</a:t>
            </a:r>
          </a:p>
          <a:p>
            <a:pPr>
              <a:spcBef>
                <a:spcPct val="50000"/>
              </a:spcBef>
            </a:pPr>
            <a:r>
              <a:rPr lang="zh-CN" altLang="en-US" sz="3600">
                <a:solidFill>
                  <a:srgbClr val="6666FF"/>
                </a:solidFill>
              </a:rPr>
              <a:t>识</a:t>
            </a:r>
          </a:p>
          <a:p>
            <a:pPr>
              <a:spcBef>
                <a:spcPct val="50000"/>
              </a:spcBef>
            </a:pPr>
            <a:r>
              <a:rPr lang="zh-CN" altLang="en-US" sz="3600">
                <a:solidFill>
                  <a:srgbClr val="6666FF"/>
                </a:solidFill>
              </a:rPr>
              <a:t>单</a:t>
            </a:r>
          </a:p>
          <a:p>
            <a:pPr>
              <a:spcBef>
                <a:spcPct val="50000"/>
              </a:spcBef>
            </a:pPr>
            <a:r>
              <a:rPr lang="zh-CN" altLang="en-US" sz="3600">
                <a:solidFill>
                  <a:srgbClr val="6666FF"/>
                </a:solidFill>
              </a:rPr>
              <a:t>元</a:t>
            </a:r>
          </a:p>
          <a:p>
            <a:pPr>
              <a:spcBef>
                <a:spcPct val="50000"/>
              </a:spcBef>
            </a:pPr>
            <a:r>
              <a:rPr lang="zh-CN" altLang="en-US" sz="3600">
                <a:solidFill>
                  <a:srgbClr val="6666FF"/>
                </a:solidFill>
              </a:rPr>
              <a:t>详</a:t>
            </a:r>
          </a:p>
          <a:p>
            <a:pPr>
              <a:spcBef>
                <a:spcPct val="50000"/>
              </a:spcBef>
            </a:pPr>
            <a:r>
              <a:rPr lang="zh-CN" altLang="en-US" sz="3600">
                <a:solidFill>
                  <a:srgbClr val="6666FF"/>
                </a:solidFill>
              </a:rPr>
              <a:t>细</a:t>
            </a:r>
          </a:p>
          <a:p>
            <a:pPr>
              <a:spcBef>
                <a:spcPct val="50000"/>
              </a:spcBef>
            </a:pPr>
            <a:r>
              <a:rPr lang="zh-CN" altLang="en-US" sz="3600">
                <a:solidFill>
                  <a:srgbClr val="6666FF"/>
                </a:solidFill>
              </a:rPr>
              <a:t>页</a:t>
            </a:r>
          </a:p>
          <a:p>
            <a:pPr>
              <a:spcBef>
                <a:spcPct val="50000"/>
              </a:spcBef>
            </a:pPr>
            <a:r>
              <a:rPr lang="zh-CN" altLang="en-US" sz="3600">
                <a:solidFill>
                  <a:srgbClr val="6666FF"/>
                </a:solidFill>
              </a:rPr>
              <a:t>面</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idx="1"/>
          </p:nvPr>
        </p:nvSpPr>
        <p:spPr>
          <a:xfrm>
            <a:off x="73025" y="1719263"/>
            <a:ext cx="8820150" cy="4049712"/>
          </a:xfrm>
        </p:spPr>
        <p:txBody>
          <a:bodyPr/>
          <a:lstStyle/>
          <a:p>
            <a:pPr>
              <a:lnSpc>
                <a:spcPct val="150000"/>
              </a:lnSpc>
              <a:buFont typeface="Wingdings" pitchFamily="2" charset="2"/>
              <a:buNone/>
            </a:pPr>
            <a:r>
              <a:rPr lang="zh-CN" altLang="en-US" sz="2600" smtClean="0"/>
              <a:t>          </a:t>
            </a:r>
            <a:r>
              <a:rPr lang="zh-CN" altLang="en-US" sz="2800" smtClean="0"/>
              <a:t>若想查看某一个具体的知识单元，直接点击知识单元的名称即可进入知识单元详细页面。点击</a:t>
            </a:r>
            <a:r>
              <a:rPr lang="zh-CN" altLang="en-US" sz="2800" smtClean="0">
                <a:latin typeface="宋体" pitchFamily="2" charset="-122"/>
              </a:rPr>
              <a:t>“</a:t>
            </a:r>
            <a:r>
              <a:rPr lang="zh-CN" altLang="en-US" sz="2800" smtClean="0"/>
              <a:t>在线阅读</a:t>
            </a:r>
            <a:r>
              <a:rPr lang="zh-CN" altLang="en-US" sz="2800" smtClean="0">
                <a:latin typeface="宋体" pitchFamily="2" charset="-122"/>
              </a:rPr>
              <a:t>”</a:t>
            </a:r>
            <a:r>
              <a:rPr lang="zh-CN" altLang="en-US" sz="2800" smtClean="0"/>
              <a:t>按钮，即可以</a:t>
            </a:r>
            <a:r>
              <a:rPr lang="en-US" altLang="zh-CN" sz="2800" smtClean="0"/>
              <a:t>HTML 5</a:t>
            </a:r>
            <a:r>
              <a:rPr lang="zh-CN" altLang="en-US" sz="2800" smtClean="0"/>
              <a:t>格式查看该知识单元的具体内容；正式购买后点击</a:t>
            </a:r>
            <a:r>
              <a:rPr lang="zh-CN" altLang="en-US" sz="2800" smtClean="0">
                <a:latin typeface="宋体" pitchFamily="2" charset="-122"/>
              </a:rPr>
              <a:t>“</a:t>
            </a:r>
            <a:r>
              <a:rPr lang="zh-CN" altLang="en-US" sz="2800" smtClean="0"/>
              <a:t>下载</a:t>
            </a:r>
            <a:r>
              <a:rPr lang="zh-CN" altLang="en-US" sz="2800" smtClean="0">
                <a:latin typeface="宋体" pitchFamily="2" charset="-122"/>
              </a:rPr>
              <a:t>”</a:t>
            </a:r>
            <a:r>
              <a:rPr lang="zh-CN" altLang="en-US" sz="2800" smtClean="0"/>
              <a:t>按钮，还可以以</a:t>
            </a:r>
            <a:r>
              <a:rPr lang="en-US" altLang="zh-CN" sz="2800" smtClean="0"/>
              <a:t>PDF</a:t>
            </a:r>
            <a:r>
              <a:rPr lang="zh-CN" altLang="en-US" sz="2800" smtClean="0"/>
              <a:t>格式下载使用该知识单元，下载后可以对其中的文字、图片进行复制、粘贴、打印等操作。</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16"/>
          <p:cNvSpPr txBox="1">
            <a:spLocks noChangeArrowheads="1"/>
          </p:cNvSpPr>
          <p:nvPr/>
        </p:nvSpPr>
        <p:spPr bwMode="auto">
          <a:xfrm>
            <a:off x="0" y="368300"/>
            <a:ext cx="1466850" cy="4425950"/>
          </a:xfrm>
          <a:prstGeom prst="rect">
            <a:avLst/>
          </a:prstGeom>
          <a:noFill/>
          <a:ln w="9525">
            <a:noFill/>
            <a:miter lim="800000"/>
            <a:headEnd/>
            <a:tailEnd/>
          </a:ln>
        </p:spPr>
        <p:txBody>
          <a:bodyPr>
            <a:spAutoFit/>
          </a:bodyPr>
          <a:lstStyle/>
          <a:p>
            <a:pPr>
              <a:spcBef>
                <a:spcPct val="50000"/>
              </a:spcBef>
            </a:pPr>
            <a:r>
              <a:rPr lang="zh-CN" altLang="en-US" sz="1900" b="0"/>
              <a:t>    在阅读界面，单击上方工具栏中的      （双页连续显示）按钮，可以在一个阅读视野里显示两页内容；单击   （单页显示）按钮，即可在一个阅读视野里显示一页内容；</a:t>
            </a:r>
          </a:p>
        </p:txBody>
      </p:sp>
      <p:sp>
        <p:nvSpPr>
          <p:cNvPr id="26627" name="Text Box 5"/>
          <p:cNvSpPr txBox="1">
            <a:spLocks noChangeArrowheads="1"/>
          </p:cNvSpPr>
          <p:nvPr/>
        </p:nvSpPr>
        <p:spPr bwMode="auto">
          <a:xfrm>
            <a:off x="0" y="5262563"/>
            <a:ext cx="8964613" cy="1465262"/>
          </a:xfrm>
          <a:prstGeom prst="rect">
            <a:avLst/>
          </a:prstGeom>
          <a:noFill/>
          <a:ln w="9525">
            <a:noFill/>
            <a:miter lim="800000"/>
            <a:headEnd/>
            <a:tailEnd/>
          </a:ln>
        </p:spPr>
        <p:txBody>
          <a:bodyPr>
            <a:spAutoFit/>
          </a:bodyPr>
          <a:lstStyle/>
          <a:p>
            <a:pPr>
              <a:spcBef>
                <a:spcPct val="50000"/>
              </a:spcBef>
            </a:pPr>
            <a:r>
              <a:rPr lang="zh-CN" altLang="en-US" b="0"/>
              <a:t>       单击                       （比例设置拖动条）按钮，可以设置显示比例，也可以在右侧文本框中直接输入比例值；单击     （全屏）按钮，可以全屏显示阅读；单击   （上一页）</a:t>
            </a:r>
            <a:r>
              <a:rPr lang="en-US" altLang="zh-CN" b="0"/>
              <a:t>/     </a:t>
            </a:r>
            <a:r>
              <a:rPr lang="zh-CN" altLang="en-US" b="0"/>
              <a:t>（下一页）按钮可以实现阅读的翻页；单击    （选择）按钮，可以利用鼠标选择知识单元中的文字进行复制</a:t>
            </a:r>
            <a:r>
              <a:rPr lang="en-US" altLang="zh-CN" b="0"/>
              <a:t>/</a:t>
            </a:r>
            <a:r>
              <a:rPr lang="zh-CN" altLang="en-US" b="0"/>
              <a:t>粘贴功能；在         （搜索文本框）中输入文字后，单击右侧的搜索按钮，可以在该知识单元内实现搜索功能。</a:t>
            </a:r>
            <a:endParaRPr lang="en-US" altLang="zh-CN" b="0"/>
          </a:p>
        </p:txBody>
      </p:sp>
      <p:pic>
        <p:nvPicPr>
          <p:cNvPr id="26628" name="Picture 7"/>
          <p:cNvPicPr>
            <a:picLocks noChangeAspect="1" noChangeArrowheads="1"/>
          </p:cNvPicPr>
          <p:nvPr/>
        </p:nvPicPr>
        <p:blipFill>
          <a:blip r:embed="rId2"/>
          <a:srcRect l="18291" t="22050" r="12193" b="17325"/>
          <a:stretch>
            <a:fillRect/>
          </a:stretch>
        </p:blipFill>
        <p:spPr bwMode="auto">
          <a:xfrm>
            <a:off x="385763" y="1314450"/>
            <a:ext cx="358775" cy="260350"/>
          </a:xfrm>
          <a:prstGeom prst="rect">
            <a:avLst/>
          </a:prstGeom>
          <a:noFill/>
          <a:ln w="9525">
            <a:noFill/>
            <a:miter lim="800000"/>
            <a:headEnd/>
            <a:tailEnd/>
          </a:ln>
        </p:spPr>
      </p:pic>
      <p:pic>
        <p:nvPicPr>
          <p:cNvPr id="26629" name="Picture 8"/>
          <p:cNvPicPr>
            <a:picLocks noChangeAspect="1" noChangeArrowheads="1"/>
          </p:cNvPicPr>
          <p:nvPr/>
        </p:nvPicPr>
        <p:blipFill>
          <a:blip r:embed="rId3"/>
          <a:srcRect l="9457" t="13916" r="11823"/>
          <a:stretch>
            <a:fillRect/>
          </a:stretch>
        </p:blipFill>
        <p:spPr bwMode="auto">
          <a:xfrm>
            <a:off x="598488" y="3028950"/>
            <a:ext cx="238125" cy="309563"/>
          </a:xfrm>
          <a:prstGeom prst="rect">
            <a:avLst/>
          </a:prstGeom>
          <a:noFill/>
          <a:ln w="9525">
            <a:noFill/>
            <a:miter lim="800000"/>
            <a:headEnd/>
            <a:tailEnd/>
          </a:ln>
        </p:spPr>
      </p:pic>
      <p:pic>
        <p:nvPicPr>
          <p:cNvPr id="26630" name="Picture 9"/>
          <p:cNvPicPr>
            <a:picLocks noChangeAspect="1" noChangeArrowheads="1"/>
          </p:cNvPicPr>
          <p:nvPr/>
        </p:nvPicPr>
        <p:blipFill>
          <a:blip r:embed="rId4"/>
          <a:srcRect/>
          <a:stretch>
            <a:fillRect/>
          </a:stretch>
        </p:blipFill>
        <p:spPr bwMode="auto">
          <a:xfrm>
            <a:off x="1016000" y="5294313"/>
            <a:ext cx="1495425" cy="295275"/>
          </a:xfrm>
          <a:prstGeom prst="rect">
            <a:avLst/>
          </a:prstGeom>
          <a:noFill/>
          <a:ln w="9525">
            <a:noFill/>
            <a:miter lim="800000"/>
            <a:headEnd/>
            <a:tailEnd/>
          </a:ln>
        </p:spPr>
      </p:pic>
      <p:pic>
        <p:nvPicPr>
          <p:cNvPr id="26631" name="Picture 10"/>
          <p:cNvPicPr>
            <a:picLocks noChangeAspect="1" noChangeArrowheads="1"/>
          </p:cNvPicPr>
          <p:nvPr/>
        </p:nvPicPr>
        <p:blipFill>
          <a:blip r:embed="rId5"/>
          <a:srcRect/>
          <a:stretch>
            <a:fillRect/>
          </a:stretch>
        </p:blipFill>
        <p:spPr bwMode="auto">
          <a:xfrm>
            <a:off x="1549400" y="-26988"/>
            <a:ext cx="7613650" cy="5046663"/>
          </a:xfrm>
          <a:prstGeom prst="rect">
            <a:avLst/>
          </a:prstGeom>
          <a:noFill/>
          <a:ln w="9525">
            <a:noFill/>
            <a:miter lim="800000"/>
            <a:headEnd/>
            <a:tailEnd/>
          </a:ln>
        </p:spPr>
      </p:pic>
      <p:pic>
        <p:nvPicPr>
          <p:cNvPr id="26632" name="Picture 11"/>
          <p:cNvPicPr>
            <a:picLocks noChangeAspect="1" noChangeArrowheads="1"/>
          </p:cNvPicPr>
          <p:nvPr/>
        </p:nvPicPr>
        <p:blipFill>
          <a:blip r:embed="rId6"/>
          <a:srcRect l="5672" t="17181" r="5672" b="6873"/>
          <a:stretch>
            <a:fillRect/>
          </a:stretch>
        </p:blipFill>
        <p:spPr bwMode="auto">
          <a:xfrm>
            <a:off x="3086100" y="5589588"/>
            <a:ext cx="346075" cy="327025"/>
          </a:xfrm>
          <a:prstGeom prst="rect">
            <a:avLst/>
          </a:prstGeom>
          <a:noFill/>
          <a:ln w="9525">
            <a:noFill/>
            <a:miter lim="800000"/>
            <a:headEnd/>
            <a:tailEnd/>
          </a:ln>
        </p:spPr>
      </p:pic>
      <p:pic>
        <p:nvPicPr>
          <p:cNvPr id="26633" name="Picture 12"/>
          <p:cNvPicPr>
            <a:picLocks noChangeAspect="1" noChangeArrowheads="1"/>
          </p:cNvPicPr>
          <p:nvPr/>
        </p:nvPicPr>
        <p:blipFill>
          <a:blip r:embed="rId7"/>
          <a:srcRect l="2699" t="20901" r="86485" b="28683"/>
          <a:stretch>
            <a:fillRect/>
          </a:stretch>
        </p:blipFill>
        <p:spPr bwMode="auto">
          <a:xfrm>
            <a:off x="7589838" y="5589588"/>
            <a:ext cx="222250" cy="269875"/>
          </a:xfrm>
          <a:prstGeom prst="rect">
            <a:avLst/>
          </a:prstGeom>
          <a:noFill/>
          <a:ln w="9525">
            <a:noFill/>
            <a:miter lim="800000"/>
            <a:headEnd/>
            <a:tailEnd/>
          </a:ln>
        </p:spPr>
      </p:pic>
      <p:pic>
        <p:nvPicPr>
          <p:cNvPr id="26634" name="Picture 13"/>
          <p:cNvPicPr>
            <a:picLocks noChangeAspect="1" noChangeArrowheads="1"/>
          </p:cNvPicPr>
          <p:nvPr/>
        </p:nvPicPr>
        <p:blipFill>
          <a:blip r:embed="rId7"/>
          <a:srcRect l="86485" t="24347" r="2699" b="26572"/>
          <a:stretch>
            <a:fillRect/>
          </a:stretch>
        </p:blipFill>
        <p:spPr bwMode="auto">
          <a:xfrm>
            <a:off x="250825" y="5859463"/>
            <a:ext cx="222250" cy="269875"/>
          </a:xfrm>
          <a:prstGeom prst="rect">
            <a:avLst/>
          </a:prstGeom>
          <a:noFill/>
          <a:ln w="9525">
            <a:noFill/>
            <a:miter lim="800000"/>
            <a:headEnd/>
            <a:tailEnd/>
          </a:ln>
        </p:spPr>
      </p:pic>
      <p:pic>
        <p:nvPicPr>
          <p:cNvPr id="26635" name="Picture 14"/>
          <p:cNvPicPr>
            <a:picLocks noChangeAspect="1" noChangeArrowheads="1"/>
          </p:cNvPicPr>
          <p:nvPr/>
        </p:nvPicPr>
        <p:blipFill>
          <a:blip r:embed="rId8"/>
          <a:srcRect/>
          <a:stretch>
            <a:fillRect/>
          </a:stretch>
        </p:blipFill>
        <p:spPr bwMode="auto">
          <a:xfrm>
            <a:off x="4797425" y="5857875"/>
            <a:ext cx="314325" cy="271463"/>
          </a:xfrm>
          <a:prstGeom prst="rect">
            <a:avLst/>
          </a:prstGeom>
          <a:noFill/>
          <a:ln w="9525">
            <a:noFill/>
            <a:miter lim="800000"/>
            <a:headEnd/>
            <a:tailEnd/>
          </a:ln>
        </p:spPr>
      </p:pic>
      <p:pic>
        <p:nvPicPr>
          <p:cNvPr id="26636" name="Picture 15"/>
          <p:cNvPicPr>
            <a:picLocks noChangeAspect="1" noChangeArrowheads="1"/>
          </p:cNvPicPr>
          <p:nvPr/>
        </p:nvPicPr>
        <p:blipFill>
          <a:blip r:embed="rId9"/>
          <a:srcRect/>
          <a:stretch>
            <a:fillRect/>
          </a:stretch>
        </p:blipFill>
        <p:spPr bwMode="auto">
          <a:xfrm>
            <a:off x="4076700" y="6129338"/>
            <a:ext cx="561975" cy="247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4"/>
          <p:cNvSpPr>
            <a:spLocks noGrp="1" noChangeArrowheads="1"/>
          </p:cNvSpPr>
          <p:nvPr>
            <p:ph type="title" idx="4294967295"/>
          </p:nvPr>
        </p:nvSpPr>
        <p:spPr>
          <a:xfrm>
            <a:off x="252413" y="114300"/>
            <a:ext cx="8856662" cy="1828800"/>
          </a:xfrm>
        </p:spPr>
        <p:txBody>
          <a:bodyPr/>
          <a:lstStyle/>
          <a:p>
            <a:pPr eaLnBrk="1" hangingPunct="1">
              <a:lnSpc>
                <a:spcPct val="120000"/>
              </a:lnSpc>
            </a:pPr>
            <a:r>
              <a:rPr lang="en-US" altLang="zh-CN" sz="3000" b="0" smtClean="0"/>
              <a:t>       </a:t>
            </a:r>
            <a:r>
              <a:rPr lang="zh-CN" altLang="en-US" sz="2600" b="0" smtClean="0">
                <a:solidFill>
                  <a:schemeClr val="tx1"/>
                </a:solidFill>
              </a:rPr>
              <a:t>用户除了可以根据分类菜单查看相应的知识单元内容外，也可以在网站右上角的搜索框中输入关键字，进行内容的检索；或点击</a:t>
            </a:r>
            <a:r>
              <a:rPr lang="zh-CN" altLang="en-US" sz="2600" b="0" smtClean="0">
                <a:solidFill>
                  <a:schemeClr val="tx1"/>
                </a:solidFill>
                <a:latin typeface="宋体" pitchFamily="2" charset="-122"/>
              </a:rPr>
              <a:t>“</a:t>
            </a:r>
            <a:r>
              <a:rPr lang="zh-CN" altLang="en-US" sz="2600" b="0" smtClean="0">
                <a:solidFill>
                  <a:schemeClr val="tx1"/>
                </a:solidFill>
              </a:rPr>
              <a:t>高级搜索</a:t>
            </a:r>
            <a:r>
              <a:rPr lang="zh-CN" altLang="en-US" sz="2600" b="0" smtClean="0">
                <a:solidFill>
                  <a:schemeClr val="tx1"/>
                </a:solidFill>
                <a:latin typeface="宋体" pitchFamily="2" charset="-122"/>
              </a:rPr>
              <a:t>”</a:t>
            </a:r>
            <a:r>
              <a:rPr lang="zh-CN" altLang="en-US" sz="2600" b="0" smtClean="0">
                <a:solidFill>
                  <a:schemeClr val="tx1"/>
                </a:solidFill>
              </a:rPr>
              <a:t>按钮，在弹出的高级搜索框中输入或选择相应内容进行搜索。</a:t>
            </a:r>
          </a:p>
        </p:txBody>
      </p:sp>
      <p:pic>
        <p:nvPicPr>
          <p:cNvPr id="27651" name="Picture 5"/>
          <p:cNvPicPr>
            <a:picLocks noChangeAspect="1" noChangeArrowheads="1"/>
          </p:cNvPicPr>
          <p:nvPr/>
        </p:nvPicPr>
        <p:blipFill>
          <a:blip r:embed="rId3"/>
          <a:srcRect/>
          <a:stretch>
            <a:fillRect/>
          </a:stretch>
        </p:blipFill>
        <p:spPr bwMode="auto">
          <a:xfrm>
            <a:off x="107950" y="2027238"/>
            <a:ext cx="8893175" cy="1941512"/>
          </a:xfrm>
          <a:prstGeom prst="rect">
            <a:avLst/>
          </a:prstGeom>
          <a:solidFill>
            <a:schemeClr val="tx1"/>
          </a:solidFill>
          <a:ln w="25400">
            <a:solidFill>
              <a:srgbClr val="FF0000"/>
            </a:solidFill>
            <a:miter lim="800000"/>
            <a:headEnd/>
            <a:tailEnd/>
          </a:ln>
        </p:spPr>
      </p:pic>
      <p:pic>
        <p:nvPicPr>
          <p:cNvPr id="27652" name="Picture 6"/>
          <p:cNvPicPr>
            <a:picLocks noChangeAspect="1" noChangeArrowheads="1"/>
          </p:cNvPicPr>
          <p:nvPr/>
        </p:nvPicPr>
        <p:blipFill>
          <a:blip r:embed="rId4"/>
          <a:srcRect/>
          <a:stretch>
            <a:fillRect/>
          </a:stretch>
        </p:blipFill>
        <p:spPr bwMode="auto">
          <a:xfrm>
            <a:off x="217488" y="4011613"/>
            <a:ext cx="8675687" cy="2838450"/>
          </a:xfrm>
          <a:prstGeom prst="rect">
            <a:avLst/>
          </a:prstGeom>
          <a:solidFill>
            <a:schemeClr val="tx1"/>
          </a:solidFill>
          <a:ln w="25400">
            <a:solidFill>
              <a:srgbClr val="FF0000"/>
            </a:solidFill>
            <a:miter lim="800000"/>
            <a:headEnd/>
            <a:tailEnd/>
          </a:ln>
        </p:spPr>
      </p:pic>
      <p:sp>
        <p:nvSpPr>
          <p:cNvPr id="27653" name="Text Box 7"/>
          <p:cNvSpPr txBox="1">
            <a:spLocks noChangeArrowheads="1"/>
          </p:cNvSpPr>
          <p:nvPr/>
        </p:nvSpPr>
        <p:spPr bwMode="auto">
          <a:xfrm>
            <a:off x="6732588" y="5229225"/>
            <a:ext cx="1800225" cy="457200"/>
          </a:xfrm>
          <a:prstGeom prst="rect">
            <a:avLst/>
          </a:prstGeom>
          <a:noFill/>
          <a:ln w="9525">
            <a:noFill/>
            <a:miter lim="800000"/>
            <a:headEnd/>
            <a:tailEnd/>
          </a:ln>
        </p:spPr>
        <p:txBody>
          <a:bodyPr>
            <a:spAutoFit/>
          </a:bodyPr>
          <a:lstStyle/>
          <a:p>
            <a:pPr>
              <a:spcBef>
                <a:spcPct val="50000"/>
              </a:spcBef>
            </a:pPr>
            <a:r>
              <a:rPr lang="zh-CN" altLang="en-US" sz="2400" b="0">
                <a:solidFill>
                  <a:srgbClr val="6666FF"/>
                </a:solidFill>
              </a:rPr>
              <a:t>高级搜索</a:t>
            </a:r>
          </a:p>
        </p:txBody>
      </p:sp>
      <p:sp>
        <p:nvSpPr>
          <p:cNvPr id="27654" name="Text Box 8"/>
          <p:cNvSpPr txBox="1">
            <a:spLocks noChangeArrowheads="1"/>
          </p:cNvSpPr>
          <p:nvPr/>
        </p:nvSpPr>
        <p:spPr bwMode="auto">
          <a:xfrm>
            <a:off x="3924300" y="2636838"/>
            <a:ext cx="1582738" cy="457200"/>
          </a:xfrm>
          <a:prstGeom prst="rect">
            <a:avLst/>
          </a:prstGeom>
          <a:noFill/>
          <a:ln w="9525">
            <a:noFill/>
            <a:miter lim="800000"/>
            <a:headEnd/>
            <a:tailEnd/>
          </a:ln>
        </p:spPr>
        <p:txBody>
          <a:bodyPr>
            <a:spAutoFit/>
          </a:bodyPr>
          <a:lstStyle/>
          <a:p>
            <a:pPr>
              <a:spcBef>
                <a:spcPct val="50000"/>
              </a:spcBef>
            </a:pPr>
            <a:r>
              <a:rPr lang="zh-CN" altLang="en-US" sz="2400" b="0">
                <a:solidFill>
                  <a:srgbClr val="6666FF"/>
                </a:solidFill>
              </a:rPr>
              <a:t>简单搜索</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6" name="Shape 206"/>
          <p:cNvSpPr/>
          <p:nvPr/>
        </p:nvSpPr>
        <p:spPr>
          <a:xfrm flipV="1">
            <a:off x="144463" y="646113"/>
            <a:ext cx="8855075"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pic>
        <p:nvPicPr>
          <p:cNvPr id="28675" name="pasted-image.tif"/>
          <p:cNvPicPr>
            <a:picLocks noChangeAspect="1" noChangeArrowheads="1"/>
          </p:cNvPicPr>
          <p:nvPr/>
        </p:nvPicPr>
        <p:blipFill>
          <a:blip r:embed="rId2"/>
          <a:srcRect/>
          <a:stretch>
            <a:fillRect/>
          </a:stretch>
        </p:blipFill>
        <p:spPr bwMode="auto">
          <a:xfrm>
            <a:off x="8175625" y="26988"/>
            <a:ext cx="752475" cy="560387"/>
          </a:xfrm>
          <a:prstGeom prst="rect">
            <a:avLst/>
          </a:prstGeom>
          <a:noFill/>
          <a:ln w="12700">
            <a:noFill/>
            <a:miter lim="400000"/>
            <a:headEnd/>
            <a:tailEnd/>
          </a:ln>
        </p:spPr>
      </p:pic>
      <p:sp>
        <p:nvSpPr>
          <p:cNvPr id="28676" name="Shape 208"/>
          <p:cNvSpPr>
            <a:spLocks noChangeArrowheads="1"/>
          </p:cNvSpPr>
          <p:nvPr/>
        </p:nvSpPr>
        <p:spPr bwMode="auto">
          <a:xfrm>
            <a:off x="112713" y="184150"/>
            <a:ext cx="3379787" cy="427038"/>
          </a:xfrm>
          <a:prstGeom prst="rect">
            <a:avLst/>
          </a:prstGeom>
          <a:noFill/>
          <a:ln w="12700">
            <a:noFill/>
            <a:miter lim="400000"/>
            <a:headEnd/>
            <a:tailEnd/>
          </a:ln>
        </p:spPr>
        <p:txBody>
          <a:bodyPr lIns="0" tIns="0" rIns="0" bIns="0">
            <a:spAutoFit/>
          </a:bodyPr>
          <a:lstStyle/>
          <a:p>
            <a:r>
              <a:rPr lang="zh-CN" altLang="en-US" sz="2800" b="0">
                <a:sym typeface="Helvetica" pitchFamily="34" charset="0"/>
              </a:rPr>
              <a:t>知识单元分类体系</a:t>
            </a:r>
          </a:p>
        </p:txBody>
      </p:sp>
      <p:sp>
        <p:nvSpPr>
          <p:cNvPr id="28677" name="Shape 212"/>
          <p:cNvSpPr>
            <a:spLocks noChangeArrowheads="1"/>
          </p:cNvSpPr>
          <p:nvPr/>
        </p:nvSpPr>
        <p:spPr bwMode="auto">
          <a:xfrm>
            <a:off x="430213" y="1503363"/>
            <a:ext cx="7813675" cy="641350"/>
          </a:xfrm>
          <a:prstGeom prst="rect">
            <a:avLst/>
          </a:prstGeom>
          <a:noFill/>
          <a:ln w="12700">
            <a:noFill/>
            <a:miter lim="400000"/>
            <a:headEnd/>
            <a:tailEnd/>
          </a:ln>
        </p:spPr>
        <p:txBody>
          <a:bodyPr lIns="0" tIns="0" rIns="0" bIns="0">
            <a:spAutoFit/>
          </a:bodyPr>
          <a:lstStyle/>
          <a:p>
            <a:pPr marL="279400" indent="-279400">
              <a:lnSpc>
                <a:spcPct val="150000"/>
              </a:lnSpc>
            </a:pPr>
            <a:r>
              <a:rPr lang="zh-CN" altLang="en-US" sz="2800" b="0">
                <a:sym typeface="Helvetica" pitchFamily="34" charset="0"/>
              </a:rPr>
              <a:t>       </a:t>
            </a:r>
            <a:endParaRPr lang="zh-CN" altLang="en-US" sz="2400" b="0">
              <a:solidFill>
                <a:srgbClr val="FFFFFF"/>
              </a:solidFill>
              <a:latin typeface="Helvetica" pitchFamily="34" charset="0"/>
              <a:sym typeface="Helvetica" pitchFamily="34" charset="0"/>
            </a:endParaRPr>
          </a:p>
        </p:txBody>
      </p:sp>
      <p:sp>
        <p:nvSpPr>
          <p:cNvPr id="28678" name="TextBox 8"/>
          <p:cNvSpPr>
            <a:spLocks noChangeArrowheads="1"/>
          </p:cNvSpPr>
          <p:nvPr/>
        </p:nvSpPr>
        <p:spPr bwMode="auto">
          <a:xfrm>
            <a:off x="206375" y="900113"/>
            <a:ext cx="1079500" cy="549275"/>
          </a:xfrm>
          <a:prstGeom prst="rect">
            <a:avLst/>
          </a:prstGeom>
          <a:noFill/>
          <a:ln w="9525">
            <a:noFill/>
            <a:miter lim="800000"/>
            <a:headEnd/>
            <a:tailEnd/>
          </a:ln>
        </p:spPr>
        <p:txBody>
          <a:bodyPr lIns="0" tIns="0" rIns="0" bIns="0">
            <a:spAutoFit/>
          </a:bodyPr>
          <a:lstStyle/>
          <a:p>
            <a:pPr algn="ctr">
              <a:buSzPct val="171000"/>
            </a:pPr>
            <a:r>
              <a:rPr lang="zh-CN" altLang="en-US" b="0">
                <a:latin typeface="微软雅黑" pitchFamily="34" charset="-122"/>
                <a:ea typeface="微软雅黑" pitchFamily="34" charset="-122"/>
                <a:cs typeface="Gill Sans"/>
                <a:sym typeface="微软雅黑" pitchFamily="34" charset="-122"/>
              </a:rPr>
              <a:t>工程技术</a:t>
            </a:r>
          </a:p>
          <a:p>
            <a:pPr algn="ctr">
              <a:buSzPct val="171000"/>
            </a:pPr>
            <a:r>
              <a:rPr lang="zh-CN" altLang="en-US" b="0">
                <a:latin typeface="微软雅黑" pitchFamily="34" charset="-122"/>
                <a:ea typeface="微软雅黑" pitchFamily="34" charset="-122"/>
                <a:cs typeface="Gill Sans"/>
                <a:sym typeface="微软雅黑" pitchFamily="34" charset="-122"/>
              </a:rPr>
              <a:t>常用数据</a:t>
            </a:r>
            <a:endParaRPr lang="zh-CN" altLang="en-US" b="0">
              <a:ea typeface="微软雅黑" pitchFamily="34" charset="-122"/>
              <a:cs typeface="Gill Sans"/>
              <a:sym typeface="Helvetica" pitchFamily="34" charset="0"/>
            </a:endParaRPr>
          </a:p>
        </p:txBody>
      </p:sp>
      <p:sp>
        <p:nvSpPr>
          <p:cNvPr id="28679" name="直接连接符 15"/>
          <p:cNvSpPr>
            <a:spLocks noChangeShapeType="1"/>
          </p:cNvSpPr>
          <p:nvPr/>
        </p:nvSpPr>
        <p:spPr bwMode="auto">
          <a:xfrm rot="5400000">
            <a:off x="1107282" y="1142206"/>
            <a:ext cx="647700" cy="1587"/>
          </a:xfrm>
          <a:prstGeom prst="line">
            <a:avLst/>
          </a:prstGeom>
          <a:noFill/>
          <a:ln w="19050">
            <a:solidFill>
              <a:schemeClr val="tx1"/>
            </a:solidFill>
            <a:round/>
            <a:headEnd/>
            <a:tailEnd/>
          </a:ln>
        </p:spPr>
        <p:txBody>
          <a:bodyPr/>
          <a:lstStyle/>
          <a:p>
            <a:endParaRPr lang="zh-CN" altLang="en-US"/>
          </a:p>
        </p:txBody>
      </p:sp>
      <p:sp>
        <p:nvSpPr>
          <p:cNvPr id="28680" name="TextBox 16"/>
          <p:cNvSpPr>
            <a:spLocks noChangeArrowheads="1"/>
          </p:cNvSpPr>
          <p:nvPr/>
        </p:nvSpPr>
        <p:spPr bwMode="auto">
          <a:xfrm>
            <a:off x="1611313" y="819150"/>
            <a:ext cx="7380287" cy="660400"/>
          </a:xfrm>
          <a:prstGeom prst="rect">
            <a:avLst/>
          </a:prstGeom>
          <a:noFill/>
          <a:ln w="9525">
            <a:noFill/>
            <a:miter lim="800000"/>
            <a:headEnd/>
            <a:tailEnd/>
          </a:ln>
        </p:spPr>
        <p:txBody>
          <a:bodyPr lIns="0" tIns="0" rIns="0" bIns="0">
            <a:spAutoFit/>
          </a:bodyPr>
          <a:lstStyle/>
          <a:p>
            <a:pPr>
              <a:lnSpc>
                <a:spcPct val="120000"/>
              </a:lnSpc>
              <a:buSzPct val="171000"/>
            </a:pPr>
            <a:r>
              <a:rPr lang="zh-CN" altLang="en-US" b="0">
                <a:latin typeface="宋体" pitchFamily="2" charset="-122"/>
                <a:ea typeface="Gill Sans"/>
                <a:cs typeface="Gill Sans"/>
                <a:sym typeface="微软雅黑" pitchFamily="34" charset="-122"/>
              </a:rPr>
              <a:t>基础数据   法定计量单位和常用单位换算  优先数和优先数系</a:t>
            </a:r>
          </a:p>
          <a:p>
            <a:pPr>
              <a:lnSpc>
                <a:spcPct val="120000"/>
              </a:lnSpc>
              <a:buSzPct val="171000"/>
            </a:pPr>
            <a:r>
              <a:rPr lang="zh-CN" altLang="en-US" b="0">
                <a:sym typeface="微软雅黑" pitchFamily="34" charset="-122"/>
              </a:rPr>
              <a:t>常用数学公式    常用物理、力学公式  工程制图</a:t>
            </a:r>
            <a:endParaRPr lang="zh-CN" altLang="en-US" b="0">
              <a:latin typeface="宋体" pitchFamily="2" charset="-122"/>
              <a:ea typeface="Gill Sans"/>
              <a:cs typeface="Gill Sans"/>
              <a:sym typeface="Helvetica" pitchFamily="34" charset="0"/>
            </a:endParaRPr>
          </a:p>
        </p:txBody>
      </p:sp>
      <p:sp>
        <p:nvSpPr>
          <p:cNvPr id="28681" name="直接连接符 18"/>
          <p:cNvSpPr>
            <a:spLocks noChangeShapeType="1"/>
          </p:cNvSpPr>
          <p:nvPr/>
        </p:nvSpPr>
        <p:spPr bwMode="auto">
          <a:xfrm rot="5400000">
            <a:off x="1212056" y="1839119"/>
            <a:ext cx="423863" cy="3175"/>
          </a:xfrm>
          <a:prstGeom prst="line">
            <a:avLst/>
          </a:prstGeom>
          <a:noFill/>
          <a:ln w="19050">
            <a:solidFill>
              <a:schemeClr val="tx1"/>
            </a:solidFill>
            <a:round/>
            <a:headEnd/>
            <a:tailEnd/>
          </a:ln>
        </p:spPr>
        <p:txBody>
          <a:bodyPr/>
          <a:lstStyle/>
          <a:p>
            <a:endParaRPr lang="zh-CN" altLang="en-US"/>
          </a:p>
        </p:txBody>
      </p:sp>
      <p:sp>
        <p:nvSpPr>
          <p:cNvPr id="28682" name="TextBox 9"/>
          <p:cNvSpPr>
            <a:spLocks noChangeArrowheads="1"/>
          </p:cNvSpPr>
          <p:nvPr/>
        </p:nvSpPr>
        <p:spPr bwMode="auto">
          <a:xfrm>
            <a:off x="296863" y="1714500"/>
            <a:ext cx="990600" cy="274638"/>
          </a:xfrm>
          <a:prstGeom prst="rect">
            <a:avLst/>
          </a:prstGeom>
          <a:noFill/>
          <a:ln w="9525">
            <a:noFill/>
            <a:miter lim="800000"/>
            <a:headEnd/>
            <a:tailEnd/>
          </a:ln>
        </p:spPr>
        <p:txBody>
          <a:bodyPr lIns="0" tIns="0" rIns="0" bIns="0">
            <a:spAutoFit/>
          </a:bodyPr>
          <a:lstStyle/>
          <a:p>
            <a:pPr>
              <a:buSzPct val="171000"/>
            </a:pPr>
            <a:r>
              <a:rPr lang="zh-CN" altLang="en-US" b="0">
                <a:latin typeface="微软雅黑" pitchFamily="34" charset="-122"/>
                <a:ea typeface="微软雅黑" pitchFamily="34" charset="-122"/>
                <a:cs typeface="Gill Sans"/>
                <a:sym typeface="微软雅黑" pitchFamily="34" charset="-122"/>
              </a:rPr>
              <a:t>工程材料</a:t>
            </a:r>
            <a:endParaRPr lang="zh-CN" altLang="en-US" b="0">
              <a:ea typeface="微软雅黑" pitchFamily="34" charset="-122"/>
              <a:cs typeface="Gill Sans"/>
              <a:sym typeface="Helvetica" pitchFamily="34" charset="0"/>
            </a:endParaRPr>
          </a:p>
        </p:txBody>
      </p:sp>
      <p:sp>
        <p:nvSpPr>
          <p:cNvPr id="28683" name="TextBox 19"/>
          <p:cNvSpPr>
            <a:spLocks noChangeArrowheads="1"/>
          </p:cNvSpPr>
          <p:nvPr/>
        </p:nvSpPr>
        <p:spPr bwMode="auto">
          <a:xfrm>
            <a:off x="1511300" y="1700213"/>
            <a:ext cx="7110413" cy="274637"/>
          </a:xfrm>
          <a:prstGeom prst="rect">
            <a:avLst/>
          </a:prstGeom>
          <a:noFill/>
          <a:ln w="9525">
            <a:noFill/>
            <a:miter lim="800000"/>
            <a:headEnd/>
            <a:tailEnd/>
          </a:ln>
        </p:spPr>
        <p:txBody>
          <a:bodyPr lIns="0" tIns="0" rIns="0" bIns="0">
            <a:spAutoFit/>
          </a:bodyPr>
          <a:lstStyle/>
          <a:p>
            <a:pPr>
              <a:buSzPct val="171000"/>
            </a:pPr>
            <a:r>
              <a:rPr lang="zh-CN" altLang="en-US" b="0">
                <a:latin typeface="宋体" pitchFamily="2" charset="-122"/>
                <a:ea typeface="Gill Sans"/>
                <a:cs typeface="Gill Sans"/>
                <a:sym typeface="微软雅黑" pitchFamily="34" charset="-122"/>
              </a:rPr>
              <a:t>钢铁材料  有色金属材料  粉末冶金材料  复合材料  非金属材料</a:t>
            </a:r>
            <a:endParaRPr lang="zh-CN" altLang="en-US" b="0">
              <a:latin typeface="宋体" pitchFamily="2" charset="-122"/>
              <a:ea typeface="Gill Sans"/>
              <a:cs typeface="Gill Sans"/>
              <a:sym typeface="Helvetica" pitchFamily="34" charset="0"/>
            </a:endParaRPr>
          </a:p>
        </p:txBody>
      </p:sp>
      <p:sp>
        <p:nvSpPr>
          <p:cNvPr id="28684" name="TextBox 10"/>
          <p:cNvSpPr>
            <a:spLocks noChangeArrowheads="1"/>
          </p:cNvSpPr>
          <p:nvPr/>
        </p:nvSpPr>
        <p:spPr bwMode="auto">
          <a:xfrm>
            <a:off x="134938" y="3419475"/>
            <a:ext cx="1241425" cy="549275"/>
          </a:xfrm>
          <a:prstGeom prst="rect">
            <a:avLst/>
          </a:prstGeom>
          <a:noFill/>
          <a:ln w="9525">
            <a:noFill/>
            <a:miter lim="800000"/>
            <a:headEnd/>
            <a:tailEnd/>
          </a:ln>
        </p:spPr>
        <p:txBody>
          <a:bodyPr lIns="0" tIns="0" rIns="0" bIns="0">
            <a:spAutoFit/>
          </a:bodyPr>
          <a:lstStyle/>
          <a:p>
            <a:pPr algn="ctr">
              <a:buSzPct val="171000"/>
            </a:pPr>
            <a:r>
              <a:rPr lang="zh-CN" altLang="en-US" b="0">
                <a:latin typeface="微软雅黑" pitchFamily="34" charset="-122"/>
                <a:ea typeface="微软雅黑" pitchFamily="34" charset="-122"/>
                <a:cs typeface="Gill Sans"/>
                <a:sym typeface="微软雅黑" pitchFamily="34" charset="-122"/>
              </a:rPr>
              <a:t>机械设计和</a:t>
            </a:r>
          </a:p>
          <a:p>
            <a:pPr algn="ctr">
              <a:buSzPct val="171000"/>
            </a:pPr>
            <a:r>
              <a:rPr lang="zh-CN" altLang="en-US" b="0">
                <a:latin typeface="微软雅黑" pitchFamily="34" charset="-122"/>
                <a:ea typeface="微软雅黑" pitchFamily="34" charset="-122"/>
                <a:cs typeface="Gill Sans"/>
                <a:sym typeface="微软雅黑" pitchFamily="34" charset="-122"/>
              </a:rPr>
              <a:t>零件设计</a:t>
            </a:r>
            <a:endParaRPr lang="zh-CN" altLang="en-US" b="0">
              <a:ea typeface="微软雅黑" pitchFamily="34" charset="-122"/>
              <a:cs typeface="Gill Sans"/>
              <a:sym typeface="Helvetica" pitchFamily="34" charset="0"/>
            </a:endParaRPr>
          </a:p>
        </p:txBody>
      </p:sp>
      <p:sp>
        <p:nvSpPr>
          <p:cNvPr id="28685" name="直接连接符 21"/>
          <p:cNvSpPr>
            <a:spLocks noChangeShapeType="1"/>
          </p:cNvSpPr>
          <p:nvPr/>
        </p:nvSpPr>
        <p:spPr bwMode="auto">
          <a:xfrm rot="5400000">
            <a:off x="973932" y="3698081"/>
            <a:ext cx="900112" cy="3175"/>
          </a:xfrm>
          <a:prstGeom prst="line">
            <a:avLst/>
          </a:prstGeom>
          <a:noFill/>
          <a:ln w="19050">
            <a:solidFill>
              <a:schemeClr val="tx1"/>
            </a:solidFill>
            <a:round/>
            <a:headEnd/>
            <a:tailEnd/>
          </a:ln>
        </p:spPr>
        <p:txBody>
          <a:bodyPr/>
          <a:lstStyle/>
          <a:p>
            <a:endParaRPr lang="zh-CN" altLang="en-US"/>
          </a:p>
        </p:txBody>
      </p:sp>
      <p:sp>
        <p:nvSpPr>
          <p:cNvPr id="28686" name="TextBox 22"/>
          <p:cNvSpPr>
            <a:spLocks noChangeArrowheads="1"/>
          </p:cNvSpPr>
          <p:nvPr/>
        </p:nvSpPr>
        <p:spPr bwMode="auto">
          <a:xfrm>
            <a:off x="1511300" y="3159125"/>
            <a:ext cx="7546975" cy="1082675"/>
          </a:xfrm>
          <a:prstGeom prst="rect">
            <a:avLst/>
          </a:prstGeom>
          <a:noFill/>
          <a:ln w="9525">
            <a:noFill/>
            <a:miter lim="800000"/>
            <a:headEnd/>
            <a:tailEnd/>
          </a:ln>
        </p:spPr>
        <p:txBody>
          <a:bodyPr>
            <a:spAutoFit/>
          </a:bodyPr>
          <a:lstStyle/>
          <a:p>
            <a:pPr>
              <a:lnSpc>
                <a:spcPct val="120000"/>
              </a:lnSpc>
              <a:buSzPct val="171000"/>
            </a:pPr>
            <a:r>
              <a:rPr lang="zh-CN" altLang="en-US" b="0">
                <a:ea typeface="Gill Sans"/>
                <a:cs typeface="Gill Sans"/>
                <a:sym typeface="Helvetica" pitchFamily="34" charset="0"/>
              </a:rPr>
              <a:t>轴  滚动轴承  滑动轴承   机架及箱体   密封   联轴器   带传动   导轨   弹簧   齿轮传动   减速器   变速器   离合器   制动器   连接与紧固件   链传动   电动机    润滑   机械进度</a:t>
            </a:r>
          </a:p>
        </p:txBody>
      </p:sp>
      <p:sp>
        <p:nvSpPr>
          <p:cNvPr id="28687" name="TextBox 11"/>
          <p:cNvSpPr>
            <a:spLocks noChangeArrowheads="1"/>
          </p:cNvSpPr>
          <p:nvPr/>
        </p:nvSpPr>
        <p:spPr bwMode="auto">
          <a:xfrm>
            <a:off x="250825" y="4324350"/>
            <a:ext cx="1035050" cy="274638"/>
          </a:xfrm>
          <a:prstGeom prst="rect">
            <a:avLst/>
          </a:prstGeom>
          <a:noFill/>
          <a:ln w="9525">
            <a:noFill/>
            <a:miter lim="800000"/>
            <a:headEnd/>
            <a:tailEnd/>
          </a:ln>
        </p:spPr>
        <p:txBody>
          <a:bodyPr lIns="0" tIns="0" rIns="0" bIns="0">
            <a:spAutoFit/>
          </a:bodyPr>
          <a:lstStyle/>
          <a:p>
            <a:pPr algn="ctr">
              <a:buSzPct val="171000"/>
            </a:pPr>
            <a:r>
              <a:rPr lang="zh-CN" altLang="en-US" b="0">
                <a:latin typeface="微软雅黑" pitchFamily="34" charset="-122"/>
                <a:ea typeface="微软雅黑" pitchFamily="34" charset="-122"/>
                <a:cs typeface="Gill Sans"/>
                <a:sym typeface="微软雅黑" pitchFamily="34" charset="-122"/>
              </a:rPr>
              <a:t>数控技术</a:t>
            </a:r>
            <a:endParaRPr lang="zh-CN" altLang="en-US" b="0">
              <a:ea typeface="微软雅黑" pitchFamily="34" charset="-122"/>
              <a:cs typeface="Gill Sans"/>
              <a:sym typeface="Helvetica" pitchFamily="34" charset="0"/>
            </a:endParaRPr>
          </a:p>
        </p:txBody>
      </p:sp>
      <p:sp>
        <p:nvSpPr>
          <p:cNvPr id="28688" name="直接连接符 24"/>
          <p:cNvSpPr>
            <a:spLocks noChangeShapeType="1"/>
          </p:cNvSpPr>
          <p:nvPr/>
        </p:nvSpPr>
        <p:spPr bwMode="auto">
          <a:xfrm rot="5400000">
            <a:off x="1243012" y="4462463"/>
            <a:ext cx="360363" cy="1588"/>
          </a:xfrm>
          <a:prstGeom prst="line">
            <a:avLst/>
          </a:prstGeom>
          <a:noFill/>
          <a:ln w="19050">
            <a:solidFill>
              <a:schemeClr val="tx1"/>
            </a:solidFill>
            <a:round/>
            <a:headEnd/>
            <a:tailEnd/>
          </a:ln>
        </p:spPr>
        <p:txBody>
          <a:bodyPr/>
          <a:lstStyle/>
          <a:p>
            <a:endParaRPr lang="zh-CN" altLang="en-US"/>
          </a:p>
        </p:txBody>
      </p:sp>
      <p:sp>
        <p:nvSpPr>
          <p:cNvPr id="28689" name="TextBox 26"/>
          <p:cNvSpPr>
            <a:spLocks noChangeArrowheads="1"/>
          </p:cNvSpPr>
          <p:nvPr/>
        </p:nvSpPr>
        <p:spPr bwMode="auto">
          <a:xfrm>
            <a:off x="1557338" y="4324350"/>
            <a:ext cx="7515225" cy="274638"/>
          </a:xfrm>
          <a:prstGeom prst="rect">
            <a:avLst/>
          </a:prstGeom>
          <a:noFill/>
          <a:ln w="9525">
            <a:noFill/>
            <a:miter lim="800000"/>
            <a:headEnd/>
            <a:tailEnd/>
          </a:ln>
        </p:spPr>
        <p:txBody>
          <a:bodyPr lIns="0" tIns="0" rIns="0" bIns="0">
            <a:spAutoFit/>
          </a:bodyPr>
          <a:lstStyle/>
          <a:p>
            <a:pPr>
              <a:buSzPct val="171000"/>
            </a:pPr>
            <a:r>
              <a:rPr lang="zh-CN" altLang="en-US" b="0">
                <a:ea typeface="Gill Sans"/>
                <a:cs typeface="Gill Sans"/>
                <a:sym typeface="Helvetica" pitchFamily="34" charset="0"/>
              </a:rPr>
              <a:t>数控刀具    数控加工工艺   数控编程技术    数控测量技术    常用数控系统</a:t>
            </a:r>
          </a:p>
        </p:txBody>
      </p:sp>
      <p:sp>
        <p:nvSpPr>
          <p:cNvPr id="28690" name="TextBox 12"/>
          <p:cNvSpPr>
            <a:spLocks noChangeArrowheads="1"/>
          </p:cNvSpPr>
          <p:nvPr/>
        </p:nvSpPr>
        <p:spPr bwMode="auto">
          <a:xfrm>
            <a:off x="161925" y="5492750"/>
            <a:ext cx="1211263" cy="366713"/>
          </a:xfrm>
          <a:prstGeom prst="rect">
            <a:avLst/>
          </a:prstGeom>
          <a:noFill/>
          <a:ln w="9525">
            <a:noFill/>
            <a:miter lim="800000"/>
            <a:headEnd/>
            <a:tailEnd/>
          </a:ln>
        </p:spPr>
        <p:txBody>
          <a:bodyPr>
            <a:spAutoFit/>
          </a:bodyPr>
          <a:lstStyle/>
          <a:p>
            <a:pPr algn="ctr">
              <a:buSzPct val="171000"/>
            </a:pPr>
            <a:r>
              <a:rPr lang="zh-CN" altLang="en-US" b="0">
                <a:latin typeface="微软雅黑" pitchFamily="34" charset="-122"/>
                <a:ea typeface="微软雅黑" pitchFamily="34" charset="-122"/>
                <a:cs typeface="Gill Sans"/>
                <a:sym typeface="微软雅黑" pitchFamily="34" charset="-122"/>
              </a:rPr>
              <a:t>机    床</a:t>
            </a:r>
            <a:endParaRPr lang="zh-CN" altLang="en-US" b="0">
              <a:ea typeface="微软雅黑" pitchFamily="34" charset="-122"/>
              <a:cs typeface="Gill Sans"/>
              <a:sym typeface="Helvetica" pitchFamily="34" charset="0"/>
            </a:endParaRPr>
          </a:p>
        </p:txBody>
      </p:sp>
      <p:sp>
        <p:nvSpPr>
          <p:cNvPr id="28691" name="直接连接符 27"/>
          <p:cNvSpPr>
            <a:spLocks noChangeShapeType="1"/>
          </p:cNvSpPr>
          <p:nvPr/>
        </p:nvSpPr>
        <p:spPr bwMode="auto">
          <a:xfrm rot="5400000">
            <a:off x="382587" y="5818188"/>
            <a:ext cx="2079625" cy="0"/>
          </a:xfrm>
          <a:prstGeom prst="line">
            <a:avLst/>
          </a:prstGeom>
          <a:noFill/>
          <a:ln w="19050">
            <a:solidFill>
              <a:schemeClr val="tx1"/>
            </a:solidFill>
            <a:round/>
            <a:headEnd/>
            <a:tailEnd/>
          </a:ln>
        </p:spPr>
        <p:txBody>
          <a:bodyPr/>
          <a:lstStyle/>
          <a:p>
            <a:endParaRPr lang="zh-CN" altLang="en-US"/>
          </a:p>
        </p:txBody>
      </p:sp>
      <p:sp>
        <p:nvSpPr>
          <p:cNvPr id="28692" name="TextBox 29"/>
          <p:cNvSpPr>
            <a:spLocks noChangeArrowheads="1"/>
          </p:cNvSpPr>
          <p:nvPr/>
        </p:nvSpPr>
        <p:spPr bwMode="auto">
          <a:xfrm>
            <a:off x="1574800" y="4660900"/>
            <a:ext cx="7308850" cy="2143125"/>
          </a:xfrm>
          <a:prstGeom prst="rect">
            <a:avLst/>
          </a:prstGeom>
          <a:noFill/>
          <a:ln w="9525">
            <a:noFill/>
            <a:miter lim="800000"/>
            <a:headEnd/>
            <a:tailEnd/>
          </a:ln>
        </p:spPr>
        <p:txBody>
          <a:bodyPr lIns="0" tIns="0" rIns="0" bIns="0">
            <a:spAutoFit/>
          </a:bodyPr>
          <a:lstStyle/>
          <a:p>
            <a:pPr>
              <a:lnSpc>
                <a:spcPct val="130000"/>
              </a:lnSpc>
              <a:buSzPct val="171000"/>
            </a:pPr>
            <a:r>
              <a:rPr lang="zh-CN" altLang="en-US" b="0">
                <a:latin typeface="宋体" pitchFamily="2" charset="-122"/>
                <a:ea typeface="Gill Sans"/>
                <a:cs typeface="Gill Sans"/>
                <a:sym typeface="微软雅黑" pitchFamily="34" charset="-122"/>
              </a:rPr>
              <a:t>数控机床常用术语与规范标准  坐标系与运动方向  数控车床</a:t>
            </a:r>
            <a:r>
              <a:rPr lang="en-US" altLang="zh-CN" b="0">
                <a:latin typeface="宋体" pitchFamily="2" charset="-122"/>
                <a:ea typeface="Gill Sans"/>
                <a:cs typeface="Gill Sans"/>
                <a:sym typeface="微软雅黑" pitchFamily="34" charset="-122"/>
              </a:rPr>
              <a:t>/</a:t>
            </a:r>
            <a:r>
              <a:rPr lang="zh-CN" altLang="en-US" b="0">
                <a:latin typeface="宋体" pitchFamily="2" charset="-122"/>
                <a:ea typeface="Gill Sans"/>
                <a:cs typeface="Gill Sans"/>
                <a:sym typeface="微软雅黑" pitchFamily="34" charset="-122"/>
              </a:rPr>
              <a:t>铣床</a:t>
            </a:r>
            <a:r>
              <a:rPr lang="en-US" altLang="zh-CN" b="0">
                <a:latin typeface="宋体" pitchFamily="2" charset="-122"/>
                <a:ea typeface="Gill Sans"/>
                <a:cs typeface="Gill Sans"/>
                <a:sym typeface="微软雅黑" pitchFamily="34" charset="-122"/>
              </a:rPr>
              <a:t>/</a:t>
            </a:r>
            <a:r>
              <a:rPr lang="zh-CN" altLang="en-US" b="0">
                <a:latin typeface="宋体" pitchFamily="2" charset="-122"/>
                <a:ea typeface="Gill Sans"/>
                <a:cs typeface="Gill Sans"/>
                <a:sym typeface="微软雅黑" pitchFamily="34" charset="-122"/>
              </a:rPr>
              <a:t>冲床</a:t>
            </a:r>
            <a:r>
              <a:rPr lang="en-US" altLang="zh-CN" b="0">
                <a:latin typeface="宋体" pitchFamily="2" charset="-122"/>
                <a:ea typeface="Gill Sans"/>
                <a:cs typeface="Gill Sans"/>
                <a:sym typeface="微软雅黑" pitchFamily="34" charset="-122"/>
              </a:rPr>
              <a:t>/</a:t>
            </a:r>
            <a:r>
              <a:rPr lang="zh-CN" altLang="en-US" b="0">
                <a:latin typeface="宋体" pitchFamily="2" charset="-122"/>
                <a:ea typeface="Gill Sans"/>
                <a:cs typeface="Gill Sans"/>
                <a:sym typeface="微软雅黑" pitchFamily="34" charset="-122"/>
              </a:rPr>
              <a:t>磨床</a:t>
            </a:r>
            <a:r>
              <a:rPr lang="en-US" altLang="zh-CN" b="0">
                <a:latin typeface="宋体" pitchFamily="2" charset="-122"/>
                <a:ea typeface="Gill Sans"/>
                <a:cs typeface="Gill Sans"/>
                <a:sym typeface="微软雅黑" pitchFamily="34" charset="-122"/>
              </a:rPr>
              <a:t>/</a:t>
            </a:r>
            <a:r>
              <a:rPr lang="zh-CN" altLang="en-US" b="0">
                <a:latin typeface="宋体" pitchFamily="2" charset="-122"/>
                <a:ea typeface="Gill Sans"/>
                <a:cs typeface="Gill Sans"/>
                <a:sym typeface="微软雅黑" pitchFamily="34" charset="-122"/>
              </a:rPr>
              <a:t>电火花加工机床  加工中心  数控机床主轴部件</a:t>
            </a:r>
            <a:r>
              <a:rPr lang="en-US" altLang="zh-CN" b="0">
                <a:latin typeface="宋体" pitchFamily="2" charset="-122"/>
                <a:ea typeface="Gill Sans"/>
                <a:cs typeface="Gill Sans"/>
                <a:sym typeface="微软雅黑" pitchFamily="34" charset="-122"/>
              </a:rPr>
              <a:t>/</a:t>
            </a:r>
            <a:r>
              <a:rPr lang="zh-CN" altLang="en-US" b="0">
                <a:latin typeface="宋体" pitchFamily="2" charset="-122"/>
                <a:ea typeface="Gill Sans"/>
                <a:cs typeface="Gill Sans"/>
                <a:sym typeface="微软雅黑" pitchFamily="34" charset="-122"/>
              </a:rPr>
              <a:t>导轨</a:t>
            </a:r>
            <a:r>
              <a:rPr lang="en-US" altLang="zh-CN" b="0">
                <a:latin typeface="宋体" pitchFamily="2" charset="-122"/>
                <a:ea typeface="Gill Sans"/>
                <a:cs typeface="Gill Sans"/>
                <a:sym typeface="微软雅黑" pitchFamily="34" charset="-122"/>
              </a:rPr>
              <a:t>/</a:t>
            </a:r>
            <a:r>
              <a:rPr lang="zh-CN" altLang="en-US" b="0">
                <a:latin typeface="宋体" pitchFamily="2" charset="-122"/>
                <a:ea typeface="Gill Sans"/>
                <a:cs typeface="Gill Sans"/>
                <a:sym typeface="微软雅黑" pitchFamily="34" charset="-122"/>
              </a:rPr>
              <a:t>回转工作台</a:t>
            </a:r>
            <a:r>
              <a:rPr lang="en-US" altLang="zh-CN" b="0">
                <a:latin typeface="宋体" pitchFamily="2" charset="-122"/>
                <a:ea typeface="Gill Sans"/>
                <a:cs typeface="Gill Sans"/>
                <a:sym typeface="微软雅黑" pitchFamily="34" charset="-122"/>
              </a:rPr>
              <a:t>/</a:t>
            </a:r>
            <a:r>
              <a:rPr lang="zh-CN" altLang="en-US" b="0">
                <a:latin typeface="宋体" pitchFamily="2" charset="-122"/>
                <a:ea typeface="Gill Sans"/>
                <a:cs typeface="Gill Sans"/>
                <a:sym typeface="微软雅黑" pitchFamily="34" charset="-122"/>
              </a:rPr>
              <a:t>滚珠丝杠螺母副</a:t>
            </a:r>
            <a:r>
              <a:rPr lang="en-US" altLang="zh-CN" b="0">
                <a:latin typeface="宋体" pitchFamily="2" charset="-122"/>
                <a:ea typeface="Gill Sans"/>
                <a:cs typeface="Gill Sans"/>
                <a:sym typeface="微软雅黑" pitchFamily="34" charset="-122"/>
              </a:rPr>
              <a:t>/</a:t>
            </a:r>
            <a:r>
              <a:rPr lang="zh-CN" altLang="en-US" b="0">
                <a:latin typeface="宋体" pitchFamily="2" charset="-122"/>
                <a:ea typeface="Gill Sans"/>
                <a:cs typeface="Gill Sans"/>
                <a:sym typeface="微软雅黑" pitchFamily="34" charset="-122"/>
              </a:rPr>
              <a:t>自动换刀装置</a:t>
            </a:r>
            <a:r>
              <a:rPr lang="en-US" altLang="zh-CN" b="0">
                <a:latin typeface="宋体" pitchFamily="2" charset="-122"/>
                <a:ea typeface="Gill Sans"/>
                <a:cs typeface="Gill Sans"/>
                <a:sym typeface="微软雅黑" pitchFamily="34" charset="-122"/>
              </a:rPr>
              <a:t>/</a:t>
            </a:r>
            <a:r>
              <a:rPr lang="zh-CN" altLang="en-US" b="0">
                <a:latin typeface="宋体" pitchFamily="2" charset="-122"/>
                <a:ea typeface="Gill Sans"/>
                <a:cs typeface="Gill Sans"/>
                <a:sym typeface="微软雅黑" pitchFamily="34" charset="-122"/>
              </a:rPr>
              <a:t>支承件  先进数控机床技术 数控机床伺服进给系统  数控机床网络接口技术  数控机床精度检测技术  数控机床选择、安装验收和维修  柔性制造系统   部分数控机床的技术规格参数</a:t>
            </a:r>
            <a:endParaRPr lang="zh-CN" altLang="en-US" b="0">
              <a:latin typeface="宋体" pitchFamily="2" charset="-122"/>
              <a:ea typeface="Gill Sans"/>
              <a:cs typeface="Gill Sans"/>
              <a:sym typeface="Helvetica" pitchFamily="34" charset="0"/>
            </a:endParaRPr>
          </a:p>
        </p:txBody>
      </p:sp>
      <p:sp>
        <p:nvSpPr>
          <p:cNvPr id="28693" name="直接连接符 34"/>
          <p:cNvSpPr>
            <a:spLocks noChangeShapeType="1"/>
          </p:cNvSpPr>
          <p:nvPr/>
        </p:nvSpPr>
        <p:spPr bwMode="auto">
          <a:xfrm>
            <a:off x="71438" y="4687888"/>
            <a:ext cx="8982075" cy="1587"/>
          </a:xfrm>
          <a:prstGeom prst="line">
            <a:avLst/>
          </a:prstGeom>
          <a:noFill/>
          <a:ln w="9525">
            <a:solidFill>
              <a:srgbClr val="595959"/>
            </a:solidFill>
            <a:prstDash val="sysDot"/>
            <a:round/>
            <a:headEnd/>
            <a:tailEnd/>
          </a:ln>
        </p:spPr>
        <p:txBody>
          <a:bodyPr/>
          <a:lstStyle/>
          <a:p>
            <a:endParaRPr lang="zh-CN" altLang="en-US"/>
          </a:p>
        </p:txBody>
      </p:sp>
      <p:sp>
        <p:nvSpPr>
          <p:cNvPr id="28694" name="矩形 36"/>
          <p:cNvSpPr>
            <a:spLocks noChangeArrowheads="1"/>
          </p:cNvSpPr>
          <p:nvPr/>
        </p:nvSpPr>
        <p:spPr bwMode="auto">
          <a:xfrm>
            <a:off x="71438" y="765175"/>
            <a:ext cx="8963025" cy="6092825"/>
          </a:xfrm>
          <a:prstGeom prst="rect">
            <a:avLst/>
          </a:prstGeom>
          <a:noFill/>
          <a:ln w="25400">
            <a:solidFill>
              <a:srgbClr val="A5A5A5"/>
            </a:solidFill>
            <a:miter lim="800000"/>
            <a:headEnd/>
            <a:tailEnd/>
          </a:ln>
        </p:spPr>
        <p:txBody>
          <a:bodyPr anchor="ctr"/>
          <a:lstStyle/>
          <a:p>
            <a:pPr algn="ctr">
              <a:buSzPct val="171000"/>
            </a:pPr>
            <a:endParaRPr lang="zh-CN" altLang="zh-CN" sz="1600" b="0">
              <a:solidFill>
                <a:srgbClr val="FFFFFF"/>
              </a:solidFill>
              <a:latin typeface="宋体" pitchFamily="2" charset="-122"/>
              <a:ea typeface="Gill Sans"/>
              <a:cs typeface="Gill Sans"/>
              <a:sym typeface="宋体" pitchFamily="2" charset="-122"/>
            </a:endParaRPr>
          </a:p>
        </p:txBody>
      </p:sp>
      <p:sp>
        <p:nvSpPr>
          <p:cNvPr id="28695" name="TextBox 9"/>
          <p:cNvSpPr>
            <a:spLocks noChangeArrowheads="1"/>
          </p:cNvSpPr>
          <p:nvPr/>
        </p:nvSpPr>
        <p:spPr bwMode="auto">
          <a:xfrm>
            <a:off x="115888" y="2344738"/>
            <a:ext cx="1285875" cy="641350"/>
          </a:xfrm>
          <a:prstGeom prst="rect">
            <a:avLst/>
          </a:prstGeom>
          <a:noFill/>
          <a:ln w="9525">
            <a:noFill/>
            <a:miter lim="800000"/>
            <a:headEnd/>
            <a:tailEnd/>
          </a:ln>
        </p:spPr>
        <p:txBody>
          <a:bodyPr>
            <a:spAutoFit/>
          </a:bodyPr>
          <a:lstStyle/>
          <a:p>
            <a:pPr algn="ctr">
              <a:buSzPct val="171000"/>
            </a:pPr>
            <a:r>
              <a:rPr lang="zh-CN" altLang="en-US" b="0">
                <a:latin typeface="微软雅黑" pitchFamily="34" charset="-122"/>
                <a:ea typeface="微软雅黑" pitchFamily="34" charset="-122"/>
                <a:cs typeface="Gill Sans"/>
                <a:sym typeface="微软雅黑" pitchFamily="34" charset="-122"/>
              </a:rPr>
              <a:t>机械原理</a:t>
            </a:r>
          </a:p>
          <a:p>
            <a:pPr algn="ctr">
              <a:buSzPct val="171000"/>
            </a:pPr>
            <a:r>
              <a:rPr lang="zh-CN" altLang="en-US" b="0">
                <a:latin typeface="微软雅黑" pitchFamily="34" charset="-122"/>
                <a:ea typeface="微软雅黑" pitchFamily="34" charset="-122"/>
                <a:cs typeface="Gill Sans"/>
                <a:sym typeface="微软雅黑" pitchFamily="34" charset="-122"/>
              </a:rPr>
              <a:t>和机构学</a:t>
            </a:r>
            <a:endParaRPr lang="zh-CN" altLang="en-US" b="0">
              <a:ea typeface="微软雅黑" pitchFamily="34" charset="-122"/>
              <a:cs typeface="Gill Sans"/>
              <a:sym typeface="Helvetica" pitchFamily="34" charset="0"/>
            </a:endParaRPr>
          </a:p>
        </p:txBody>
      </p:sp>
      <p:sp>
        <p:nvSpPr>
          <p:cNvPr id="28696" name="TextBox 19"/>
          <p:cNvSpPr>
            <a:spLocks noChangeArrowheads="1"/>
          </p:cNvSpPr>
          <p:nvPr/>
        </p:nvSpPr>
        <p:spPr bwMode="auto">
          <a:xfrm>
            <a:off x="1511300" y="2168525"/>
            <a:ext cx="7632700" cy="990600"/>
          </a:xfrm>
          <a:prstGeom prst="rect">
            <a:avLst/>
          </a:prstGeom>
          <a:noFill/>
          <a:ln w="9525">
            <a:noFill/>
            <a:miter lim="800000"/>
            <a:headEnd/>
            <a:tailEnd/>
          </a:ln>
        </p:spPr>
        <p:txBody>
          <a:bodyPr lIns="0" tIns="0" rIns="0" bIns="0">
            <a:spAutoFit/>
          </a:bodyPr>
          <a:lstStyle/>
          <a:p>
            <a:pPr>
              <a:lnSpc>
                <a:spcPct val="120000"/>
              </a:lnSpc>
              <a:buSzPct val="171000"/>
            </a:pPr>
            <a:r>
              <a:rPr lang="zh-CN" altLang="en-US" b="0">
                <a:latin typeface="宋体" pitchFamily="2" charset="-122"/>
                <a:ea typeface="Gill Sans"/>
                <a:cs typeface="Gill Sans"/>
                <a:sym typeface="微软雅黑" pitchFamily="34" charset="-122"/>
              </a:rPr>
              <a:t>机构基础知识和结构分析   基于杆组解析法平面机构的运动分析和受力分析  连杆机构的设计及运动分析</a:t>
            </a:r>
            <a:r>
              <a:rPr lang="zh-CN" altLang="en-US" b="0">
                <a:sym typeface="微软雅黑" pitchFamily="34" charset="-122"/>
              </a:rPr>
              <a:t>平面高副机构设计    凸轮机构设计   分度凸轮机构    组合机构设计  机构选型范例</a:t>
            </a:r>
            <a:endParaRPr lang="zh-CN" altLang="en-US" b="0">
              <a:latin typeface="宋体" pitchFamily="2" charset="-122"/>
              <a:ea typeface="Gill Sans"/>
              <a:cs typeface="Gill Sans"/>
              <a:sym typeface="微软雅黑" pitchFamily="34" charset="-122"/>
            </a:endParaRPr>
          </a:p>
        </p:txBody>
      </p:sp>
      <p:sp>
        <p:nvSpPr>
          <p:cNvPr id="28697" name="直接连接符 21"/>
          <p:cNvSpPr>
            <a:spLocks noChangeShapeType="1"/>
          </p:cNvSpPr>
          <p:nvPr/>
        </p:nvSpPr>
        <p:spPr bwMode="auto">
          <a:xfrm rot="5400000">
            <a:off x="973932" y="2707481"/>
            <a:ext cx="900112" cy="3175"/>
          </a:xfrm>
          <a:prstGeom prst="line">
            <a:avLst/>
          </a:prstGeom>
          <a:noFill/>
          <a:ln w="19050">
            <a:solidFill>
              <a:schemeClr val="tx1"/>
            </a:solidFill>
            <a:round/>
            <a:headEnd/>
            <a:tailEnd/>
          </a:ln>
        </p:spPr>
        <p:txBody>
          <a:bodyPr/>
          <a:lstStyle/>
          <a:p>
            <a:endParaRPr lang="zh-CN" altLang="en-US"/>
          </a:p>
        </p:txBody>
      </p:sp>
      <p:sp>
        <p:nvSpPr>
          <p:cNvPr id="28698" name="直接连接符 32"/>
          <p:cNvSpPr>
            <a:spLocks noChangeShapeType="1"/>
          </p:cNvSpPr>
          <p:nvPr/>
        </p:nvSpPr>
        <p:spPr bwMode="auto">
          <a:xfrm flipV="1">
            <a:off x="71438" y="2124075"/>
            <a:ext cx="8937625" cy="12700"/>
          </a:xfrm>
          <a:prstGeom prst="line">
            <a:avLst/>
          </a:prstGeom>
          <a:noFill/>
          <a:ln w="9525">
            <a:solidFill>
              <a:srgbClr val="595959"/>
            </a:solidFill>
            <a:prstDash val="sysDot"/>
            <a:round/>
            <a:headEnd/>
            <a:tailEnd/>
          </a:ln>
        </p:spPr>
        <p:txBody>
          <a:bodyPr/>
          <a:lstStyle/>
          <a:p>
            <a:endParaRPr lang="zh-CN" altLang="en-US"/>
          </a:p>
        </p:txBody>
      </p:sp>
      <p:sp>
        <p:nvSpPr>
          <p:cNvPr id="28699" name="直接连接符 32"/>
          <p:cNvSpPr>
            <a:spLocks noChangeShapeType="1"/>
          </p:cNvSpPr>
          <p:nvPr/>
        </p:nvSpPr>
        <p:spPr bwMode="auto">
          <a:xfrm flipV="1">
            <a:off x="71438" y="1538288"/>
            <a:ext cx="8937625" cy="12700"/>
          </a:xfrm>
          <a:prstGeom prst="line">
            <a:avLst/>
          </a:prstGeom>
          <a:noFill/>
          <a:ln w="9525">
            <a:solidFill>
              <a:srgbClr val="595959"/>
            </a:solidFill>
            <a:prstDash val="sysDot"/>
            <a:round/>
            <a:headEnd/>
            <a:tailEnd/>
          </a:ln>
        </p:spPr>
        <p:txBody>
          <a:bodyPr/>
          <a:lstStyle/>
          <a:p>
            <a:endParaRPr lang="zh-CN" altLang="en-US"/>
          </a:p>
        </p:txBody>
      </p:sp>
      <p:sp>
        <p:nvSpPr>
          <p:cNvPr id="28700" name="直接连接符 32"/>
          <p:cNvSpPr>
            <a:spLocks noChangeShapeType="1"/>
          </p:cNvSpPr>
          <p:nvPr/>
        </p:nvSpPr>
        <p:spPr bwMode="auto">
          <a:xfrm flipV="1">
            <a:off x="71438" y="4225925"/>
            <a:ext cx="8937625" cy="12700"/>
          </a:xfrm>
          <a:prstGeom prst="line">
            <a:avLst/>
          </a:prstGeom>
          <a:noFill/>
          <a:ln w="9525">
            <a:solidFill>
              <a:srgbClr val="595959"/>
            </a:solidFill>
            <a:prstDash val="sysDot"/>
            <a:round/>
            <a:headEnd/>
            <a:tailEnd/>
          </a:ln>
        </p:spPr>
        <p:txBody>
          <a:bodyPr/>
          <a:lstStyle/>
          <a:p>
            <a:endParaRPr lang="zh-CN" altLang="en-US"/>
          </a:p>
        </p:txBody>
      </p:sp>
      <p:sp>
        <p:nvSpPr>
          <p:cNvPr id="28701" name="直接连接符 32"/>
          <p:cNvSpPr>
            <a:spLocks noChangeShapeType="1"/>
          </p:cNvSpPr>
          <p:nvPr/>
        </p:nvSpPr>
        <p:spPr bwMode="auto">
          <a:xfrm flipV="1">
            <a:off x="71438" y="3190875"/>
            <a:ext cx="8937625" cy="12700"/>
          </a:xfrm>
          <a:prstGeom prst="line">
            <a:avLst/>
          </a:prstGeom>
          <a:noFill/>
          <a:ln w="9525">
            <a:solidFill>
              <a:srgbClr val="595959"/>
            </a:solidFill>
            <a:prstDash val="sysDot"/>
            <a:round/>
            <a:headEnd/>
            <a:tailEnd/>
          </a:ln>
        </p:spPr>
        <p:txBody>
          <a:bodyPr/>
          <a:lstStyle/>
          <a:p>
            <a:endParaRPr lang="zh-CN" altLang="en-US"/>
          </a:p>
        </p:txBody>
      </p:sp>
    </p:spTree>
  </p:cSld>
  <p:clrMapOvr>
    <a:masterClrMapping/>
  </p:clrMapOvr>
  <p:transition spd="slow">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6" name="Shape 206"/>
          <p:cNvSpPr/>
          <p:nvPr/>
        </p:nvSpPr>
        <p:spPr>
          <a:xfrm flipV="1">
            <a:off x="144463" y="646113"/>
            <a:ext cx="8855075"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pic>
        <p:nvPicPr>
          <p:cNvPr id="29699" name="pasted-image.tif"/>
          <p:cNvPicPr>
            <a:picLocks noChangeAspect="1" noChangeArrowheads="1"/>
          </p:cNvPicPr>
          <p:nvPr/>
        </p:nvPicPr>
        <p:blipFill>
          <a:blip r:embed="rId2"/>
          <a:srcRect/>
          <a:stretch>
            <a:fillRect/>
          </a:stretch>
        </p:blipFill>
        <p:spPr bwMode="auto">
          <a:xfrm>
            <a:off x="8175625" y="26988"/>
            <a:ext cx="752475" cy="560387"/>
          </a:xfrm>
          <a:prstGeom prst="rect">
            <a:avLst/>
          </a:prstGeom>
          <a:noFill/>
          <a:ln w="12700">
            <a:noFill/>
            <a:miter lim="400000"/>
            <a:headEnd/>
            <a:tailEnd/>
          </a:ln>
        </p:spPr>
      </p:pic>
      <p:sp>
        <p:nvSpPr>
          <p:cNvPr id="29700" name="Shape 208"/>
          <p:cNvSpPr>
            <a:spLocks noChangeArrowheads="1"/>
          </p:cNvSpPr>
          <p:nvPr/>
        </p:nvSpPr>
        <p:spPr bwMode="auto">
          <a:xfrm>
            <a:off x="112713" y="184150"/>
            <a:ext cx="3379787" cy="427038"/>
          </a:xfrm>
          <a:prstGeom prst="rect">
            <a:avLst/>
          </a:prstGeom>
          <a:noFill/>
          <a:ln w="12700">
            <a:noFill/>
            <a:miter lim="400000"/>
            <a:headEnd/>
            <a:tailEnd/>
          </a:ln>
        </p:spPr>
        <p:txBody>
          <a:bodyPr lIns="0" tIns="0" rIns="0" bIns="0">
            <a:spAutoFit/>
          </a:bodyPr>
          <a:lstStyle/>
          <a:p>
            <a:r>
              <a:rPr lang="zh-CN" altLang="en-US" sz="2800" b="0">
                <a:sym typeface="Helvetica" pitchFamily="34" charset="0"/>
              </a:rPr>
              <a:t>知识单元分类体系</a:t>
            </a:r>
          </a:p>
        </p:txBody>
      </p:sp>
      <p:grpSp>
        <p:nvGrpSpPr>
          <p:cNvPr id="29701" name="Group 44"/>
          <p:cNvGrpSpPr>
            <a:grpSpLocks/>
          </p:cNvGrpSpPr>
          <p:nvPr/>
        </p:nvGrpSpPr>
        <p:grpSpPr bwMode="auto">
          <a:xfrm>
            <a:off x="296863" y="2349500"/>
            <a:ext cx="8604250" cy="2305050"/>
            <a:chOff x="187" y="1536"/>
            <a:chExt cx="5420" cy="1452"/>
          </a:xfrm>
        </p:grpSpPr>
        <p:sp>
          <p:nvSpPr>
            <p:cNvPr id="29718" name="TextBox 8"/>
            <p:cNvSpPr>
              <a:spLocks noChangeArrowheads="1"/>
            </p:cNvSpPr>
            <p:nvPr/>
          </p:nvSpPr>
          <p:spPr bwMode="auto">
            <a:xfrm>
              <a:off x="187" y="2185"/>
              <a:ext cx="487" cy="173"/>
            </a:xfrm>
            <a:prstGeom prst="rect">
              <a:avLst/>
            </a:prstGeom>
            <a:noFill/>
            <a:ln w="9525">
              <a:noFill/>
              <a:miter lim="800000"/>
              <a:headEnd/>
              <a:tailEnd/>
            </a:ln>
          </p:spPr>
          <p:txBody>
            <a:bodyPr lIns="0" tIns="0" rIns="0" bIns="0">
              <a:spAutoFit/>
            </a:bodyPr>
            <a:lstStyle/>
            <a:p>
              <a:pPr algn="ctr">
                <a:buSzPct val="171000"/>
              </a:pPr>
              <a:r>
                <a:rPr lang="zh-CN" altLang="en-US" b="0">
                  <a:latin typeface="微软雅黑" pitchFamily="34" charset="-122"/>
                  <a:ea typeface="微软雅黑" pitchFamily="34" charset="-122"/>
                  <a:cs typeface="Gill Sans"/>
                  <a:sym typeface="微软雅黑" pitchFamily="34" charset="-122"/>
                </a:rPr>
                <a:t>夹    具</a:t>
              </a:r>
              <a:endParaRPr lang="zh-CN" altLang="en-US" b="0">
                <a:ea typeface="微软雅黑" pitchFamily="34" charset="-122"/>
                <a:cs typeface="Gill Sans"/>
                <a:sym typeface="Helvetica" pitchFamily="34" charset="0"/>
              </a:endParaRPr>
            </a:p>
          </p:txBody>
        </p:sp>
        <p:sp>
          <p:nvSpPr>
            <p:cNvPr id="29719" name="直接连接符 15"/>
            <p:cNvSpPr>
              <a:spLocks noChangeShapeType="1"/>
            </p:cNvSpPr>
            <p:nvPr/>
          </p:nvSpPr>
          <p:spPr bwMode="auto">
            <a:xfrm rot="5400000">
              <a:off x="105" y="2270"/>
              <a:ext cx="1304" cy="6"/>
            </a:xfrm>
            <a:prstGeom prst="line">
              <a:avLst/>
            </a:prstGeom>
            <a:noFill/>
            <a:ln w="19050">
              <a:solidFill>
                <a:schemeClr val="tx1"/>
              </a:solidFill>
              <a:round/>
              <a:headEnd/>
              <a:tailEnd/>
            </a:ln>
          </p:spPr>
          <p:txBody>
            <a:bodyPr/>
            <a:lstStyle/>
            <a:p>
              <a:endParaRPr lang="zh-CN" altLang="en-US"/>
            </a:p>
          </p:txBody>
        </p:sp>
        <p:sp>
          <p:nvSpPr>
            <p:cNvPr id="29720" name="TextBox 16"/>
            <p:cNvSpPr>
              <a:spLocks noChangeArrowheads="1"/>
            </p:cNvSpPr>
            <p:nvPr/>
          </p:nvSpPr>
          <p:spPr bwMode="auto">
            <a:xfrm>
              <a:off x="844" y="1536"/>
              <a:ext cx="4763" cy="1452"/>
            </a:xfrm>
            <a:prstGeom prst="rect">
              <a:avLst/>
            </a:prstGeom>
            <a:noFill/>
            <a:ln w="9525">
              <a:noFill/>
              <a:miter lim="800000"/>
              <a:headEnd/>
              <a:tailEnd/>
            </a:ln>
          </p:spPr>
          <p:txBody>
            <a:bodyPr lIns="0" tIns="0" rIns="0" bIns="0">
              <a:spAutoFit/>
            </a:bodyPr>
            <a:lstStyle/>
            <a:p>
              <a:pPr>
                <a:lnSpc>
                  <a:spcPct val="140000"/>
                </a:lnSpc>
                <a:buSzPct val="171000"/>
              </a:pPr>
              <a:r>
                <a:rPr lang="zh-CN" altLang="en-US" b="0">
                  <a:latin typeface="宋体" pitchFamily="2" charset="-122"/>
                  <a:ea typeface="Gill Sans"/>
                  <a:cs typeface="Gill Sans"/>
                  <a:sym typeface="微软雅黑" pitchFamily="34" charset="-122"/>
                </a:rPr>
                <a:t>机床夹具设计基础知识  定位与夹紧零部件技术设计参数  其他夹紧元件技术设计参数   导向零部件、对刀与定位零部件技术设计参数   键、支承用零部件技术设计参数   机床夹具其他零件技术设计参数  组合夹具基础理论  大、中、小型系列组合夹具标准件技术设计参数   </a:t>
              </a:r>
              <a:r>
                <a:rPr lang="en-US" altLang="zh-CN" b="0">
                  <a:latin typeface="宋体" pitchFamily="2" charset="-122"/>
                  <a:ea typeface="Gill Sans"/>
                  <a:cs typeface="Gill Sans"/>
                  <a:sym typeface="微软雅黑" pitchFamily="34" charset="-122"/>
                </a:rPr>
                <a:t>H</a:t>
              </a:r>
              <a:r>
                <a:rPr lang="zh-CN" altLang="en-US" b="0">
                  <a:latin typeface="宋体" pitchFamily="2" charset="-122"/>
                  <a:ea typeface="Gill Sans"/>
                  <a:cs typeface="Gill Sans"/>
                  <a:sym typeface="微软雅黑" pitchFamily="34" charset="-122"/>
                </a:rPr>
                <a:t>型、</a:t>
              </a:r>
              <a:r>
                <a:rPr lang="en-US" altLang="zh-CN" b="0">
                  <a:latin typeface="宋体" pitchFamily="2" charset="-122"/>
                  <a:ea typeface="Gill Sans"/>
                  <a:cs typeface="Gill Sans"/>
                  <a:sym typeface="微软雅黑" pitchFamily="34" charset="-122"/>
                </a:rPr>
                <a:t>K</a:t>
              </a:r>
              <a:r>
                <a:rPr lang="zh-CN" altLang="en-US" b="0">
                  <a:latin typeface="宋体" pitchFamily="2" charset="-122"/>
                  <a:ea typeface="Gill Sans"/>
                  <a:cs typeface="Gill Sans"/>
                  <a:sym typeface="微软雅黑" pitchFamily="34" charset="-122"/>
                </a:rPr>
                <a:t>型孔系组合夹具标准件技术设计参数   铣床、钻床、镗床、车床、拉床、刨床、磨床辅具标准件技术设计参数  齿轮加工机床辅具标准件技术设计参数</a:t>
              </a:r>
              <a:r>
                <a:rPr lang="zh-CN" altLang="en-US" b="0">
                  <a:latin typeface="微软雅黑" pitchFamily="34" charset="-122"/>
                  <a:ea typeface="微软雅黑" pitchFamily="34" charset="-122"/>
                  <a:cs typeface="Gill Sans"/>
                  <a:sym typeface="微软雅黑" pitchFamily="34" charset="-122"/>
                </a:rPr>
                <a:t> </a:t>
              </a:r>
            </a:p>
          </p:txBody>
        </p:sp>
      </p:grpSp>
      <p:grpSp>
        <p:nvGrpSpPr>
          <p:cNvPr id="29702" name="Group 37"/>
          <p:cNvGrpSpPr>
            <a:grpSpLocks/>
          </p:cNvGrpSpPr>
          <p:nvPr/>
        </p:nvGrpSpPr>
        <p:grpSpPr bwMode="auto">
          <a:xfrm>
            <a:off x="250825" y="6000750"/>
            <a:ext cx="8666163" cy="660400"/>
            <a:chOff x="187" y="3780"/>
            <a:chExt cx="5459" cy="416"/>
          </a:xfrm>
        </p:grpSpPr>
        <p:sp>
          <p:nvSpPr>
            <p:cNvPr id="29715" name="TextBox 10"/>
            <p:cNvSpPr>
              <a:spLocks noChangeArrowheads="1"/>
            </p:cNvSpPr>
            <p:nvPr/>
          </p:nvSpPr>
          <p:spPr bwMode="auto">
            <a:xfrm>
              <a:off x="187" y="3847"/>
              <a:ext cx="510" cy="269"/>
            </a:xfrm>
            <a:prstGeom prst="rect">
              <a:avLst/>
            </a:prstGeom>
            <a:noFill/>
            <a:ln w="9525">
              <a:noFill/>
              <a:miter lim="800000"/>
              <a:headEnd/>
              <a:tailEnd/>
            </a:ln>
          </p:spPr>
          <p:txBody>
            <a:bodyPr lIns="0" tIns="0" rIns="0" bIns="0">
              <a:spAutoFit/>
            </a:bodyPr>
            <a:lstStyle/>
            <a:p>
              <a:pPr algn="ctr">
                <a:buSzPct val="171000"/>
              </a:pPr>
              <a:r>
                <a:rPr lang="zh-CN" altLang="en-US" b="0">
                  <a:latin typeface="微软雅黑" pitchFamily="34" charset="-122"/>
                  <a:ea typeface="微软雅黑" pitchFamily="34" charset="-122"/>
                  <a:cs typeface="Gill Sans"/>
                  <a:sym typeface="微软雅黑" pitchFamily="34" charset="-122"/>
                </a:rPr>
                <a:t>钎  焊</a:t>
              </a:r>
              <a:r>
                <a:rPr lang="zh-CN" altLang="en-US" sz="2800" b="0">
                  <a:latin typeface="Gill Sans"/>
                  <a:ea typeface="微软雅黑" pitchFamily="34" charset="-122"/>
                  <a:cs typeface="Gill Sans"/>
                  <a:sym typeface="微软雅黑" pitchFamily="34" charset="-122"/>
                </a:rPr>
                <a:t> </a:t>
              </a:r>
            </a:p>
          </p:txBody>
        </p:sp>
        <p:sp>
          <p:nvSpPr>
            <p:cNvPr id="29716" name="直接连接符 21"/>
            <p:cNvSpPr>
              <a:spLocks noChangeShapeType="1"/>
            </p:cNvSpPr>
            <p:nvPr/>
          </p:nvSpPr>
          <p:spPr bwMode="auto">
            <a:xfrm rot="5400000">
              <a:off x="601" y="4002"/>
              <a:ext cx="363" cy="2"/>
            </a:xfrm>
            <a:prstGeom prst="line">
              <a:avLst/>
            </a:prstGeom>
            <a:noFill/>
            <a:ln w="19050">
              <a:solidFill>
                <a:schemeClr val="tx1"/>
              </a:solidFill>
              <a:round/>
              <a:headEnd/>
              <a:tailEnd/>
            </a:ln>
          </p:spPr>
          <p:txBody>
            <a:bodyPr/>
            <a:lstStyle/>
            <a:p>
              <a:endParaRPr lang="zh-CN" altLang="en-US"/>
            </a:p>
          </p:txBody>
        </p:sp>
        <p:sp>
          <p:nvSpPr>
            <p:cNvPr id="29717" name="TextBox 22"/>
            <p:cNvSpPr>
              <a:spLocks noChangeArrowheads="1"/>
            </p:cNvSpPr>
            <p:nvPr/>
          </p:nvSpPr>
          <p:spPr bwMode="auto">
            <a:xfrm>
              <a:off x="867" y="3780"/>
              <a:ext cx="4779" cy="416"/>
            </a:xfrm>
            <a:prstGeom prst="rect">
              <a:avLst/>
            </a:prstGeom>
            <a:noFill/>
            <a:ln w="9525">
              <a:noFill/>
              <a:miter lim="800000"/>
              <a:headEnd/>
              <a:tailEnd/>
            </a:ln>
          </p:spPr>
          <p:txBody>
            <a:bodyPr lIns="0" tIns="0" rIns="0" bIns="0">
              <a:spAutoFit/>
            </a:bodyPr>
            <a:lstStyle/>
            <a:p>
              <a:pPr>
                <a:lnSpc>
                  <a:spcPct val="120000"/>
                </a:lnSpc>
                <a:buSzPct val="171000"/>
              </a:pPr>
              <a:r>
                <a:rPr lang="zh-CN" altLang="en-US" b="0">
                  <a:latin typeface="Gill Sans"/>
                  <a:ea typeface="Gill Sans"/>
                  <a:cs typeface="Gill Sans"/>
                  <a:sym typeface="Helvetica" pitchFamily="34" charset="0"/>
                </a:rPr>
                <a:t>钎焊基本原理   钎焊材料   钎焊</a:t>
              </a:r>
              <a:r>
                <a:rPr lang="zh-CN" altLang="en-US" b="0">
                  <a:ea typeface="Gill Sans"/>
                  <a:cs typeface="Gill Sans"/>
                  <a:sym typeface="Helvetica" pitchFamily="34" charset="0"/>
                </a:rPr>
                <a:t>工艺    </a:t>
              </a:r>
              <a:r>
                <a:rPr lang="zh-CN" altLang="en-US" b="0">
                  <a:latin typeface="Gill Sans"/>
                  <a:ea typeface="Gill Sans"/>
                  <a:cs typeface="Gill Sans"/>
                  <a:sym typeface="Helvetica" pitchFamily="34" charset="0"/>
                </a:rPr>
                <a:t>钎焊方法   电子工业中的微钎焊  材料的钎焊    国内外钎焊标准</a:t>
              </a:r>
            </a:p>
          </p:txBody>
        </p:sp>
      </p:grpSp>
      <p:sp>
        <p:nvSpPr>
          <p:cNvPr id="29703" name="直接连接符 32"/>
          <p:cNvSpPr>
            <a:spLocks noChangeShapeType="1"/>
          </p:cNvSpPr>
          <p:nvPr/>
        </p:nvSpPr>
        <p:spPr bwMode="auto">
          <a:xfrm>
            <a:off x="206375" y="2316163"/>
            <a:ext cx="8731250" cy="33337"/>
          </a:xfrm>
          <a:prstGeom prst="line">
            <a:avLst/>
          </a:prstGeom>
          <a:noFill/>
          <a:ln w="9525">
            <a:solidFill>
              <a:srgbClr val="595959"/>
            </a:solidFill>
            <a:prstDash val="sysDot"/>
            <a:round/>
            <a:headEnd/>
            <a:tailEnd/>
          </a:ln>
        </p:spPr>
        <p:txBody>
          <a:bodyPr/>
          <a:lstStyle/>
          <a:p>
            <a:endParaRPr lang="zh-CN" altLang="en-US"/>
          </a:p>
        </p:txBody>
      </p:sp>
      <p:sp>
        <p:nvSpPr>
          <p:cNvPr id="29704" name="直接连接符 34"/>
          <p:cNvSpPr>
            <a:spLocks noChangeShapeType="1"/>
          </p:cNvSpPr>
          <p:nvPr/>
        </p:nvSpPr>
        <p:spPr bwMode="auto">
          <a:xfrm>
            <a:off x="206375" y="4776788"/>
            <a:ext cx="8731250" cy="1587"/>
          </a:xfrm>
          <a:prstGeom prst="line">
            <a:avLst/>
          </a:prstGeom>
          <a:noFill/>
          <a:ln w="9525">
            <a:solidFill>
              <a:srgbClr val="595959"/>
            </a:solidFill>
            <a:prstDash val="sysDot"/>
            <a:round/>
            <a:headEnd/>
            <a:tailEnd/>
          </a:ln>
        </p:spPr>
        <p:txBody>
          <a:bodyPr/>
          <a:lstStyle/>
          <a:p>
            <a:endParaRPr lang="zh-CN" altLang="en-US"/>
          </a:p>
        </p:txBody>
      </p:sp>
      <p:sp>
        <p:nvSpPr>
          <p:cNvPr id="29705" name="直接连接符 35"/>
          <p:cNvSpPr>
            <a:spLocks noChangeShapeType="1"/>
          </p:cNvSpPr>
          <p:nvPr/>
        </p:nvSpPr>
        <p:spPr bwMode="auto">
          <a:xfrm>
            <a:off x="206375" y="5900738"/>
            <a:ext cx="8686800" cy="3175"/>
          </a:xfrm>
          <a:prstGeom prst="line">
            <a:avLst/>
          </a:prstGeom>
          <a:noFill/>
          <a:ln w="9525">
            <a:solidFill>
              <a:srgbClr val="595959"/>
            </a:solidFill>
            <a:prstDash val="sysDot"/>
            <a:round/>
            <a:headEnd/>
            <a:tailEnd/>
          </a:ln>
        </p:spPr>
        <p:txBody>
          <a:bodyPr/>
          <a:lstStyle/>
          <a:p>
            <a:endParaRPr lang="zh-CN" altLang="en-US"/>
          </a:p>
        </p:txBody>
      </p:sp>
      <p:sp>
        <p:nvSpPr>
          <p:cNvPr id="29706" name="矩形 36"/>
          <p:cNvSpPr>
            <a:spLocks noChangeArrowheads="1"/>
          </p:cNvSpPr>
          <p:nvPr/>
        </p:nvSpPr>
        <p:spPr bwMode="auto">
          <a:xfrm>
            <a:off x="179388" y="792163"/>
            <a:ext cx="8748712" cy="5922962"/>
          </a:xfrm>
          <a:prstGeom prst="rect">
            <a:avLst/>
          </a:prstGeom>
          <a:noFill/>
          <a:ln w="25400">
            <a:solidFill>
              <a:srgbClr val="A5A5A5"/>
            </a:solidFill>
            <a:miter lim="800000"/>
            <a:headEnd/>
            <a:tailEnd/>
          </a:ln>
        </p:spPr>
        <p:txBody>
          <a:bodyPr anchor="ctr"/>
          <a:lstStyle/>
          <a:p>
            <a:pPr algn="ctr">
              <a:buSzPct val="171000"/>
            </a:pPr>
            <a:endParaRPr lang="zh-CN" altLang="zh-CN" sz="1600" b="0">
              <a:solidFill>
                <a:srgbClr val="FFFFFF"/>
              </a:solidFill>
              <a:latin typeface="宋体" pitchFamily="2" charset="-122"/>
              <a:ea typeface="Gill Sans"/>
              <a:cs typeface="Gill Sans"/>
              <a:sym typeface="宋体" pitchFamily="2" charset="-122"/>
            </a:endParaRPr>
          </a:p>
        </p:txBody>
      </p:sp>
      <p:grpSp>
        <p:nvGrpSpPr>
          <p:cNvPr id="29707" name="Group 38"/>
          <p:cNvGrpSpPr>
            <a:grpSpLocks/>
          </p:cNvGrpSpPr>
          <p:nvPr/>
        </p:nvGrpSpPr>
        <p:grpSpPr bwMode="auto">
          <a:xfrm>
            <a:off x="206375" y="4868863"/>
            <a:ext cx="8596313" cy="990600"/>
            <a:chOff x="187" y="2585"/>
            <a:chExt cx="5415" cy="624"/>
          </a:xfrm>
        </p:grpSpPr>
        <p:sp>
          <p:nvSpPr>
            <p:cNvPr id="29712" name="TextBox 9"/>
            <p:cNvSpPr>
              <a:spLocks noChangeArrowheads="1"/>
            </p:cNvSpPr>
            <p:nvPr/>
          </p:nvSpPr>
          <p:spPr bwMode="auto">
            <a:xfrm>
              <a:off x="187" y="2809"/>
              <a:ext cx="567" cy="173"/>
            </a:xfrm>
            <a:prstGeom prst="rect">
              <a:avLst/>
            </a:prstGeom>
            <a:noFill/>
            <a:ln w="9525">
              <a:noFill/>
              <a:miter lim="800000"/>
              <a:headEnd/>
              <a:tailEnd/>
            </a:ln>
          </p:spPr>
          <p:txBody>
            <a:bodyPr lIns="0" tIns="0" rIns="0" bIns="0">
              <a:spAutoFit/>
            </a:bodyPr>
            <a:lstStyle/>
            <a:p>
              <a:pPr algn="ctr">
                <a:buSzPct val="171000"/>
              </a:pPr>
              <a:r>
                <a:rPr lang="zh-CN" altLang="en-US" b="0">
                  <a:latin typeface="微软雅黑" pitchFamily="34" charset="-122"/>
                  <a:ea typeface="微软雅黑" pitchFamily="34" charset="-122"/>
                  <a:cs typeface="Gill Sans"/>
                  <a:sym typeface="微软雅黑" pitchFamily="34" charset="-122"/>
                </a:rPr>
                <a:t>焊    接</a:t>
              </a:r>
              <a:endParaRPr lang="zh-CN" altLang="en-US" b="0">
                <a:ea typeface="微软雅黑" pitchFamily="34" charset="-122"/>
                <a:cs typeface="Gill Sans"/>
                <a:sym typeface="Helvetica" pitchFamily="34" charset="0"/>
              </a:endParaRPr>
            </a:p>
          </p:txBody>
        </p:sp>
        <p:sp>
          <p:nvSpPr>
            <p:cNvPr id="29713" name="TextBox 19"/>
            <p:cNvSpPr>
              <a:spLocks noChangeArrowheads="1"/>
            </p:cNvSpPr>
            <p:nvPr/>
          </p:nvSpPr>
          <p:spPr bwMode="auto">
            <a:xfrm>
              <a:off x="896" y="2585"/>
              <a:ext cx="4706" cy="624"/>
            </a:xfrm>
            <a:prstGeom prst="rect">
              <a:avLst/>
            </a:prstGeom>
            <a:noFill/>
            <a:ln w="9525">
              <a:noFill/>
              <a:miter lim="800000"/>
              <a:headEnd/>
              <a:tailEnd/>
            </a:ln>
          </p:spPr>
          <p:txBody>
            <a:bodyPr lIns="0" tIns="0" rIns="0" bIns="0">
              <a:spAutoFit/>
            </a:bodyPr>
            <a:lstStyle/>
            <a:p>
              <a:pPr>
                <a:lnSpc>
                  <a:spcPct val="120000"/>
                </a:lnSpc>
                <a:buSzPct val="171000"/>
              </a:pPr>
              <a:r>
                <a:rPr lang="zh-CN" altLang="en-US" b="0">
                  <a:latin typeface="宋体" pitchFamily="2" charset="-122"/>
                  <a:ea typeface="Gill Sans"/>
                  <a:cs typeface="Gill Sans"/>
                  <a:sym typeface="微软雅黑" pitchFamily="34" charset="-122"/>
                </a:rPr>
                <a:t>焊接工程常用资料  焊接物理冶金  弧焊方法及设备  电阻焊方法及设备  其他焊接方法及设备  </a:t>
              </a:r>
              <a:r>
                <a:rPr lang="zh-CN" altLang="en-US" b="0">
                  <a:sym typeface="微软雅黑" pitchFamily="34" charset="-122"/>
                </a:rPr>
                <a:t>焊接材料    金属材料的焊接    焊接结构   焊接结构生产</a:t>
              </a:r>
              <a:endParaRPr lang="zh-CN" altLang="en-US" b="0">
                <a:latin typeface="宋体" pitchFamily="2" charset="-122"/>
                <a:ea typeface="Gill Sans"/>
                <a:cs typeface="Gill Sans"/>
                <a:sym typeface="微软雅黑" pitchFamily="34" charset="-122"/>
              </a:endParaRPr>
            </a:p>
          </p:txBody>
        </p:sp>
        <p:sp>
          <p:nvSpPr>
            <p:cNvPr id="29714" name="直接连接符 21"/>
            <p:cNvSpPr>
              <a:spLocks noChangeShapeType="1"/>
            </p:cNvSpPr>
            <p:nvPr/>
          </p:nvSpPr>
          <p:spPr bwMode="auto">
            <a:xfrm rot="5400000">
              <a:off x="536" y="2916"/>
              <a:ext cx="550" cy="2"/>
            </a:xfrm>
            <a:prstGeom prst="line">
              <a:avLst/>
            </a:prstGeom>
            <a:noFill/>
            <a:ln w="19050">
              <a:solidFill>
                <a:schemeClr val="tx1"/>
              </a:solidFill>
              <a:round/>
              <a:headEnd/>
              <a:tailEnd/>
            </a:ln>
          </p:spPr>
          <p:txBody>
            <a:bodyPr/>
            <a:lstStyle/>
            <a:p>
              <a:endParaRPr lang="zh-CN" altLang="en-US"/>
            </a:p>
          </p:txBody>
        </p:sp>
      </p:grpSp>
      <p:grpSp>
        <p:nvGrpSpPr>
          <p:cNvPr id="29708" name="Group 43"/>
          <p:cNvGrpSpPr>
            <a:grpSpLocks/>
          </p:cNvGrpSpPr>
          <p:nvPr/>
        </p:nvGrpSpPr>
        <p:grpSpPr bwMode="auto">
          <a:xfrm>
            <a:off x="206375" y="863600"/>
            <a:ext cx="8640763" cy="1320800"/>
            <a:chOff x="130" y="544"/>
            <a:chExt cx="5443" cy="832"/>
          </a:xfrm>
        </p:grpSpPr>
        <p:sp>
          <p:nvSpPr>
            <p:cNvPr id="29709" name="TextBox 10"/>
            <p:cNvSpPr>
              <a:spLocks noChangeArrowheads="1"/>
            </p:cNvSpPr>
            <p:nvPr/>
          </p:nvSpPr>
          <p:spPr bwMode="auto">
            <a:xfrm>
              <a:off x="130" y="856"/>
              <a:ext cx="595" cy="173"/>
            </a:xfrm>
            <a:prstGeom prst="rect">
              <a:avLst/>
            </a:prstGeom>
            <a:noFill/>
            <a:ln w="9525">
              <a:noFill/>
              <a:miter lim="800000"/>
              <a:headEnd/>
              <a:tailEnd/>
            </a:ln>
          </p:spPr>
          <p:txBody>
            <a:bodyPr lIns="0" tIns="0" rIns="0" bIns="0">
              <a:spAutoFit/>
            </a:bodyPr>
            <a:lstStyle/>
            <a:p>
              <a:pPr algn="ctr">
                <a:buSzPct val="171000"/>
              </a:pPr>
              <a:r>
                <a:rPr lang="zh-CN" altLang="en-US" b="0">
                  <a:latin typeface="微软雅黑" pitchFamily="34" charset="-122"/>
                  <a:ea typeface="微软雅黑" pitchFamily="34" charset="-122"/>
                  <a:cs typeface="Gill Sans"/>
                  <a:sym typeface="微软雅黑" pitchFamily="34" charset="-122"/>
                </a:rPr>
                <a:t>刀    具</a:t>
              </a:r>
              <a:endParaRPr lang="zh-CN" altLang="en-US" b="0">
                <a:ea typeface="微软雅黑" pitchFamily="34" charset="-122"/>
                <a:cs typeface="Gill Sans"/>
                <a:sym typeface="Helvetica" pitchFamily="34" charset="0"/>
              </a:endParaRPr>
            </a:p>
          </p:txBody>
        </p:sp>
        <p:sp>
          <p:nvSpPr>
            <p:cNvPr id="29710" name="直接连接符 21"/>
            <p:cNvSpPr>
              <a:spLocks noChangeShapeType="1"/>
            </p:cNvSpPr>
            <p:nvPr/>
          </p:nvSpPr>
          <p:spPr bwMode="auto">
            <a:xfrm rot="5400000">
              <a:off x="377" y="978"/>
              <a:ext cx="766" cy="11"/>
            </a:xfrm>
            <a:prstGeom prst="line">
              <a:avLst/>
            </a:prstGeom>
            <a:noFill/>
            <a:ln w="19050">
              <a:solidFill>
                <a:schemeClr val="tx1"/>
              </a:solidFill>
              <a:round/>
              <a:headEnd/>
              <a:tailEnd/>
            </a:ln>
          </p:spPr>
          <p:txBody>
            <a:bodyPr/>
            <a:lstStyle/>
            <a:p>
              <a:endParaRPr lang="zh-CN" altLang="en-US"/>
            </a:p>
          </p:txBody>
        </p:sp>
        <p:sp>
          <p:nvSpPr>
            <p:cNvPr id="29711" name="TextBox 22"/>
            <p:cNvSpPr>
              <a:spLocks noChangeArrowheads="1"/>
            </p:cNvSpPr>
            <p:nvPr/>
          </p:nvSpPr>
          <p:spPr bwMode="auto">
            <a:xfrm>
              <a:off x="810" y="544"/>
              <a:ext cx="4763" cy="832"/>
            </a:xfrm>
            <a:prstGeom prst="rect">
              <a:avLst/>
            </a:prstGeom>
            <a:noFill/>
            <a:ln w="9525">
              <a:noFill/>
              <a:miter lim="800000"/>
              <a:headEnd/>
              <a:tailEnd/>
            </a:ln>
          </p:spPr>
          <p:txBody>
            <a:bodyPr lIns="0" tIns="0" rIns="0" bIns="0">
              <a:spAutoFit/>
            </a:bodyPr>
            <a:lstStyle/>
            <a:p>
              <a:pPr>
                <a:lnSpc>
                  <a:spcPct val="120000"/>
                </a:lnSpc>
                <a:buSzPct val="171000"/>
              </a:pPr>
              <a:r>
                <a:rPr lang="zh-CN" altLang="en-US" b="0">
                  <a:ea typeface="Gill Sans"/>
                  <a:cs typeface="Gill Sans"/>
                  <a:sym typeface="Helvetica" pitchFamily="34" charset="0"/>
                </a:rPr>
                <a:t>刀具参数的定义与刀具角度换算     刀具材料     车刀与刨刀     孔加工刀具    铣刀     拉刀     螺纹刀具     成形齿轮刀具     齿轮滚刀     加工蜗轮、蜗杆的刀具    插齿刀    梳齿刀    剃齿刀    直齿锥齿轮刀具    曲线齿锥齿加工刀具    非渐开线齿轮刀具  </a:t>
              </a:r>
            </a:p>
          </p:txBody>
        </p:sp>
      </p:grpSp>
    </p:spTree>
  </p:cSld>
  <p:clrMapOvr>
    <a:masterClrMapping/>
  </p:clrMapOvr>
  <p:transition spd="slow">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6" name="Shape 206"/>
          <p:cNvSpPr/>
          <p:nvPr/>
        </p:nvSpPr>
        <p:spPr>
          <a:xfrm flipV="1">
            <a:off x="144463" y="646113"/>
            <a:ext cx="8855075"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
        <p:nvSpPr>
          <p:cNvPr id="30723" name="Shape 208"/>
          <p:cNvSpPr>
            <a:spLocks noChangeArrowheads="1"/>
          </p:cNvSpPr>
          <p:nvPr/>
        </p:nvSpPr>
        <p:spPr bwMode="auto">
          <a:xfrm>
            <a:off x="112713" y="184150"/>
            <a:ext cx="3379787" cy="427038"/>
          </a:xfrm>
          <a:prstGeom prst="rect">
            <a:avLst/>
          </a:prstGeom>
          <a:noFill/>
          <a:ln w="12700">
            <a:noFill/>
            <a:miter lim="400000"/>
            <a:headEnd/>
            <a:tailEnd/>
          </a:ln>
        </p:spPr>
        <p:txBody>
          <a:bodyPr lIns="0" tIns="0" rIns="0" bIns="0">
            <a:spAutoFit/>
          </a:bodyPr>
          <a:lstStyle/>
          <a:p>
            <a:r>
              <a:rPr lang="zh-CN" altLang="en-US" sz="2800" b="0">
                <a:sym typeface="Helvetica" pitchFamily="34" charset="0"/>
              </a:rPr>
              <a:t>知识单元分类体系</a:t>
            </a:r>
          </a:p>
        </p:txBody>
      </p:sp>
      <p:sp>
        <p:nvSpPr>
          <p:cNvPr id="30724" name="TextBox 11"/>
          <p:cNvSpPr>
            <a:spLocks noChangeArrowheads="1"/>
          </p:cNvSpPr>
          <p:nvPr/>
        </p:nvSpPr>
        <p:spPr bwMode="auto">
          <a:xfrm>
            <a:off x="296863" y="1943100"/>
            <a:ext cx="990600" cy="274638"/>
          </a:xfrm>
          <a:prstGeom prst="rect">
            <a:avLst/>
          </a:prstGeom>
          <a:noFill/>
          <a:ln w="9525">
            <a:noFill/>
            <a:miter lim="800000"/>
            <a:headEnd/>
            <a:tailEnd/>
          </a:ln>
        </p:spPr>
        <p:txBody>
          <a:bodyPr lIns="0" tIns="0" rIns="0" bIns="0">
            <a:spAutoFit/>
          </a:bodyPr>
          <a:lstStyle/>
          <a:p>
            <a:pPr algn="ctr">
              <a:buSzPct val="171000"/>
            </a:pPr>
            <a:r>
              <a:rPr lang="zh-CN" altLang="en-US" b="0">
                <a:latin typeface="微软雅黑" pitchFamily="34" charset="-122"/>
                <a:ea typeface="微软雅黑" pitchFamily="34" charset="-122"/>
                <a:cs typeface="Gill Sans"/>
                <a:sym typeface="微软雅黑" pitchFamily="34" charset="-122"/>
              </a:rPr>
              <a:t>液    压</a:t>
            </a:r>
            <a:endParaRPr lang="zh-CN" altLang="en-US" b="0">
              <a:ea typeface="微软雅黑" pitchFamily="34" charset="-122"/>
              <a:cs typeface="Gill Sans"/>
              <a:sym typeface="Helvetica" pitchFamily="34" charset="0"/>
            </a:endParaRPr>
          </a:p>
        </p:txBody>
      </p:sp>
      <p:sp>
        <p:nvSpPr>
          <p:cNvPr id="30725" name="直接连接符 24"/>
          <p:cNvSpPr>
            <a:spLocks noChangeShapeType="1"/>
          </p:cNvSpPr>
          <p:nvPr/>
        </p:nvSpPr>
        <p:spPr bwMode="auto">
          <a:xfrm rot="5400000">
            <a:off x="180181" y="2312195"/>
            <a:ext cx="2403475" cy="11112"/>
          </a:xfrm>
          <a:prstGeom prst="line">
            <a:avLst/>
          </a:prstGeom>
          <a:noFill/>
          <a:ln w="19050">
            <a:solidFill>
              <a:schemeClr val="tx1"/>
            </a:solidFill>
            <a:round/>
            <a:headEnd/>
            <a:tailEnd/>
          </a:ln>
        </p:spPr>
        <p:txBody>
          <a:bodyPr/>
          <a:lstStyle/>
          <a:p>
            <a:endParaRPr lang="zh-CN" altLang="en-US"/>
          </a:p>
        </p:txBody>
      </p:sp>
      <p:sp>
        <p:nvSpPr>
          <p:cNvPr id="30726" name="TextBox 26"/>
          <p:cNvSpPr>
            <a:spLocks noChangeArrowheads="1"/>
          </p:cNvSpPr>
          <p:nvPr/>
        </p:nvSpPr>
        <p:spPr bwMode="auto">
          <a:xfrm>
            <a:off x="1466850" y="1042988"/>
            <a:ext cx="7335838" cy="2568575"/>
          </a:xfrm>
          <a:prstGeom prst="rect">
            <a:avLst/>
          </a:prstGeom>
          <a:noFill/>
          <a:ln w="9525">
            <a:noFill/>
            <a:miter lim="800000"/>
            <a:headEnd/>
            <a:tailEnd/>
          </a:ln>
        </p:spPr>
        <p:txBody>
          <a:bodyPr>
            <a:spAutoFit/>
          </a:bodyPr>
          <a:lstStyle/>
          <a:p>
            <a:pPr>
              <a:lnSpc>
                <a:spcPct val="150000"/>
              </a:lnSpc>
              <a:buSzPct val="171000"/>
            </a:pPr>
            <a:r>
              <a:rPr lang="zh-CN" altLang="en-US" b="0">
                <a:ea typeface="Gill Sans"/>
                <a:cs typeface="Gill Sans"/>
                <a:sym typeface="Helvetica" pitchFamily="34" charset="0"/>
              </a:rPr>
              <a:t>液压传动常用基础标准、图形符号    液压流体力学常用计算公式及资料    液压基本回路    液压工作介质    液压传动系统设计计算    液压泵    液压缸    液压控制阀    液压马达    液压泵站、油箱、管路及管件    液压辅件    液压控制系统概述    液压伺服控制系统    伺服阀、比例阀和伺服缸    液压比例控制系统    液压系统的安装、调试与故障诊断    检测与测试</a:t>
            </a:r>
          </a:p>
        </p:txBody>
      </p:sp>
      <p:sp>
        <p:nvSpPr>
          <p:cNvPr id="30727" name="直接连接符 35"/>
          <p:cNvSpPr>
            <a:spLocks noChangeShapeType="1"/>
          </p:cNvSpPr>
          <p:nvPr/>
        </p:nvSpPr>
        <p:spPr bwMode="auto">
          <a:xfrm>
            <a:off x="206375" y="5094288"/>
            <a:ext cx="8686800" cy="3175"/>
          </a:xfrm>
          <a:prstGeom prst="line">
            <a:avLst/>
          </a:prstGeom>
          <a:noFill/>
          <a:ln w="9525">
            <a:solidFill>
              <a:srgbClr val="595959"/>
            </a:solidFill>
            <a:prstDash val="sysDot"/>
            <a:round/>
            <a:headEnd/>
            <a:tailEnd/>
          </a:ln>
        </p:spPr>
        <p:txBody>
          <a:bodyPr/>
          <a:lstStyle/>
          <a:p>
            <a:endParaRPr lang="zh-CN" altLang="en-US"/>
          </a:p>
        </p:txBody>
      </p:sp>
      <p:sp>
        <p:nvSpPr>
          <p:cNvPr id="30728" name="TextBox 10"/>
          <p:cNvSpPr>
            <a:spLocks noChangeArrowheads="1"/>
          </p:cNvSpPr>
          <p:nvPr/>
        </p:nvSpPr>
        <p:spPr bwMode="auto">
          <a:xfrm>
            <a:off x="206375" y="4238625"/>
            <a:ext cx="1211263" cy="274638"/>
          </a:xfrm>
          <a:prstGeom prst="rect">
            <a:avLst/>
          </a:prstGeom>
          <a:noFill/>
          <a:ln w="9525">
            <a:noFill/>
            <a:miter lim="800000"/>
            <a:headEnd/>
            <a:tailEnd/>
          </a:ln>
        </p:spPr>
        <p:txBody>
          <a:bodyPr lIns="0" tIns="0" rIns="0" bIns="0">
            <a:spAutoFit/>
          </a:bodyPr>
          <a:lstStyle/>
          <a:p>
            <a:pPr algn="ctr">
              <a:buSzPct val="171000"/>
            </a:pPr>
            <a:r>
              <a:rPr lang="zh-CN" altLang="en-US" b="0">
                <a:latin typeface="微软雅黑" pitchFamily="34" charset="-122"/>
                <a:ea typeface="微软雅黑" pitchFamily="34" charset="-122"/>
                <a:cs typeface="Gill Sans"/>
                <a:sym typeface="微软雅黑" pitchFamily="34" charset="-122"/>
              </a:rPr>
              <a:t>气    动</a:t>
            </a:r>
            <a:endParaRPr lang="zh-CN" altLang="en-US" b="0">
              <a:ea typeface="微软雅黑" pitchFamily="34" charset="-122"/>
              <a:cs typeface="Gill Sans"/>
              <a:sym typeface="Helvetica" pitchFamily="34" charset="0"/>
            </a:endParaRPr>
          </a:p>
        </p:txBody>
      </p:sp>
      <p:sp>
        <p:nvSpPr>
          <p:cNvPr id="30729" name="直接连接符 21"/>
          <p:cNvSpPr>
            <a:spLocks noChangeShapeType="1"/>
          </p:cNvSpPr>
          <p:nvPr/>
        </p:nvSpPr>
        <p:spPr bwMode="auto">
          <a:xfrm rot="5400000">
            <a:off x="833438" y="4376738"/>
            <a:ext cx="1098550" cy="12700"/>
          </a:xfrm>
          <a:prstGeom prst="line">
            <a:avLst/>
          </a:prstGeom>
          <a:noFill/>
          <a:ln w="19050">
            <a:solidFill>
              <a:schemeClr val="tx1"/>
            </a:solidFill>
            <a:round/>
            <a:headEnd/>
            <a:tailEnd/>
          </a:ln>
        </p:spPr>
        <p:txBody>
          <a:bodyPr/>
          <a:lstStyle/>
          <a:p>
            <a:endParaRPr lang="zh-CN" altLang="en-US"/>
          </a:p>
        </p:txBody>
      </p:sp>
      <p:sp>
        <p:nvSpPr>
          <p:cNvPr id="30730" name="TextBox 22"/>
          <p:cNvSpPr>
            <a:spLocks noChangeArrowheads="1"/>
          </p:cNvSpPr>
          <p:nvPr/>
        </p:nvSpPr>
        <p:spPr bwMode="auto">
          <a:xfrm>
            <a:off x="1466850" y="3878263"/>
            <a:ext cx="7380288" cy="917575"/>
          </a:xfrm>
          <a:prstGeom prst="rect">
            <a:avLst/>
          </a:prstGeom>
          <a:noFill/>
          <a:ln w="9525">
            <a:noFill/>
            <a:miter lim="800000"/>
            <a:headEnd/>
            <a:tailEnd/>
          </a:ln>
        </p:spPr>
        <p:txBody>
          <a:bodyPr>
            <a:spAutoFit/>
          </a:bodyPr>
          <a:lstStyle/>
          <a:p>
            <a:pPr>
              <a:lnSpc>
                <a:spcPct val="150000"/>
              </a:lnSpc>
              <a:buSzPct val="171000"/>
            </a:pPr>
            <a:r>
              <a:rPr lang="zh-CN" altLang="en-US" b="0">
                <a:ea typeface="Gill Sans"/>
                <a:cs typeface="Gill Sans"/>
                <a:sym typeface="Helvetica" pitchFamily="34" charset="0"/>
              </a:rPr>
              <a:t>气压传动技术基础    气动系统    气动元件的选型及计算    气动系统的维护及故障处理    气动元件产品    气动相关技术标准及资料  </a:t>
            </a:r>
          </a:p>
        </p:txBody>
      </p:sp>
      <p:sp>
        <p:nvSpPr>
          <p:cNvPr id="30731" name="TextBox 10"/>
          <p:cNvSpPr>
            <a:spLocks noChangeArrowheads="1"/>
          </p:cNvSpPr>
          <p:nvPr/>
        </p:nvSpPr>
        <p:spPr bwMode="auto">
          <a:xfrm>
            <a:off x="250825" y="5489575"/>
            <a:ext cx="998538" cy="549275"/>
          </a:xfrm>
          <a:prstGeom prst="rect">
            <a:avLst/>
          </a:prstGeom>
          <a:noFill/>
          <a:ln w="9525">
            <a:noFill/>
            <a:miter lim="800000"/>
            <a:headEnd/>
            <a:tailEnd/>
          </a:ln>
        </p:spPr>
        <p:txBody>
          <a:bodyPr lIns="0" tIns="0" rIns="0" bIns="0">
            <a:spAutoFit/>
          </a:bodyPr>
          <a:lstStyle/>
          <a:p>
            <a:pPr algn="ctr">
              <a:buSzPct val="171000"/>
            </a:pPr>
            <a:r>
              <a:rPr lang="en-US" altLang="zh-CN" b="0">
                <a:latin typeface="微软雅黑" pitchFamily="34" charset="-122"/>
                <a:ea typeface="微软雅黑" pitchFamily="34" charset="-122"/>
                <a:cs typeface="Gill Sans"/>
                <a:sym typeface="微软雅黑" pitchFamily="34" charset="-122"/>
              </a:rPr>
              <a:t>CAD/</a:t>
            </a:r>
          </a:p>
          <a:p>
            <a:pPr algn="ctr">
              <a:buSzPct val="171000"/>
            </a:pPr>
            <a:r>
              <a:rPr lang="en-US" altLang="zh-CN" b="0">
                <a:latin typeface="微软雅黑" pitchFamily="34" charset="-122"/>
                <a:ea typeface="微软雅黑" pitchFamily="34" charset="-122"/>
                <a:cs typeface="Gill Sans"/>
                <a:sym typeface="微软雅黑" pitchFamily="34" charset="-122"/>
              </a:rPr>
              <a:t>CAM</a:t>
            </a:r>
            <a:endParaRPr lang="en-US" altLang="zh-CN" b="0">
              <a:ea typeface="微软雅黑" pitchFamily="34" charset="-122"/>
              <a:cs typeface="Gill Sans"/>
              <a:sym typeface="Helvetica" pitchFamily="34" charset="0"/>
            </a:endParaRPr>
          </a:p>
        </p:txBody>
      </p:sp>
      <p:sp>
        <p:nvSpPr>
          <p:cNvPr id="30732" name="直接连接符 21"/>
          <p:cNvSpPr>
            <a:spLocks noChangeShapeType="1"/>
          </p:cNvSpPr>
          <p:nvPr/>
        </p:nvSpPr>
        <p:spPr bwMode="auto">
          <a:xfrm rot="5400000">
            <a:off x="793750" y="5767388"/>
            <a:ext cx="1169988" cy="4762"/>
          </a:xfrm>
          <a:prstGeom prst="line">
            <a:avLst/>
          </a:prstGeom>
          <a:noFill/>
          <a:ln w="19050">
            <a:solidFill>
              <a:schemeClr val="tx1"/>
            </a:solidFill>
            <a:round/>
            <a:headEnd/>
            <a:tailEnd/>
          </a:ln>
        </p:spPr>
        <p:txBody>
          <a:bodyPr/>
          <a:lstStyle/>
          <a:p>
            <a:endParaRPr lang="zh-CN" altLang="en-US"/>
          </a:p>
        </p:txBody>
      </p:sp>
      <p:sp>
        <p:nvSpPr>
          <p:cNvPr id="30733" name="TextBox 22"/>
          <p:cNvSpPr>
            <a:spLocks noChangeArrowheads="1"/>
          </p:cNvSpPr>
          <p:nvPr/>
        </p:nvSpPr>
        <p:spPr bwMode="auto">
          <a:xfrm>
            <a:off x="1471613" y="5184775"/>
            <a:ext cx="7375525" cy="776623"/>
          </a:xfrm>
          <a:prstGeom prst="rect">
            <a:avLst/>
          </a:prstGeom>
          <a:noFill/>
          <a:ln w="9525">
            <a:noFill/>
            <a:miter lim="800000"/>
            <a:headEnd/>
            <a:tailEnd/>
          </a:ln>
        </p:spPr>
        <p:txBody>
          <a:bodyPr>
            <a:spAutoFit/>
          </a:bodyPr>
          <a:lstStyle/>
          <a:p>
            <a:pPr>
              <a:lnSpc>
                <a:spcPct val="130000"/>
              </a:lnSpc>
              <a:buSzPct val="171000"/>
            </a:pPr>
            <a:r>
              <a:rPr lang="en-US" altLang="zh-CN" b="0" dirty="0">
                <a:latin typeface="Times New Roman" pitchFamily="18" charset="0"/>
                <a:ea typeface="Gill Sans"/>
                <a:cs typeface="Times New Roman" pitchFamily="18" charset="0"/>
                <a:sym typeface="Helvetica" pitchFamily="34" charset="0"/>
              </a:rPr>
              <a:t>ADAMS    </a:t>
            </a:r>
            <a:r>
              <a:rPr lang="en-US" altLang="zh-CN" b="0" dirty="0" err="1">
                <a:latin typeface="Times New Roman" pitchFamily="18" charset="0"/>
                <a:ea typeface="Gill Sans"/>
                <a:cs typeface="Times New Roman" pitchFamily="18" charset="0"/>
                <a:sym typeface="Helvetica" pitchFamily="34" charset="0"/>
              </a:rPr>
              <a:t>Altium</a:t>
            </a:r>
            <a:r>
              <a:rPr lang="en-US" altLang="zh-CN" b="0" dirty="0">
                <a:latin typeface="Times New Roman" pitchFamily="18" charset="0"/>
                <a:ea typeface="Gill Sans"/>
                <a:cs typeface="Times New Roman" pitchFamily="18" charset="0"/>
                <a:sym typeface="Helvetica" pitchFamily="34" charset="0"/>
              </a:rPr>
              <a:t> Designer    ANSYS     AutoCAD    CATIA    CAXA    Fluent    Inventor    </a:t>
            </a:r>
            <a:r>
              <a:rPr lang="en-US" altLang="zh-CN" b="0" dirty="0" err="1">
                <a:latin typeface="Times New Roman" pitchFamily="18" charset="0"/>
                <a:ea typeface="Gill Sans"/>
                <a:cs typeface="Times New Roman" pitchFamily="18" charset="0"/>
                <a:sym typeface="Helvetica" pitchFamily="34" charset="0"/>
              </a:rPr>
              <a:t>MasterCAM</a:t>
            </a:r>
            <a:r>
              <a:rPr lang="en-US" altLang="zh-CN" b="0" dirty="0">
                <a:latin typeface="Times New Roman" pitchFamily="18" charset="0"/>
                <a:cs typeface="Times New Roman" pitchFamily="18" charset="0"/>
                <a:sym typeface="Helvetica" pitchFamily="34" charset="0"/>
              </a:rPr>
              <a:t>   Pro/ENGINEER    </a:t>
            </a:r>
            <a:r>
              <a:rPr lang="en-US" altLang="zh-CN" b="0" dirty="0" err="1">
                <a:latin typeface="Times New Roman" pitchFamily="18" charset="0"/>
                <a:cs typeface="Times New Roman" pitchFamily="18" charset="0"/>
                <a:sym typeface="Helvetica" pitchFamily="34" charset="0"/>
              </a:rPr>
              <a:t>SolidWorks</a:t>
            </a:r>
            <a:r>
              <a:rPr lang="en-US" altLang="zh-CN" b="0" dirty="0">
                <a:latin typeface="Times New Roman" pitchFamily="18" charset="0"/>
                <a:cs typeface="Times New Roman" pitchFamily="18" charset="0"/>
                <a:sym typeface="Helvetica" pitchFamily="34" charset="0"/>
              </a:rPr>
              <a:t>    UG NX</a:t>
            </a:r>
            <a:r>
              <a:rPr lang="en-US" altLang="zh-CN" b="0" dirty="0">
                <a:latin typeface="Times New Roman" pitchFamily="18" charset="0"/>
                <a:ea typeface="Gill Sans"/>
                <a:cs typeface="Times New Roman" pitchFamily="18" charset="0"/>
                <a:sym typeface="Helvetica" pitchFamily="34" charset="0"/>
              </a:rPr>
              <a:t>  </a:t>
            </a:r>
          </a:p>
        </p:txBody>
      </p:sp>
      <p:sp>
        <p:nvSpPr>
          <p:cNvPr id="30734" name="直接连接符 32"/>
          <p:cNvSpPr>
            <a:spLocks noChangeShapeType="1"/>
          </p:cNvSpPr>
          <p:nvPr/>
        </p:nvSpPr>
        <p:spPr bwMode="auto">
          <a:xfrm>
            <a:off x="206375" y="3709988"/>
            <a:ext cx="8731250" cy="33337"/>
          </a:xfrm>
          <a:prstGeom prst="line">
            <a:avLst/>
          </a:prstGeom>
          <a:noFill/>
          <a:ln w="9525">
            <a:solidFill>
              <a:srgbClr val="595959"/>
            </a:solidFill>
            <a:prstDash val="sysDot"/>
            <a:round/>
            <a:headEnd/>
            <a:tailEnd/>
          </a:ln>
        </p:spPr>
        <p:txBody>
          <a:bodyPr/>
          <a:lstStyle/>
          <a:p>
            <a:endParaRPr lang="zh-CN" altLang="en-US"/>
          </a:p>
        </p:txBody>
      </p:sp>
      <p:sp>
        <p:nvSpPr>
          <p:cNvPr id="30735" name="矩形 36"/>
          <p:cNvSpPr>
            <a:spLocks noChangeArrowheads="1"/>
          </p:cNvSpPr>
          <p:nvPr/>
        </p:nvSpPr>
        <p:spPr bwMode="auto">
          <a:xfrm>
            <a:off x="179388" y="1089025"/>
            <a:ext cx="8748712" cy="5310188"/>
          </a:xfrm>
          <a:prstGeom prst="rect">
            <a:avLst/>
          </a:prstGeom>
          <a:noFill/>
          <a:ln w="25400">
            <a:solidFill>
              <a:srgbClr val="A5A5A5"/>
            </a:solidFill>
            <a:miter lim="800000"/>
            <a:headEnd/>
            <a:tailEnd/>
          </a:ln>
        </p:spPr>
        <p:txBody>
          <a:bodyPr anchor="ctr"/>
          <a:lstStyle/>
          <a:p>
            <a:pPr algn="ctr">
              <a:buSzPct val="171000"/>
            </a:pPr>
            <a:endParaRPr lang="zh-CN" altLang="zh-CN" sz="1600" b="0">
              <a:solidFill>
                <a:srgbClr val="FFFFFF"/>
              </a:solidFill>
              <a:latin typeface="宋体" pitchFamily="2" charset="-122"/>
              <a:ea typeface="Gill Sans"/>
              <a:cs typeface="Gill Sans"/>
              <a:sym typeface="宋体" pitchFamily="2" charset="-122"/>
            </a:endParaRPr>
          </a:p>
        </p:txBody>
      </p:sp>
      <p:pic>
        <p:nvPicPr>
          <p:cNvPr id="30736" name="pasted-image.tif"/>
          <p:cNvPicPr>
            <a:picLocks noChangeAspect="1" noChangeArrowheads="1"/>
          </p:cNvPicPr>
          <p:nvPr/>
        </p:nvPicPr>
        <p:blipFill>
          <a:blip r:embed="rId2"/>
          <a:srcRect/>
          <a:stretch>
            <a:fillRect/>
          </a:stretch>
        </p:blipFill>
        <p:spPr bwMode="auto">
          <a:xfrm>
            <a:off x="8175625" y="77788"/>
            <a:ext cx="752475" cy="560387"/>
          </a:xfrm>
          <a:prstGeom prst="rect">
            <a:avLst/>
          </a:prstGeom>
          <a:noFill/>
          <a:ln w="12700">
            <a:noFill/>
            <a:miter lim="400000"/>
            <a:headEnd/>
            <a:tailEnd/>
          </a:ln>
        </p:spPr>
      </p:pic>
    </p:spTree>
  </p:cSld>
  <p:clrMapOvr>
    <a:masterClrMapping/>
  </p:clrMapOvr>
  <p:transition spd="slow">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3"/>
          <p:cNvSpPr>
            <a:spLocks noGrp="1" noChangeArrowheads="1"/>
          </p:cNvSpPr>
          <p:nvPr>
            <p:ph type="body" idx="1"/>
          </p:nvPr>
        </p:nvSpPr>
        <p:spPr>
          <a:xfrm>
            <a:off x="115888" y="620713"/>
            <a:ext cx="8866187" cy="5616575"/>
          </a:xfrm>
        </p:spPr>
        <p:txBody>
          <a:bodyPr lIns="0" tIns="0" rIns="0" bIns="0"/>
          <a:lstStyle/>
          <a:p>
            <a:pPr eaLnBrk="1" hangingPunct="1">
              <a:lnSpc>
                <a:spcPct val="140000"/>
              </a:lnSpc>
              <a:buFont typeface="Wingdings" pitchFamily="2" charset="2"/>
              <a:buNone/>
            </a:pPr>
            <a:r>
              <a:rPr lang="zh-CN" altLang="en-US" sz="2600" dirty="0" smtClean="0"/>
              <a:t>           目前建设完成的知识单元与我们高校相关的课程有：</a:t>
            </a:r>
          </a:p>
          <a:p>
            <a:pPr eaLnBrk="1" hangingPunct="1">
              <a:lnSpc>
                <a:spcPct val="140000"/>
              </a:lnSpc>
              <a:buNone/>
            </a:pPr>
            <a:r>
              <a:rPr lang="zh-CN" altLang="en-US" sz="2600" dirty="0" smtClean="0"/>
              <a:t>           机械原理、机械制造技术、机械设计、工程制图、工程材料、工程控制、机电传动控制、液压气动、数控技术、数控加工工艺、数控编程技术、</a:t>
            </a:r>
            <a:r>
              <a:rPr lang="zh-CN" altLang="en-US" sz="2800" dirty="0" smtClean="0"/>
              <a:t>模具设计、</a:t>
            </a:r>
            <a:r>
              <a:rPr lang="zh-CN" altLang="en-US" sz="2600" dirty="0" smtClean="0"/>
              <a:t>焊接理论基础、焊接结构、弧焊电源、气体保护焊 、机电一体化、电机学、电气传动、电气测量 、检测技术、</a:t>
            </a:r>
            <a:r>
              <a:rPr lang="zh-CN" altLang="en-US" sz="2800" dirty="0" smtClean="0"/>
              <a:t>电路基础、电气控制与</a:t>
            </a:r>
            <a:r>
              <a:rPr lang="en-US" sz="2800" dirty="0" smtClean="0"/>
              <a:t>PLC</a:t>
            </a:r>
            <a:r>
              <a:rPr lang="zh-CN" altLang="en-US" sz="2800" dirty="0" smtClean="0"/>
              <a:t>技术、电力电子技术、</a:t>
            </a:r>
            <a:r>
              <a:rPr lang="zh-CN" altLang="en-US" sz="2600" dirty="0" smtClean="0"/>
              <a:t>电工材料、焊接技术 、 噪声与振动控制、</a:t>
            </a:r>
            <a:r>
              <a:rPr lang="en-US" altLang="zh-CN" sz="2600" dirty="0" smtClean="0"/>
              <a:t>20</a:t>
            </a:r>
            <a:r>
              <a:rPr lang="zh-CN" altLang="en-US" sz="2600" dirty="0" smtClean="0"/>
              <a:t>多种工程应用软件（如</a:t>
            </a:r>
            <a:r>
              <a:rPr lang="en-US" altLang="zh-CN" sz="2600" dirty="0" err="1" smtClean="0"/>
              <a:t>Solidworks</a:t>
            </a:r>
            <a:r>
              <a:rPr lang="zh-CN" altLang="en-US" sz="2600" dirty="0" smtClean="0"/>
              <a:t>、</a:t>
            </a:r>
            <a:r>
              <a:rPr lang="en-US" altLang="zh-CN" sz="2600" dirty="0" smtClean="0"/>
              <a:t>CATIA</a:t>
            </a:r>
            <a:r>
              <a:rPr lang="zh-CN" altLang="en-US" sz="2600" dirty="0" smtClean="0"/>
              <a:t>、 </a:t>
            </a:r>
            <a:r>
              <a:rPr lang="en-US" altLang="zh-CN" sz="2600" dirty="0" smtClean="0"/>
              <a:t>UG</a:t>
            </a:r>
            <a:r>
              <a:rPr lang="zh-CN" altLang="en-US" sz="2600" dirty="0" smtClean="0"/>
              <a:t>、</a:t>
            </a:r>
            <a:r>
              <a:rPr lang="en-US" altLang="zh-CN" sz="2600" dirty="0" smtClean="0"/>
              <a:t>ANSYS</a:t>
            </a:r>
            <a:r>
              <a:rPr lang="zh-CN" altLang="en-US" sz="2600" dirty="0" smtClean="0"/>
              <a:t>、</a:t>
            </a:r>
            <a:r>
              <a:rPr lang="en-US" altLang="zh-CN" sz="2600" dirty="0" smtClean="0"/>
              <a:t>AutoCAD</a:t>
            </a:r>
            <a:r>
              <a:rPr lang="zh-CN" altLang="en-US" sz="2600" dirty="0" smtClean="0"/>
              <a:t>、</a:t>
            </a:r>
            <a:r>
              <a:rPr lang="en-US" altLang="zh-CN" sz="2600" dirty="0" err="1" smtClean="0"/>
              <a:t>Altium</a:t>
            </a:r>
            <a:r>
              <a:rPr lang="en-US" altLang="zh-CN" sz="2600" dirty="0" smtClean="0"/>
              <a:t> Designer </a:t>
            </a:r>
            <a:r>
              <a:rPr lang="zh-CN" altLang="en-US" sz="2600" dirty="0" smtClean="0"/>
              <a:t>、</a:t>
            </a:r>
            <a:r>
              <a:rPr lang="en-US" altLang="zh-CN" sz="2600" dirty="0" smtClean="0"/>
              <a:t>CAXA</a:t>
            </a:r>
            <a:r>
              <a:rPr lang="zh-CN" altLang="en-US" sz="2600" dirty="0" smtClean="0"/>
              <a:t>等）。</a:t>
            </a:r>
          </a:p>
          <a:p>
            <a:pPr eaLnBrk="1" hangingPunct="1">
              <a:lnSpc>
                <a:spcPct val="130000"/>
              </a:lnSpc>
              <a:buFont typeface="Wingdings" pitchFamily="2" charset="2"/>
              <a:buNone/>
            </a:pPr>
            <a:r>
              <a:rPr lang="zh-CN" altLang="en-US" sz="2600" dirty="0" smtClean="0"/>
              <a:t>   </a:t>
            </a:r>
            <a:r>
              <a:rPr lang="zh-CN" altLang="en-US" sz="2600" b="1" dirty="0" smtClean="0"/>
              <a:t>                  </a:t>
            </a:r>
          </a:p>
          <a:p>
            <a:pPr eaLnBrk="1" hangingPunct="1">
              <a:lnSpc>
                <a:spcPct val="130000"/>
              </a:lnSpc>
              <a:buFont typeface="Wingdings" pitchFamily="2" charset="2"/>
              <a:buNone/>
            </a:pPr>
            <a:r>
              <a:rPr lang="zh-CN" altLang="en-US" sz="2600" b="1" dirty="0" smtClean="0"/>
              <a:t>                         </a:t>
            </a:r>
            <a:r>
              <a:rPr lang="zh-CN" altLang="en-US" sz="2600" b="1" dirty="0" smtClean="0">
                <a:solidFill>
                  <a:srgbClr val="6666FF"/>
                </a:solidFill>
              </a:rPr>
              <a:t>每天都在不断的扩充中</a:t>
            </a:r>
            <a:r>
              <a:rPr lang="en-US" altLang="zh-CN" sz="2600" b="1" dirty="0" smtClean="0">
                <a:solidFill>
                  <a:srgbClr val="6666FF"/>
                </a:solidFill>
              </a:rPr>
              <a:t>……</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8" descr="1"/>
          <p:cNvPicPr>
            <a:picLocks noChangeAspect="1" noChangeArrowheads="1"/>
          </p:cNvPicPr>
          <p:nvPr/>
        </p:nvPicPr>
        <p:blipFill>
          <a:blip r:embed="rId3"/>
          <a:srcRect/>
          <a:stretch>
            <a:fillRect/>
          </a:stretch>
        </p:blipFill>
        <p:spPr bwMode="auto">
          <a:xfrm>
            <a:off x="266700" y="895350"/>
            <a:ext cx="7283450" cy="5913868"/>
          </a:xfrm>
          <a:prstGeom prst="rect">
            <a:avLst/>
          </a:prstGeom>
          <a:noFill/>
          <a:ln w="9525">
            <a:noFill/>
            <a:miter lim="800000"/>
            <a:headEnd/>
            <a:tailEnd/>
          </a:ln>
        </p:spPr>
      </p:pic>
      <p:sp>
        <p:nvSpPr>
          <p:cNvPr id="32772" name="Rectangle 2"/>
          <p:cNvSpPr>
            <a:spLocks noChangeArrowheads="1"/>
          </p:cNvSpPr>
          <p:nvPr/>
        </p:nvSpPr>
        <p:spPr bwMode="auto">
          <a:xfrm>
            <a:off x="323850" y="53975"/>
            <a:ext cx="3392488" cy="715963"/>
          </a:xfrm>
          <a:prstGeom prst="rect">
            <a:avLst/>
          </a:prstGeom>
          <a:noFill/>
          <a:ln w="9525">
            <a:noFill/>
            <a:miter lim="800000"/>
            <a:headEnd/>
            <a:tailEnd/>
          </a:ln>
        </p:spPr>
        <p:txBody>
          <a:bodyPr anchor="b"/>
          <a:lstStyle/>
          <a:p>
            <a:r>
              <a:rPr lang="zh-CN" altLang="en-US" sz="3600" b="0">
                <a:solidFill>
                  <a:srgbClr val="6666FF"/>
                </a:solidFill>
              </a:rPr>
              <a:t>（</a:t>
            </a:r>
            <a:r>
              <a:rPr lang="en-US" altLang="zh-CN" sz="3600" b="0">
                <a:solidFill>
                  <a:srgbClr val="6666FF"/>
                </a:solidFill>
              </a:rPr>
              <a:t>2</a:t>
            </a:r>
            <a:r>
              <a:rPr lang="zh-CN" altLang="en-US" sz="3600" b="0">
                <a:solidFill>
                  <a:srgbClr val="6666FF"/>
                </a:solidFill>
              </a:rPr>
              <a:t>）三维模型 </a:t>
            </a:r>
          </a:p>
        </p:txBody>
      </p:sp>
      <p:sp>
        <p:nvSpPr>
          <p:cNvPr id="151" name="Shape 151"/>
          <p:cNvSpPr/>
          <p:nvPr/>
        </p:nvSpPr>
        <p:spPr>
          <a:xfrm flipV="1">
            <a:off x="71438" y="863600"/>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
        <p:nvSpPr>
          <p:cNvPr id="32774" name="Text Box 9"/>
          <p:cNvSpPr txBox="1">
            <a:spLocks noChangeArrowheads="1"/>
          </p:cNvSpPr>
          <p:nvPr/>
        </p:nvSpPr>
        <p:spPr bwMode="auto">
          <a:xfrm>
            <a:off x="7958138" y="1763712"/>
            <a:ext cx="747712" cy="3754874"/>
          </a:xfrm>
          <a:prstGeom prst="rect">
            <a:avLst/>
          </a:prstGeom>
          <a:noFill/>
          <a:ln w="9525">
            <a:noFill/>
            <a:miter lim="800000"/>
            <a:headEnd/>
            <a:tailEnd/>
          </a:ln>
        </p:spPr>
        <p:txBody>
          <a:bodyPr wrap="square">
            <a:spAutoFit/>
          </a:bodyPr>
          <a:lstStyle/>
          <a:p>
            <a:pPr>
              <a:spcBef>
                <a:spcPct val="50000"/>
              </a:spcBef>
            </a:pPr>
            <a:r>
              <a:rPr lang="zh-CN" altLang="en-US" sz="2800" dirty="0" smtClean="0">
                <a:solidFill>
                  <a:srgbClr val="6666FF"/>
                </a:solidFill>
              </a:rPr>
              <a:t>三</a:t>
            </a:r>
            <a:endParaRPr lang="en-US" altLang="zh-CN" sz="2800" dirty="0" smtClean="0">
              <a:solidFill>
                <a:srgbClr val="6666FF"/>
              </a:solidFill>
            </a:endParaRPr>
          </a:p>
          <a:p>
            <a:pPr>
              <a:spcBef>
                <a:spcPct val="50000"/>
              </a:spcBef>
            </a:pPr>
            <a:r>
              <a:rPr lang="zh-CN" altLang="en-US" sz="2800" dirty="0" smtClean="0">
                <a:solidFill>
                  <a:srgbClr val="6666FF"/>
                </a:solidFill>
              </a:rPr>
              <a:t>维</a:t>
            </a:r>
            <a:endParaRPr lang="en-US" altLang="zh-CN" sz="2800" dirty="0" smtClean="0">
              <a:solidFill>
                <a:srgbClr val="6666FF"/>
              </a:solidFill>
            </a:endParaRPr>
          </a:p>
          <a:p>
            <a:pPr>
              <a:spcBef>
                <a:spcPct val="50000"/>
              </a:spcBef>
            </a:pPr>
            <a:r>
              <a:rPr lang="zh-CN" altLang="en-US" sz="2800" dirty="0" smtClean="0">
                <a:solidFill>
                  <a:srgbClr val="6666FF"/>
                </a:solidFill>
              </a:rPr>
              <a:t>模</a:t>
            </a:r>
            <a:endParaRPr lang="en-US" altLang="zh-CN" sz="2800" dirty="0" smtClean="0">
              <a:solidFill>
                <a:srgbClr val="6666FF"/>
              </a:solidFill>
            </a:endParaRPr>
          </a:p>
          <a:p>
            <a:pPr>
              <a:spcBef>
                <a:spcPct val="50000"/>
              </a:spcBef>
            </a:pPr>
            <a:r>
              <a:rPr lang="zh-CN" altLang="en-US" sz="2800" dirty="0" smtClean="0">
                <a:solidFill>
                  <a:srgbClr val="6666FF"/>
                </a:solidFill>
              </a:rPr>
              <a:t>型</a:t>
            </a:r>
            <a:endParaRPr lang="en-US" altLang="zh-CN" sz="2800" dirty="0" smtClean="0">
              <a:solidFill>
                <a:srgbClr val="6666FF"/>
              </a:solidFill>
            </a:endParaRPr>
          </a:p>
          <a:p>
            <a:pPr>
              <a:spcBef>
                <a:spcPct val="50000"/>
              </a:spcBef>
            </a:pPr>
            <a:r>
              <a:rPr lang="zh-CN" altLang="en-US" sz="2800" dirty="0" smtClean="0">
                <a:solidFill>
                  <a:srgbClr val="6666FF"/>
                </a:solidFill>
              </a:rPr>
              <a:t>首</a:t>
            </a:r>
            <a:endParaRPr lang="en-US" altLang="zh-CN" sz="2800" dirty="0" smtClean="0">
              <a:solidFill>
                <a:srgbClr val="6666FF"/>
              </a:solidFill>
            </a:endParaRPr>
          </a:p>
          <a:p>
            <a:pPr>
              <a:spcBef>
                <a:spcPct val="50000"/>
              </a:spcBef>
            </a:pPr>
            <a:r>
              <a:rPr lang="zh-CN" altLang="en-US" sz="2800" dirty="0" smtClean="0">
                <a:solidFill>
                  <a:srgbClr val="6666FF"/>
                </a:solidFill>
              </a:rPr>
              <a:t>页</a:t>
            </a:r>
            <a:endParaRPr lang="zh-CN" altLang="en-US" sz="2800" dirty="0">
              <a:solidFill>
                <a:srgbClr val="6666FF"/>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7" name="Shape 195"/>
          <p:cNvSpPr>
            <a:spLocks noChangeArrowheads="1"/>
          </p:cNvSpPr>
          <p:nvPr/>
        </p:nvSpPr>
        <p:spPr bwMode="auto">
          <a:xfrm>
            <a:off x="749300" y="1473200"/>
            <a:ext cx="3822700" cy="3647152"/>
          </a:xfrm>
          <a:prstGeom prst="rect">
            <a:avLst/>
          </a:prstGeom>
          <a:noFill/>
          <a:ln w="12700">
            <a:noFill/>
            <a:miter lim="400000"/>
            <a:headEnd/>
            <a:tailEnd/>
          </a:ln>
        </p:spPr>
        <p:txBody>
          <a:bodyPr wrap="square" lIns="0" tIns="0" rIns="0" bIns="0">
            <a:spAutoFit/>
          </a:bodyPr>
          <a:lstStyle/>
          <a:p>
            <a:pPr marL="279400" indent="-279400">
              <a:lnSpc>
                <a:spcPct val="150000"/>
              </a:lnSpc>
              <a:buSzPct val="100000"/>
            </a:pPr>
            <a:r>
              <a:rPr lang="zh-CN" altLang="en-US" sz="2800" dirty="0">
                <a:sym typeface="Helvetica" pitchFamily="34" charset="0"/>
              </a:rPr>
              <a:t>    三维模型特色</a:t>
            </a:r>
          </a:p>
          <a:p>
            <a:pPr marL="279400" indent="-279400">
              <a:lnSpc>
                <a:spcPct val="150000"/>
              </a:lnSpc>
              <a:buSzPct val="100000"/>
            </a:pPr>
            <a:r>
              <a:rPr lang="zh-CN" altLang="en-US" sz="2600" b="0" dirty="0">
                <a:sym typeface="Helvetica" pitchFamily="34" charset="0"/>
              </a:rPr>
              <a:t>●  </a:t>
            </a:r>
            <a:r>
              <a:rPr lang="zh-CN" altLang="en-US" sz="2600" b="0" dirty="0">
                <a:latin typeface="Helvetica" pitchFamily="34" charset="0"/>
                <a:sym typeface="Helvetica" pitchFamily="34" charset="0"/>
              </a:rPr>
              <a:t>灵活参数选择</a:t>
            </a:r>
          </a:p>
          <a:p>
            <a:pPr marL="279400" indent="-279400">
              <a:lnSpc>
                <a:spcPct val="150000"/>
              </a:lnSpc>
              <a:buSzPct val="100000"/>
            </a:pPr>
            <a:r>
              <a:rPr lang="zh-CN" altLang="en-US" sz="2600" b="0" dirty="0">
                <a:sym typeface="Helvetica" pitchFamily="34" charset="0"/>
              </a:rPr>
              <a:t>●</a:t>
            </a:r>
            <a:r>
              <a:rPr lang="zh-CN" altLang="en-US" sz="2600" b="0" dirty="0">
                <a:latin typeface="Helvetica" pitchFamily="34" charset="0"/>
                <a:sym typeface="Helvetica" pitchFamily="34" charset="0"/>
              </a:rPr>
              <a:t>  四种下载格式</a:t>
            </a:r>
          </a:p>
          <a:p>
            <a:pPr marL="279400" indent="-279400">
              <a:lnSpc>
                <a:spcPct val="150000"/>
              </a:lnSpc>
              <a:buSzPct val="100000"/>
            </a:pPr>
            <a:r>
              <a:rPr lang="zh-CN" altLang="en-US" sz="2600" b="0" dirty="0">
                <a:sym typeface="Helvetica" pitchFamily="34" charset="0"/>
              </a:rPr>
              <a:t>●  </a:t>
            </a:r>
            <a:r>
              <a:rPr lang="zh-CN" altLang="en-US" sz="2600" b="0" dirty="0">
                <a:latin typeface="Helvetica" pitchFamily="34" charset="0"/>
                <a:sym typeface="Helvetica" pitchFamily="34" charset="0"/>
              </a:rPr>
              <a:t>放大镜查看细节</a:t>
            </a:r>
          </a:p>
          <a:p>
            <a:pPr marL="279400" indent="-279400">
              <a:lnSpc>
                <a:spcPct val="150000"/>
              </a:lnSpc>
              <a:buSzPct val="100000"/>
            </a:pPr>
            <a:r>
              <a:rPr lang="zh-CN" altLang="en-US" sz="2600" b="0" dirty="0">
                <a:sym typeface="Helvetica" pitchFamily="34" charset="0"/>
              </a:rPr>
              <a:t>●  </a:t>
            </a:r>
            <a:r>
              <a:rPr lang="zh-CN" altLang="en-US" sz="2600" b="0" dirty="0">
                <a:latin typeface="Helvetica" pitchFamily="34" charset="0"/>
                <a:sym typeface="Helvetica" pitchFamily="34" charset="0"/>
              </a:rPr>
              <a:t>相关三维模型</a:t>
            </a:r>
            <a:endParaRPr lang="en-US" altLang="zh-CN" sz="2600" b="0" dirty="0">
              <a:latin typeface="Helvetica" pitchFamily="34" charset="0"/>
              <a:sym typeface="Helvetica" pitchFamily="34" charset="0"/>
            </a:endParaRPr>
          </a:p>
          <a:p>
            <a:pPr marL="279400" indent="-279400">
              <a:lnSpc>
                <a:spcPct val="150000"/>
              </a:lnSpc>
              <a:buSzPct val="100000"/>
            </a:pPr>
            <a:r>
              <a:rPr lang="zh-CN" altLang="en-US" sz="2600" b="0" dirty="0">
                <a:sym typeface="Helvetica" pitchFamily="34" charset="0"/>
              </a:rPr>
              <a:t>●  </a:t>
            </a:r>
            <a:r>
              <a:rPr lang="zh-CN" altLang="en-US" sz="2600" b="0" dirty="0">
                <a:latin typeface="Helvetica" pitchFamily="34" charset="0"/>
                <a:sym typeface="Helvetica" pitchFamily="34" charset="0"/>
              </a:rPr>
              <a:t>相关知识单元</a:t>
            </a:r>
          </a:p>
        </p:txBody>
      </p:sp>
      <p:sp>
        <p:nvSpPr>
          <p:cNvPr id="32772" name="Rectangle 2"/>
          <p:cNvSpPr>
            <a:spLocks noChangeArrowheads="1"/>
          </p:cNvSpPr>
          <p:nvPr/>
        </p:nvSpPr>
        <p:spPr bwMode="auto">
          <a:xfrm>
            <a:off x="323850" y="53975"/>
            <a:ext cx="3392488" cy="715963"/>
          </a:xfrm>
          <a:prstGeom prst="rect">
            <a:avLst/>
          </a:prstGeom>
          <a:noFill/>
          <a:ln w="9525">
            <a:noFill/>
            <a:miter lim="800000"/>
            <a:headEnd/>
            <a:tailEnd/>
          </a:ln>
        </p:spPr>
        <p:txBody>
          <a:bodyPr anchor="b"/>
          <a:lstStyle/>
          <a:p>
            <a:r>
              <a:rPr lang="zh-CN" altLang="en-US" sz="3600" b="0">
                <a:solidFill>
                  <a:srgbClr val="6666FF"/>
                </a:solidFill>
              </a:rPr>
              <a:t>（</a:t>
            </a:r>
            <a:r>
              <a:rPr lang="en-US" altLang="zh-CN" sz="3600" b="0">
                <a:solidFill>
                  <a:srgbClr val="6666FF"/>
                </a:solidFill>
              </a:rPr>
              <a:t>2</a:t>
            </a:r>
            <a:r>
              <a:rPr lang="zh-CN" altLang="en-US" sz="3600" b="0">
                <a:solidFill>
                  <a:srgbClr val="6666FF"/>
                </a:solidFill>
              </a:rPr>
              <a:t>）三维模型 </a:t>
            </a:r>
          </a:p>
        </p:txBody>
      </p:sp>
      <p:sp>
        <p:nvSpPr>
          <p:cNvPr id="151" name="Shape 151"/>
          <p:cNvSpPr/>
          <p:nvPr/>
        </p:nvSpPr>
        <p:spPr>
          <a:xfrm flipV="1">
            <a:off x="71438" y="863600"/>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pic>
        <p:nvPicPr>
          <p:cNvPr id="7" name="图片 6"/>
          <p:cNvPicPr/>
          <p:nvPr/>
        </p:nvPicPr>
        <p:blipFill>
          <a:blip r:embed="rId3" cstate="print"/>
          <a:srcRect b="7814"/>
          <a:stretch>
            <a:fillRect/>
          </a:stretch>
        </p:blipFill>
        <p:spPr bwMode="auto">
          <a:xfrm>
            <a:off x="3816350" y="984250"/>
            <a:ext cx="3378200" cy="2711450"/>
          </a:xfrm>
          <a:prstGeom prst="rect">
            <a:avLst/>
          </a:prstGeom>
          <a:noFill/>
          <a:ln w="9525">
            <a:noFill/>
            <a:miter lim="800000"/>
            <a:headEnd/>
            <a:tailEnd/>
          </a:ln>
        </p:spPr>
      </p:pic>
      <p:pic>
        <p:nvPicPr>
          <p:cNvPr id="8" name="图片 7"/>
          <p:cNvPicPr/>
          <p:nvPr/>
        </p:nvPicPr>
        <p:blipFill>
          <a:blip r:embed="rId4" cstate="print"/>
          <a:srcRect/>
          <a:stretch>
            <a:fillRect/>
          </a:stretch>
        </p:blipFill>
        <p:spPr bwMode="auto">
          <a:xfrm>
            <a:off x="5772150" y="3740150"/>
            <a:ext cx="3200400" cy="29781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7"/>
                                        </p:tgtEl>
                                        <p:attrNameLst>
                                          <p:attrName>style.visibility</p:attrName>
                                        </p:attrNameLst>
                                      </p:cBhvr>
                                      <p:to>
                                        <p:strVal val="visible"/>
                                      </p:to>
                                    </p:set>
                                    <p:anim calcmode="lin" valueType="num">
                                      <p:cBhvr additive="base">
                                        <p:cTn id="7" dur="500" fill="hold"/>
                                        <p:tgtEl>
                                          <p:spTgt spid="15367"/>
                                        </p:tgtEl>
                                        <p:attrNameLst>
                                          <p:attrName>ppt_x</p:attrName>
                                        </p:attrNameLst>
                                      </p:cBhvr>
                                      <p:tavLst>
                                        <p:tav tm="0">
                                          <p:val>
                                            <p:strVal val="0-#ppt_w/2"/>
                                          </p:val>
                                        </p:tav>
                                        <p:tav tm="100000">
                                          <p:val>
                                            <p:strVal val="#ppt_x"/>
                                          </p:val>
                                        </p:tav>
                                      </p:tavLst>
                                    </p:anim>
                                    <p:anim calcmode="lin" valueType="num">
                                      <p:cBhvr additive="base">
                                        <p:cTn id="8" dur="500" fill="hold"/>
                                        <p:tgtEl>
                                          <p:spTgt spid="1536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8" fill="hold" grpId="1" nodeType="clickEffect">
                                  <p:stCondLst>
                                    <p:cond delay="0"/>
                                  </p:stCondLst>
                                  <p:childTnLst>
                                    <p:anim calcmode="lin" valueType="num">
                                      <p:cBhvr additive="base">
                                        <p:cTn id="12" dur="500"/>
                                        <p:tgtEl>
                                          <p:spTgt spid="15367"/>
                                        </p:tgtEl>
                                        <p:attrNameLst>
                                          <p:attrName>ppt_x</p:attrName>
                                        </p:attrNameLst>
                                      </p:cBhvr>
                                      <p:tavLst>
                                        <p:tav tm="0">
                                          <p:val>
                                            <p:strVal val="ppt_x"/>
                                          </p:val>
                                        </p:tav>
                                        <p:tav tm="100000">
                                          <p:val>
                                            <p:strVal val="0-ppt_w/2"/>
                                          </p:val>
                                        </p:tav>
                                      </p:tavLst>
                                    </p:anim>
                                    <p:anim calcmode="lin" valueType="num">
                                      <p:cBhvr additive="base">
                                        <p:cTn id="13" dur="500"/>
                                        <p:tgtEl>
                                          <p:spTgt spid="15367"/>
                                        </p:tgtEl>
                                        <p:attrNameLst>
                                          <p:attrName>ppt_y</p:attrName>
                                        </p:attrNameLst>
                                      </p:cBhvr>
                                      <p:tavLst>
                                        <p:tav tm="0">
                                          <p:val>
                                            <p:strVal val="ppt_y"/>
                                          </p:val>
                                        </p:tav>
                                        <p:tav tm="100000">
                                          <p:val>
                                            <p:strVal val="ppt_y"/>
                                          </p:val>
                                        </p:tav>
                                      </p:tavLst>
                                    </p:anim>
                                    <p:set>
                                      <p:cBhvr>
                                        <p:cTn id="14" dur="1" fill="hold">
                                          <p:stCondLst>
                                            <p:cond delay="499"/>
                                          </p:stCondLst>
                                        </p:cTn>
                                        <p:tgtEl>
                                          <p:spTgt spid="153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7" grpId="0"/>
      <p:bldP spid="15367" grpId="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3"/>
          <p:cNvSpPr>
            <a:spLocks noGrp="1" noChangeArrowheads="1"/>
          </p:cNvSpPr>
          <p:nvPr>
            <p:ph type="body" idx="1"/>
          </p:nvPr>
        </p:nvSpPr>
        <p:spPr>
          <a:xfrm>
            <a:off x="457200" y="1052513"/>
            <a:ext cx="8229600" cy="5256212"/>
          </a:xfrm>
        </p:spPr>
        <p:txBody>
          <a:bodyPr/>
          <a:lstStyle/>
          <a:p>
            <a:pPr eaLnBrk="1" hangingPunct="1">
              <a:lnSpc>
                <a:spcPct val="150000"/>
              </a:lnSpc>
              <a:buFont typeface="Wingdings" pitchFamily="2" charset="2"/>
              <a:buNone/>
            </a:pPr>
            <a:r>
              <a:rPr lang="zh-CN" altLang="en-US" sz="2800" smtClean="0"/>
              <a:t>        目前有超过</a:t>
            </a:r>
            <a:r>
              <a:rPr lang="en-US" altLang="zh-CN" sz="2800" smtClean="0"/>
              <a:t>75</a:t>
            </a:r>
            <a:r>
              <a:rPr lang="zh-CN" altLang="en-US" sz="2800" smtClean="0"/>
              <a:t>万个机械标准件的三维模型，有</a:t>
            </a:r>
            <a:r>
              <a:rPr lang="en-US" altLang="zh-CN" sz="2800" b="1" smtClean="0">
                <a:solidFill>
                  <a:srgbClr val="6666FF"/>
                </a:solidFill>
              </a:rPr>
              <a:t>CATIA </a:t>
            </a:r>
            <a:r>
              <a:rPr lang="zh-CN" altLang="en-US" sz="2800" b="1" smtClean="0">
                <a:solidFill>
                  <a:srgbClr val="6666FF"/>
                </a:solidFill>
              </a:rPr>
              <a:t>、</a:t>
            </a:r>
            <a:r>
              <a:rPr lang="en-US" altLang="zh-CN" sz="2800" b="1" smtClean="0">
                <a:solidFill>
                  <a:srgbClr val="6666FF"/>
                </a:solidFill>
              </a:rPr>
              <a:t>Pro/Engineer </a:t>
            </a:r>
            <a:r>
              <a:rPr lang="zh-CN" altLang="en-US" sz="2800" b="1" smtClean="0">
                <a:solidFill>
                  <a:srgbClr val="6666FF"/>
                </a:solidFill>
              </a:rPr>
              <a:t>、 </a:t>
            </a:r>
            <a:r>
              <a:rPr lang="en-US" altLang="zh-CN" sz="2800" b="1" smtClean="0">
                <a:solidFill>
                  <a:srgbClr val="6666FF"/>
                </a:solidFill>
              </a:rPr>
              <a:t>Solidworks</a:t>
            </a:r>
            <a:r>
              <a:rPr lang="zh-CN" altLang="en-US" sz="2800" b="1" smtClean="0">
                <a:solidFill>
                  <a:srgbClr val="6666FF"/>
                </a:solidFill>
              </a:rPr>
              <a:t>、 </a:t>
            </a:r>
            <a:r>
              <a:rPr lang="en-US" altLang="zh-CN" sz="2800" b="1" smtClean="0">
                <a:solidFill>
                  <a:srgbClr val="6666FF"/>
                </a:solidFill>
              </a:rPr>
              <a:t>UG NX</a:t>
            </a:r>
            <a:r>
              <a:rPr lang="zh-CN" altLang="en-US" sz="2800" smtClean="0"/>
              <a:t>四个版本可供用户选择，共有：</a:t>
            </a:r>
            <a:r>
              <a:rPr lang="zh-CN" altLang="en-US" sz="2800" b="1" smtClean="0">
                <a:solidFill>
                  <a:srgbClr val="6666FF"/>
                </a:solidFill>
              </a:rPr>
              <a:t>连接与紧固、冷冲模具标准件、冲模标准模架、常用滚动轴承、专用滚动轴承、机床夹具、组合夹具、密封件、国标法兰、化工标准法兰、机械标准法兰、石化管材管件、石油化工管道与管件及船用标准法兰</a:t>
            </a:r>
            <a:r>
              <a:rPr lang="en-US" altLang="zh-CN" sz="2800" b="1" smtClean="0"/>
              <a:t>13</a:t>
            </a:r>
            <a:r>
              <a:rPr lang="zh-CN" altLang="en-US" sz="2800" b="1" smtClean="0"/>
              <a:t>大类，每个大类下还有无数小类</a:t>
            </a:r>
            <a:r>
              <a:rPr lang="zh-CN" altLang="en-US" sz="2800" smtClean="0"/>
              <a: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5" descr="11"/>
          <p:cNvPicPr>
            <a:picLocks noChangeAspect="1" noChangeArrowheads="1"/>
          </p:cNvPicPr>
          <p:nvPr/>
        </p:nvPicPr>
        <p:blipFill>
          <a:blip r:embed="rId3"/>
          <a:srcRect/>
          <a:stretch>
            <a:fillRect/>
          </a:stretch>
        </p:blipFill>
        <p:spPr bwMode="auto">
          <a:xfrm>
            <a:off x="34925" y="-26988"/>
            <a:ext cx="2736850" cy="5832476"/>
          </a:xfrm>
          <a:prstGeom prst="rect">
            <a:avLst/>
          </a:prstGeom>
          <a:noFill/>
          <a:ln w="9525">
            <a:noFill/>
            <a:miter lim="800000"/>
            <a:headEnd/>
            <a:tailEnd/>
          </a:ln>
        </p:spPr>
      </p:pic>
      <p:pic>
        <p:nvPicPr>
          <p:cNvPr id="34819" name="Picture 6" descr="14"/>
          <p:cNvPicPr>
            <a:picLocks noChangeAspect="1" noChangeArrowheads="1"/>
          </p:cNvPicPr>
          <p:nvPr/>
        </p:nvPicPr>
        <p:blipFill>
          <a:blip r:embed="rId4"/>
          <a:srcRect/>
          <a:stretch>
            <a:fillRect/>
          </a:stretch>
        </p:blipFill>
        <p:spPr bwMode="auto">
          <a:xfrm>
            <a:off x="2555875" y="3429000"/>
            <a:ext cx="6456363" cy="1771650"/>
          </a:xfrm>
          <a:prstGeom prst="rect">
            <a:avLst/>
          </a:prstGeom>
          <a:noFill/>
          <a:ln w="9525">
            <a:noFill/>
            <a:miter lim="800000"/>
            <a:headEnd/>
            <a:tailEnd/>
          </a:ln>
        </p:spPr>
      </p:pic>
      <p:pic>
        <p:nvPicPr>
          <p:cNvPr id="34820" name="Picture 7" descr="12"/>
          <p:cNvPicPr>
            <a:picLocks noChangeAspect="1" noChangeArrowheads="1"/>
          </p:cNvPicPr>
          <p:nvPr/>
        </p:nvPicPr>
        <p:blipFill>
          <a:blip r:embed="rId5"/>
          <a:srcRect/>
          <a:stretch>
            <a:fillRect/>
          </a:stretch>
        </p:blipFill>
        <p:spPr bwMode="auto">
          <a:xfrm>
            <a:off x="2779713" y="476250"/>
            <a:ext cx="2800350" cy="2881313"/>
          </a:xfrm>
          <a:prstGeom prst="rect">
            <a:avLst/>
          </a:prstGeom>
          <a:noFill/>
          <a:ln w="9525">
            <a:noFill/>
            <a:miter lim="800000"/>
            <a:headEnd/>
            <a:tailEnd/>
          </a:ln>
        </p:spPr>
      </p:pic>
      <p:pic>
        <p:nvPicPr>
          <p:cNvPr id="34821" name="Picture 8" descr="13"/>
          <p:cNvPicPr>
            <a:picLocks noChangeAspect="1" noChangeArrowheads="1"/>
          </p:cNvPicPr>
          <p:nvPr/>
        </p:nvPicPr>
        <p:blipFill>
          <a:blip r:embed="rId6"/>
          <a:srcRect/>
          <a:stretch>
            <a:fillRect/>
          </a:stretch>
        </p:blipFill>
        <p:spPr bwMode="auto">
          <a:xfrm>
            <a:off x="5581650" y="981075"/>
            <a:ext cx="2951163" cy="1758950"/>
          </a:xfrm>
          <a:prstGeom prst="rect">
            <a:avLst/>
          </a:prstGeom>
          <a:noFill/>
          <a:ln w="9525">
            <a:noFill/>
            <a:miter lim="800000"/>
            <a:headEnd/>
            <a:tailEnd/>
          </a:ln>
        </p:spPr>
      </p:pic>
      <p:sp>
        <p:nvSpPr>
          <p:cNvPr id="34822" name="AutoShape 9"/>
          <p:cNvSpPr>
            <a:spLocks noChangeArrowheads="1"/>
          </p:cNvSpPr>
          <p:nvPr/>
        </p:nvSpPr>
        <p:spPr bwMode="auto">
          <a:xfrm>
            <a:off x="8101013" y="1628775"/>
            <a:ext cx="503237" cy="2305050"/>
          </a:xfrm>
          <a:prstGeom prst="curvedLeftArrow">
            <a:avLst>
              <a:gd name="adj1" fmla="val 91609"/>
              <a:gd name="adj2" fmla="val 183218"/>
              <a:gd name="adj3" fmla="val 33333"/>
            </a:avLst>
          </a:prstGeom>
          <a:solidFill>
            <a:schemeClr val="accent1"/>
          </a:solidFill>
          <a:ln w="9525">
            <a:solidFill>
              <a:schemeClr val="tx1"/>
            </a:solidFill>
            <a:miter lim="800000"/>
            <a:headEnd/>
            <a:tailEnd/>
          </a:ln>
        </p:spPr>
        <p:txBody>
          <a:bodyPr wrap="none" anchor="ctr"/>
          <a:lstStyle/>
          <a:p>
            <a:endParaRPr lang="zh-CN" altLang="en-US" b="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3"/>
          <p:cNvSpPr>
            <a:spLocks noGrp="1" noChangeArrowheads="1"/>
          </p:cNvSpPr>
          <p:nvPr>
            <p:ph type="subTitle" idx="1"/>
          </p:nvPr>
        </p:nvSpPr>
        <p:spPr>
          <a:xfrm>
            <a:off x="395288" y="620713"/>
            <a:ext cx="8353425" cy="5832475"/>
          </a:xfrm>
        </p:spPr>
        <p:txBody>
          <a:bodyPr/>
          <a:lstStyle/>
          <a:p>
            <a:pPr algn="l" eaLnBrk="1" hangingPunct="1">
              <a:lnSpc>
                <a:spcPct val="150000"/>
              </a:lnSpc>
            </a:pPr>
            <a:r>
              <a:rPr lang="zh-CN" altLang="en-US" sz="2800" b="1" smtClean="0">
                <a:solidFill>
                  <a:srgbClr val="6666FF"/>
                </a:solidFill>
              </a:rPr>
              <a:t>        还在建设中的</a:t>
            </a:r>
            <a:r>
              <a:rPr lang="zh-CN" altLang="en-US" sz="2800" smtClean="0"/>
              <a:t>标准件库有：特种滚动轴承、航空制动常用件、数控辅具、船舶与运输法兰、汽车连接与紧固、管接头、塑料模具标准件、重型机械、小五金、弹簧、液压元件、气压元件、电动机零部件、减速器、变速器、化工标准设备、航空专用夹具、焊接专用夹具、常见钣金零部件、铸造模具标准件、锻造模具标准件、纺织机械标准件、轻工机械标准件等</a:t>
            </a:r>
            <a:r>
              <a:rPr lang="zh-CN" altLang="en-US" sz="2800" b="1" smtClean="0">
                <a:solidFill>
                  <a:srgbClr val="6666FF"/>
                </a:solidFill>
              </a:rPr>
              <a:t>近</a:t>
            </a:r>
            <a:r>
              <a:rPr lang="en-US" altLang="zh-CN" sz="2800" b="1" smtClean="0">
                <a:solidFill>
                  <a:srgbClr val="6666FF"/>
                </a:solidFill>
              </a:rPr>
              <a:t>30</a:t>
            </a:r>
            <a:r>
              <a:rPr lang="zh-CN" altLang="en-US" sz="2800" b="1" smtClean="0">
                <a:solidFill>
                  <a:srgbClr val="6666FF"/>
                </a:solidFill>
              </a:rPr>
              <a:t>类</a:t>
            </a:r>
            <a:r>
              <a:rPr lang="zh-CN" altLang="en-US" sz="2800" smtClean="0"/>
              <a:t>。</a:t>
            </a:r>
          </a:p>
          <a:p>
            <a:pPr eaLnBrk="1" hangingPunct="1">
              <a:lnSpc>
                <a:spcPct val="120000"/>
              </a:lnSpc>
            </a:pPr>
            <a:r>
              <a:rPr lang="zh-CN" altLang="en-US" sz="2800" b="1" smtClean="0">
                <a:solidFill>
                  <a:srgbClr val="6666FF"/>
                </a:solidFill>
              </a:rPr>
              <a:t>所有</a:t>
            </a:r>
            <a:r>
              <a:rPr lang="en-US" altLang="zh-CN" sz="2800" b="1" smtClean="0">
                <a:solidFill>
                  <a:srgbClr val="6666FF"/>
                </a:solidFill>
              </a:rPr>
              <a:t>3D</a:t>
            </a:r>
            <a:r>
              <a:rPr lang="zh-CN" altLang="en-US" sz="2800" b="1" smtClean="0">
                <a:solidFill>
                  <a:srgbClr val="6666FF"/>
                </a:solidFill>
              </a:rPr>
              <a:t>零件均可修改、编辑，并用于装配！</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标题 1"/>
          <p:cNvSpPr>
            <a:spLocks noGrp="1"/>
          </p:cNvSpPr>
          <p:nvPr>
            <p:ph type="title"/>
          </p:nvPr>
        </p:nvSpPr>
        <p:spPr>
          <a:xfrm>
            <a:off x="539750" y="476250"/>
            <a:ext cx="7561263" cy="4967288"/>
          </a:xfrm>
        </p:spPr>
        <p:txBody>
          <a:bodyPr/>
          <a:lstStyle/>
          <a:p>
            <a:pPr eaLnBrk="1" hangingPunct="1">
              <a:lnSpc>
                <a:spcPct val="150000"/>
              </a:lnSpc>
            </a:pPr>
            <a:r>
              <a:rPr lang="zh-CN" altLang="en-US" sz="3400" smtClean="0"/>
              <a:t>        </a:t>
            </a:r>
            <a:endParaRPr lang="zh-CN" altLang="en-US" sz="3400" b="0" smtClean="0"/>
          </a:p>
        </p:txBody>
      </p:sp>
      <p:pic>
        <p:nvPicPr>
          <p:cNvPr id="36867" name="Picture 9" descr="SNAGHTMLb68bdf"/>
          <p:cNvPicPr>
            <a:picLocks noChangeAspect="1" noChangeArrowheads="1"/>
          </p:cNvPicPr>
          <p:nvPr/>
        </p:nvPicPr>
        <p:blipFill>
          <a:blip r:embed="rId3"/>
          <a:srcRect/>
          <a:stretch>
            <a:fillRect/>
          </a:stretch>
        </p:blipFill>
        <p:spPr bwMode="auto">
          <a:xfrm>
            <a:off x="304800" y="50800"/>
            <a:ext cx="7643012" cy="6762750"/>
          </a:xfrm>
          <a:prstGeom prst="rect">
            <a:avLst/>
          </a:prstGeom>
          <a:noFill/>
          <a:ln w="9525">
            <a:noFill/>
            <a:miter lim="800000"/>
            <a:headEnd/>
            <a:tailEnd/>
          </a:ln>
        </p:spPr>
      </p:pic>
      <p:sp>
        <p:nvSpPr>
          <p:cNvPr id="4" name="Text Box 6"/>
          <p:cNvSpPr txBox="1">
            <a:spLocks noChangeArrowheads="1"/>
          </p:cNvSpPr>
          <p:nvPr/>
        </p:nvSpPr>
        <p:spPr bwMode="auto">
          <a:xfrm>
            <a:off x="8216900" y="406400"/>
            <a:ext cx="611188" cy="5754688"/>
          </a:xfrm>
          <a:prstGeom prst="rect">
            <a:avLst/>
          </a:prstGeom>
          <a:noFill/>
          <a:ln w="19050">
            <a:solidFill>
              <a:srgbClr val="FF0000"/>
            </a:solidFill>
            <a:miter lim="800000"/>
            <a:headEnd/>
            <a:tailEnd/>
          </a:ln>
        </p:spPr>
        <p:txBody>
          <a:bodyPr>
            <a:spAutoFit/>
          </a:bodyPr>
          <a:lstStyle/>
          <a:p>
            <a:pPr>
              <a:spcBef>
                <a:spcPct val="50000"/>
              </a:spcBef>
            </a:pPr>
            <a:r>
              <a:rPr lang="zh-CN" altLang="en-US" sz="3200">
                <a:solidFill>
                  <a:srgbClr val="6666FF"/>
                </a:solidFill>
              </a:rPr>
              <a:t>三</a:t>
            </a:r>
            <a:endParaRPr lang="en-US" altLang="zh-CN" sz="3200">
              <a:solidFill>
                <a:srgbClr val="6666FF"/>
              </a:solidFill>
            </a:endParaRPr>
          </a:p>
          <a:p>
            <a:pPr>
              <a:spcBef>
                <a:spcPct val="50000"/>
              </a:spcBef>
            </a:pPr>
            <a:r>
              <a:rPr lang="zh-CN" altLang="en-US" sz="3200">
                <a:solidFill>
                  <a:srgbClr val="6666FF"/>
                </a:solidFill>
              </a:rPr>
              <a:t>维</a:t>
            </a:r>
            <a:endParaRPr lang="en-US" altLang="zh-CN" sz="3200">
              <a:solidFill>
                <a:srgbClr val="6666FF"/>
              </a:solidFill>
            </a:endParaRPr>
          </a:p>
          <a:p>
            <a:pPr>
              <a:spcBef>
                <a:spcPct val="50000"/>
              </a:spcBef>
            </a:pPr>
            <a:r>
              <a:rPr lang="zh-CN" altLang="en-US" sz="3200">
                <a:solidFill>
                  <a:srgbClr val="6666FF"/>
                </a:solidFill>
              </a:rPr>
              <a:t>模</a:t>
            </a:r>
            <a:endParaRPr lang="en-US" altLang="zh-CN" sz="3200">
              <a:solidFill>
                <a:srgbClr val="6666FF"/>
              </a:solidFill>
            </a:endParaRPr>
          </a:p>
          <a:p>
            <a:pPr>
              <a:spcBef>
                <a:spcPct val="50000"/>
              </a:spcBef>
            </a:pPr>
            <a:r>
              <a:rPr lang="zh-CN" altLang="en-US" sz="3200">
                <a:solidFill>
                  <a:srgbClr val="6666FF"/>
                </a:solidFill>
              </a:rPr>
              <a:t>型</a:t>
            </a:r>
            <a:endParaRPr lang="en-US" altLang="zh-CN" sz="3200">
              <a:solidFill>
                <a:srgbClr val="6666FF"/>
              </a:solidFill>
            </a:endParaRPr>
          </a:p>
          <a:p>
            <a:pPr>
              <a:spcBef>
                <a:spcPct val="50000"/>
              </a:spcBef>
            </a:pPr>
            <a:r>
              <a:rPr lang="zh-CN" altLang="en-US" sz="3200">
                <a:solidFill>
                  <a:srgbClr val="6666FF"/>
                </a:solidFill>
              </a:rPr>
              <a:t>二</a:t>
            </a:r>
            <a:endParaRPr lang="en-US" altLang="zh-CN" sz="3200">
              <a:solidFill>
                <a:srgbClr val="6666FF"/>
              </a:solidFill>
            </a:endParaRPr>
          </a:p>
          <a:p>
            <a:pPr>
              <a:spcBef>
                <a:spcPct val="50000"/>
              </a:spcBef>
            </a:pPr>
            <a:r>
              <a:rPr lang="zh-CN" altLang="en-US" sz="3200">
                <a:solidFill>
                  <a:srgbClr val="6666FF"/>
                </a:solidFill>
              </a:rPr>
              <a:t>级</a:t>
            </a:r>
            <a:endParaRPr lang="en-US" altLang="zh-CN" sz="3200">
              <a:solidFill>
                <a:srgbClr val="6666FF"/>
              </a:solidFill>
            </a:endParaRPr>
          </a:p>
          <a:p>
            <a:pPr>
              <a:spcBef>
                <a:spcPct val="50000"/>
              </a:spcBef>
            </a:pPr>
            <a:r>
              <a:rPr lang="zh-CN" altLang="en-US" sz="3200">
                <a:solidFill>
                  <a:srgbClr val="6666FF"/>
                </a:solidFill>
              </a:rPr>
              <a:t>页</a:t>
            </a:r>
            <a:endParaRPr lang="en-US" altLang="zh-CN" sz="3200">
              <a:solidFill>
                <a:srgbClr val="6666FF"/>
              </a:solidFill>
            </a:endParaRPr>
          </a:p>
          <a:p>
            <a:pPr>
              <a:spcBef>
                <a:spcPct val="50000"/>
              </a:spcBef>
            </a:pPr>
            <a:r>
              <a:rPr lang="zh-CN" altLang="en-US" sz="3200">
                <a:solidFill>
                  <a:srgbClr val="6666FF"/>
                </a:solidFill>
              </a:rPr>
              <a:t>面</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250825" y="1719263"/>
            <a:ext cx="8686800" cy="4411662"/>
          </a:xfrm>
        </p:spPr>
        <p:txBody>
          <a:bodyPr/>
          <a:lstStyle/>
          <a:p>
            <a:pPr eaLnBrk="1" hangingPunct="1">
              <a:lnSpc>
                <a:spcPct val="140000"/>
              </a:lnSpc>
              <a:spcBef>
                <a:spcPct val="50000"/>
              </a:spcBef>
              <a:buClr>
                <a:schemeClr val="bg1"/>
              </a:buClr>
              <a:buFont typeface="Times New Roman" pitchFamily="18" charset="0"/>
              <a:buNone/>
            </a:pPr>
            <a:r>
              <a:rPr lang="zh-CN" altLang="en-US" sz="2600" smtClean="0"/>
              <a:t>            </a:t>
            </a:r>
            <a:r>
              <a:rPr lang="zh-CN" altLang="en-US" sz="2800" smtClean="0"/>
              <a:t>对于</a:t>
            </a:r>
            <a:r>
              <a:rPr lang="zh-CN" altLang="en-US" sz="2800" smtClean="0">
                <a:latin typeface="宋体" pitchFamily="2" charset="-122"/>
              </a:rPr>
              <a:t>“</a:t>
            </a:r>
            <a:r>
              <a:rPr lang="zh-CN" altLang="en-US" sz="2800" smtClean="0"/>
              <a:t>三维模型</a:t>
            </a:r>
            <a:r>
              <a:rPr lang="zh-CN" altLang="en-US" sz="2800" smtClean="0">
                <a:latin typeface="宋体" pitchFamily="2" charset="-122"/>
              </a:rPr>
              <a:t>”</a:t>
            </a:r>
            <a:r>
              <a:rPr lang="zh-CN" altLang="en-US" sz="2800" smtClean="0"/>
              <a:t>模块的使用，先选择</a:t>
            </a:r>
            <a:r>
              <a:rPr lang="zh-CN" altLang="en-US" sz="2800" smtClean="0">
                <a:latin typeface="宋体" pitchFamily="2" charset="-122"/>
              </a:rPr>
              <a:t>“</a:t>
            </a:r>
            <a:r>
              <a:rPr lang="zh-CN" altLang="en-US" sz="2800" smtClean="0"/>
              <a:t>三维模型</a:t>
            </a:r>
            <a:r>
              <a:rPr lang="zh-CN" altLang="en-US" sz="2800" smtClean="0">
                <a:latin typeface="宋体" pitchFamily="2" charset="-122"/>
              </a:rPr>
              <a:t>”</a:t>
            </a:r>
            <a:r>
              <a:rPr lang="zh-CN" altLang="en-US" sz="2800" smtClean="0"/>
              <a:t>标签页，进入</a:t>
            </a:r>
            <a:r>
              <a:rPr lang="zh-CN" altLang="en-US" sz="2800" smtClean="0">
                <a:latin typeface="宋体" pitchFamily="2" charset="-122"/>
              </a:rPr>
              <a:t>“</a:t>
            </a:r>
            <a:r>
              <a:rPr lang="zh-CN" altLang="en-US" sz="2800" smtClean="0"/>
              <a:t>三维模型</a:t>
            </a:r>
            <a:r>
              <a:rPr lang="zh-CN" altLang="en-US" sz="2800" smtClean="0">
                <a:latin typeface="宋体" pitchFamily="2" charset="-122"/>
              </a:rPr>
              <a:t>”</a:t>
            </a:r>
            <a:r>
              <a:rPr lang="zh-CN" altLang="en-US" sz="2800" smtClean="0"/>
              <a:t>页面。用户既可以根据左侧的目录树选择相应的零件类型，也可以在上方的搜索区域中先选择</a:t>
            </a:r>
            <a:r>
              <a:rPr lang="zh-CN" altLang="en-US" sz="2800" smtClean="0">
                <a:latin typeface="宋体" pitchFamily="2" charset="-122"/>
              </a:rPr>
              <a:t>“</a:t>
            </a:r>
            <a:r>
              <a:rPr lang="zh-CN" altLang="en-US" sz="2800" smtClean="0"/>
              <a:t>三维模型</a:t>
            </a:r>
            <a:r>
              <a:rPr lang="zh-CN" altLang="en-US" sz="2800" smtClean="0">
                <a:latin typeface="宋体" pitchFamily="2" charset="-122"/>
              </a:rPr>
              <a:t>”</a:t>
            </a:r>
            <a:r>
              <a:rPr lang="zh-CN" altLang="en-US" sz="2800" smtClean="0"/>
              <a:t>标签页，然后在搜索文本框中输入关键字，再单击</a:t>
            </a:r>
            <a:r>
              <a:rPr lang="en-US" altLang="zh-CN" sz="2800" smtClean="0">
                <a:latin typeface="宋体" pitchFamily="2" charset="-122"/>
              </a:rPr>
              <a:t>“</a:t>
            </a:r>
            <a:r>
              <a:rPr lang="zh-CN" altLang="en-US" sz="2800" smtClean="0"/>
              <a:t>搜索</a:t>
            </a:r>
            <a:r>
              <a:rPr lang="zh-CN" altLang="en-US" sz="2800" smtClean="0">
                <a:latin typeface="宋体" pitchFamily="2" charset="-122"/>
              </a:rPr>
              <a:t>”</a:t>
            </a:r>
            <a:r>
              <a:rPr lang="zh-CN" altLang="en-US" sz="2800" smtClean="0"/>
              <a:t>按钮，然后在零件列表中选择需要的标准件名称，即可进入该零件的详细页面。</a:t>
            </a:r>
          </a:p>
          <a:p>
            <a:endParaRPr lang="zh-CN" altLang="en-US" sz="2800"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914" name="Picture 5" descr="SNAGHTMLae541c"/>
          <p:cNvPicPr>
            <a:picLocks noChangeAspect="1" noChangeArrowheads="1"/>
          </p:cNvPicPr>
          <p:nvPr/>
        </p:nvPicPr>
        <p:blipFill>
          <a:blip r:embed="rId3"/>
          <a:srcRect/>
          <a:stretch>
            <a:fillRect/>
          </a:stretch>
        </p:blipFill>
        <p:spPr bwMode="auto">
          <a:xfrm>
            <a:off x="1062038" y="0"/>
            <a:ext cx="6203950" cy="6788150"/>
          </a:xfrm>
          <a:prstGeom prst="rect">
            <a:avLst/>
          </a:prstGeom>
          <a:noFill/>
          <a:ln w="9525">
            <a:noFill/>
            <a:miter lim="800000"/>
            <a:headEnd/>
            <a:tailEnd/>
          </a:ln>
        </p:spPr>
      </p:pic>
      <p:sp>
        <p:nvSpPr>
          <p:cNvPr id="38915" name="Text Box 7"/>
          <p:cNvSpPr txBox="1">
            <a:spLocks noChangeArrowheads="1"/>
          </p:cNvSpPr>
          <p:nvPr/>
        </p:nvSpPr>
        <p:spPr bwMode="auto">
          <a:xfrm>
            <a:off x="8081963" y="150813"/>
            <a:ext cx="674687" cy="6427787"/>
          </a:xfrm>
          <a:prstGeom prst="rect">
            <a:avLst/>
          </a:prstGeom>
          <a:noFill/>
          <a:ln w="19050">
            <a:solidFill>
              <a:srgbClr val="FF0000"/>
            </a:solidFill>
            <a:miter lim="800000"/>
            <a:headEnd/>
            <a:tailEnd/>
          </a:ln>
        </p:spPr>
        <p:txBody>
          <a:bodyPr>
            <a:spAutoFit/>
          </a:bodyPr>
          <a:lstStyle/>
          <a:p>
            <a:pPr>
              <a:spcBef>
                <a:spcPct val="50000"/>
              </a:spcBef>
            </a:pPr>
            <a:r>
              <a:rPr lang="zh-CN" altLang="en-US" sz="3600">
                <a:solidFill>
                  <a:srgbClr val="6666FF"/>
                </a:solidFill>
              </a:rPr>
              <a:t>三</a:t>
            </a:r>
          </a:p>
          <a:p>
            <a:pPr>
              <a:spcBef>
                <a:spcPct val="50000"/>
              </a:spcBef>
            </a:pPr>
            <a:r>
              <a:rPr lang="zh-CN" altLang="en-US" sz="3600">
                <a:solidFill>
                  <a:srgbClr val="6666FF"/>
                </a:solidFill>
              </a:rPr>
              <a:t>维</a:t>
            </a:r>
          </a:p>
          <a:p>
            <a:pPr>
              <a:spcBef>
                <a:spcPct val="50000"/>
              </a:spcBef>
            </a:pPr>
            <a:r>
              <a:rPr lang="zh-CN" altLang="en-US" sz="3600">
                <a:solidFill>
                  <a:srgbClr val="6666FF"/>
                </a:solidFill>
              </a:rPr>
              <a:t>模</a:t>
            </a:r>
          </a:p>
          <a:p>
            <a:pPr>
              <a:spcBef>
                <a:spcPct val="50000"/>
              </a:spcBef>
            </a:pPr>
            <a:r>
              <a:rPr lang="zh-CN" altLang="en-US" sz="3600">
                <a:solidFill>
                  <a:srgbClr val="6666FF"/>
                </a:solidFill>
              </a:rPr>
              <a:t>型</a:t>
            </a:r>
          </a:p>
          <a:p>
            <a:pPr>
              <a:spcBef>
                <a:spcPct val="50000"/>
              </a:spcBef>
            </a:pPr>
            <a:r>
              <a:rPr lang="zh-CN" altLang="en-US" sz="3600">
                <a:solidFill>
                  <a:srgbClr val="6666FF"/>
                </a:solidFill>
              </a:rPr>
              <a:t>详</a:t>
            </a:r>
          </a:p>
          <a:p>
            <a:pPr>
              <a:spcBef>
                <a:spcPct val="50000"/>
              </a:spcBef>
            </a:pPr>
            <a:r>
              <a:rPr lang="zh-CN" altLang="en-US" sz="3600">
                <a:solidFill>
                  <a:srgbClr val="6666FF"/>
                </a:solidFill>
              </a:rPr>
              <a:t>细</a:t>
            </a:r>
          </a:p>
          <a:p>
            <a:pPr>
              <a:spcBef>
                <a:spcPct val="50000"/>
              </a:spcBef>
            </a:pPr>
            <a:r>
              <a:rPr lang="zh-CN" altLang="en-US" sz="3600">
                <a:solidFill>
                  <a:srgbClr val="6666FF"/>
                </a:solidFill>
              </a:rPr>
              <a:t>页</a:t>
            </a:r>
          </a:p>
          <a:p>
            <a:pPr>
              <a:spcBef>
                <a:spcPct val="50000"/>
              </a:spcBef>
            </a:pPr>
            <a:r>
              <a:rPr lang="zh-CN" altLang="en-US" sz="3600">
                <a:solidFill>
                  <a:srgbClr val="6666FF"/>
                </a:solidFill>
              </a:rPr>
              <a:t>面</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3"/>
          <p:cNvSpPr>
            <a:spLocks noGrp="1" noChangeArrowheads="1"/>
          </p:cNvSpPr>
          <p:nvPr>
            <p:ph type="body" idx="1"/>
          </p:nvPr>
        </p:nvSpPr>
        <p:spPr>
          <a:xfrm>
            <a:off x="0" y="98425"/>
            <a:ext cx="9144000" cy="6256338"/>
          </a:xfrm>
          <a:noFill/>
        </p:spPr>
        <p:txBody>
          <a:bodyPr lIns="0" tIns="0" rIns="0" bIns="0"/>
          <a:lstStyle/>
          <a:p>
            <a:pPr>
              <a:lnSpc>
                <a:spcPct val="150000"/>
              </a:lnSpc>
              <a:buFont typeface="Wingdings" pitchFamily="2" charset="2"/>
              <a:buNone/>
            </a:pPr>
            <a:r>
              <a:rPr lang="zh-CN" altLang="en-US" sz="2400" smtClean="0"/>
              <a:t>                单击</a:t>
            </a:r>
            <a:r>
              <a:rPr lang="zh-CN" altLang="en-US" sz="2400" smtClean="0">
                <a:latin typeface="宋体" pitchFamily="2" charset="-122"/>
              </a:rPr>
              <a:t>“</a:t>
            </a:r>
            <a:r>
              <a:rPr lang="zh-CN" altLang="en-US" sz="2400" smtClean="0"/>
              <a:t>点击看大图</a:t>
            </a:r>
            <a:r>
              <a:rPr lang="zh-CN" altLang="en-US" sz="2400" smtClean="0">
                <a:latin typeface="宋体" pitchFamily="2" charset="-122"/>
              </a:rPr>
              <a:t>”</a:t>
            </a:r>
            <a:r>
              <a:rPr lang="zh-CN" altLang="en-US" sz="2400" smtClean="0"/>
              <a:t>按钮，可以查看放大的二维图形；将鼠标放到二维图形的某个地方，会出现一个放大镜图标，放大二维图形的局部细节。右侧</a:t>
            </a:r>
            <a:r>
              <a:rPr lang="en-US" altLang="zh-CN" sz="2400" smtClean="0"/>
              <a:t>3D</a:t>
            </a:r>
            <a:r>
              <a:rPr lang="zh-CN" altLang="en-US" sz="2400" smtClean="0"/>
              <a:t>页面可以看到三维模型的渲染效果，在</a:t>
            </a:r>
            <a:r>
              <a:rPr lang="en-US" altLang="zh-CN" sz="2400" smtClean="0"/>
              <a:t>3D+</a:t>
            </a:r>
            <a:r>
              <a:rPr lang="zh-CN" altLang="en-US" sz="2400" smtClean="0"/>
              <a:t>页面（仅限浏览器版本为</a:t>
            </a:r>
            <a:r>
              <a:rPr lang="en-US" altLang="zh-CN" sz="2400" smtClean="0"/>
              <a:t>IE10</a:t>
            </a:r>
            <a:r>
              <a:rPr lang="zh-CN" altLang="en-US" sz="2400" smtClean="0"/>
              <a:t>及其以上版本）可以对三维模型进行旋转、查看各个视图等操作。</a:t>
            </a:r>
          </a:p>
          <a:p>
            <a:pPr>
              <a:lnSpc>
                <a:spcPct val="150000"/>
              </a:lnSpc>
              <a:buFont typeface="Wingdings" pitchFamily="2" charset="2"/>
              <a:buNone/>
            </a:pPr>
            <a:r>
              <a:rPr lang="zh-CN" altLang="en-US" sz="2400" smtClean="0"/>
              <a:t>            在下载</a:t>
            </a:r>
            <a:r>
              <a:rPr lang="en-US" altLang="zh-CN" sz="2400" smtClean="0"/>
              <a:t>3D</a:t>
            </a:r>
            <a:r>
              <a:rPr lang="zh-CN" altLang="en-US" sz="2400" smtClean="0"/>
              <a:t>零件模型时，首先在下面的零件参数列表中选择需要下载的三维模型具体尺寸（为复选框，一次可选择多个零件参数），再选择文件类型（为单选钮，一次只能选择一个软件），最后单击</a:t>
            </a:r>
            <a:r>
              <a:rPr lang="zh-CN" altLang="en-US" sz="2400" smtClean="0">
                <a:latin typeface="宋体" pitchFamily="2" charset="-122"/>
              </a:rPr>
              <a:t>“</a:t>
            </a:r>
            <a:r>
              <a:rPr lang="zh-CN" altLang="en-US" sz="2400" smtClean="0"/>
              <a:t>在线下载</a:t>
            </a:r>
            <a:r>
              <a:rPr lang="zh-CN" altLang="en-US" sz="2400" smtClean="0">
                <a:latin typeface="宋体" pitchFamily="2" charset="-122"/>
              </a:rPr>
              <a:t>”</a:t>
            </a:r>
            <a:r>
              <a:rPr lang="zh-CN" altLang="en-US" sz="2400" smtClean="0"/>
              <a:t>按钮，即可下载。下载完成后，使用相应的三维模型软件（</a:t>
            </a:r>
            <a:r>
              <a:rPr lang="en-US" altLang="zh-CN" sz="2400" smtClean="0"/>
              <a:t>UG </a:t>
            </a:r>
            <a:r>
              <a:rPr lang="zh-CN" altLang="en-US" sz="2400" smtClean="0"/>
              <a:t>、</a:t>
            </a:r>
            <a:r>
              <a:rPr lang="en-US" altLang="zh-CN" sz="2400" smtClean="0"/>
              <a:t>Pro/E </a:t>
            </a:r>
            <a:r>
              <a:rPr lang="zh-CN" altLang="en-US" sz="2400" smtClean="0"/>
              <a:t>、</a:t>
            </a:r>
            <a:r>
              <a:rPr lang="en-US" altLang="zh-CN" sz="2400" smtClean="0"/>
              <a:t>CATIA </a:t>
            </a:r>
            <a:r>
              <a:rPr lang="zh-CN" altLang="en-US" sz="2400" smtClean="0"/>
              <a:t>、</a:t>
            </a:r>
            <a:r>
              <a:rPr lang="en-US" altLang="zh-CN" sz="2400" smtClean="0"/>
              <a:t>SolidWorks</a:t>
            </a:r>
            <a:r>
              <a:rPr lang="zh-CN" altLang="en-US" sz="2400" smtClean="0"/>
              <a:t>）打开零件模型，用户可以对模型文件进行修改、编辑、装配等操作。</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9" descr="4"/>
          <p:cNvPicPr>
            <a:picLocks noChangeAspect="1" noChangeArrowheads="1"/>
          </p:cNvPicPr>
          <p:nvPr/>
        </p:nvPicPr>
        <p:blipFill>
          <a:blip r:embed="rId3"/>
          <a:srcRect/>
          <a:stretch>
            <a:fillRect/>
          </a:stretch>
        </p:blipFill>
        <p:spPr bwMode="auto">
          <a:xfrm>
            <a:off x="327025" y="69850"/>
            <a:ext cx="8637588" cy="6743700"/>
          </a:xfrm>
          <a:prstGeom prst="rect">
            <a:avLst/>
          </a:prstGeom>
          <a:noFill/>
          <a:ln w="9525">
            <a:noFill/>
            <a:miter lim="800000"/>
            <a:headEnd/>
            <a:tailEnd/>
          </a:ln>
        </p:spPr>
      </p:pic>
      <p:sp>
        <p:nvSpPr>
          <p:cNvPr id="40963" name="Text Box 4"/>
          <p:cNvSpPr txBox="1">
            <a:spLocks noChangeArrowheads="1"/>
          </p:cNvSpPr>
          <p:nvPr/>
        </p:nvSpPr>
        <p:spPr bwMode="auto">
          <a:xfrm>
            <a:off x="1781175" y="1449388"/>
            <a:ext cx="5670550" cy="422275"/>
          </a:xfrm>
          <a:prstGeom prst="rect">
            <a:avLst/>
          </a:prstGeom>
          <a:noFill/>
          <a:ln w="25400">
            <a:solidFill>
              <a:srgbClr val="000000"/>
            </a:solidFill>
            <a:miter lim="800000"/>
            <a:headEnd/>
            <a:tailEnd/>
          </a:ln>
        </p:spPr>
        <p:txBody>
          <a:bodyPr>
            <a:spAutoFit/>
          </a:bodyPr>
          <a:lstStyle/>
          <a:p>
            <a:pPr>
              <a:spcBef>
                <a:spcPct val="50000"/>
              </a:spcBef>
            </a:pPr>
            <a:r>
              <a:rPr lang="zh-CN" altLang="en-US" sz="2000">
                <a:solidFill>
                  <a:srgbClr val="6666FF"/>
                </a:solidFill>
              </a:rPr>
              <a:t>下载的三维模型在</a:t>
            </a:r>
            <a:r>
              <a:rPr lang="en-US" altLang="zh-CN" sz="2000">
                <a:solidFill>
                  <a:srgbClr val="6666FF"/>
                </a:solidFill>
              </a:rPr>
              <a:t>Solidworks</a:t>
            </a:r>
            <a:r>
              <a:rPr lang="zh-CN" altLang="en-US" sz="2000">
                <a:solidFill>
                  <a:srgbClr val="6666FF"/>
                </a:solidFill>
              </a:rPr>
              <a:t>软件中的打开效果</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986" name="Picture 4" descr="01"/>
          <p:cNvPicPr>
            <a:picLocks noChangeAspect="1" noChangeArrowheads="1"/>
          </p:cNvPicPr>
          <p:nvPr/>
        </p:nvPicPr>
        <p:blipFill>
          <a:blip r:embed="rId3"/>
          <a:srcRect/>
          <a:stretch>
            <a:fillRect/>
          </a:stretch>
        </p:blipFill>
        <p:spPr bwMode="auto">
          <a:xfrm>
            <a:off x="107950" y="157163"/>
            <a:ext cx="8961438" cy="6367462"/>
          </a:xfrm>
          <a:prstGeom prst="rect">
            <a:avLst/>
          </a:prstGeom>
          <a:noFill/>
          <a:ln w="9525">
            <a:noFill/>
            <a:miter lim="800000"/>
            <a:headEnd/>
            <a:tailEnd/>
          </a:ln>
        </p:spPr>
      </p:pic>
      <p:sp>
        <p:nvSpPr>
          <p:cNvPr id="41987" name="Text Box 4"/>
          <p:cNvSpPr txBox="1">
            <a:spLocks noChangeArrowheads="1"/>
          </p:cNvSpPr>
          <p:nvPr/>
        </p:nvSpPr>
        <p:spPr bwMode="auto">
          <a:xfrm>
            <a:off x="0" y="6437313"/>
            <a:ext cx="9386888" cy="457200"/>
          </a:xfrm>
          <a:prstGeom prst="rect">
            <a:avLst/>
          </a:prstGeom>
          <a:noFill/>
          <a:ln w="9525">
            <a:noFill/>
            <a:miter lim="800000"/>
            <a:headEnd/>
            <a:tailEnd/>
          </a:ln>
        </p:spPr>
        <p:txBody>
          <a:bodyPr>
            <a:spAutoFit/>
          </a:bodyPr>
          <a:lstStyle/>
          <a:p>
            <a:pPr>
              <a:spcBef>
                <a:spcPct val="50000"/>
              </a:spcBef>
            </a:pPr>
            <a:r>
              <a:rPr lang="zh-CN" altLang="en-US" sz="2400">
                <a:solidFill>
                  <a:srgbClr val="6666FF"/>
                </a:solidFill>
              </a:rPr>
              <a:t>装配效果     本装配模型中的所有零部件全部可以在本平台中下载！</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hape 208"/>
          <p:cNvSpPr>
            <a:spLocks noChangeArrowheads="1"/>
          </p:cNvSpPr>
          <p:nvPr/>
        </p:nvSpPr>
        <p:spPr bwMode="auto">
          <a:xfrm>
            <a:off x="522288" y="269875"/>
            <a:ext cx="3036088" cy="553998"/>
          </a:xfrm>
          <a:prstGeom prst="rect">
            <a:avLst/>
          </a:prstGeom>
          <a:noFill/>
          <a:ln w="12700">
            <a:noFill/>
            <a:miter lim="400000"/>
            <a:headEnd/>
            <a:tailEnd/>
          </a:ln>
        </p:spPr>
        <p:txBody>
          <a:bodyPr wrap="none" lIns="0" tIns="0" rIns="0" bIns="0">
            <a:spAutoFit/>
          </a:bodyPr>
          <a:lstStyle/>
          <a:p>
            <a:r>
              <a:rPr lang="zh-CN" altLang="en-US" sz="3600" dirty="0">
                <a:solidFill>
                  <a:srgbClr val="6666FF"/>
                </a:solidFill>
                <a:sym typeface="Helvetica" pitchFamily="34" charset="0"/>
              </a:rPr>
              <a:t>（</a:t>
            </a:r>
            <a:r>
              <a:rPr lang="en-US" altLang="zh-CN" sz="3600" dirty="0">
                <a:solidFill>
                  <a:srgbClr val="6666FF"/>
                </a:solidFill>
                <a:sym typeface="Helvetica" pitchFamily="34" charset="0"/>
              </a:rPr>
              <a:t>3</a:t>
            </a:r>
            <a:r>
              <a:rPr lang="zh-CN" altLang="en-US" sz="3600" dirty="0">
                <a:solidFill>
                  <a:srgbClr val="6666FF"/>
                </a:solidFill>
                <a:sym typeface="Helvetica" pitchFamily="34" charset="0"/>
              </a:rPr>
              <a:t>）</a:t>
            </a:r>
            <a:r>
              <a:rPr lang="zh-CN" altLang="en-US" sz="3600" dirty="0">
                <a:solidFill>
                  <a:srgbClr val="6666FF"/>
                </a:solidFill>
                <a:latin typeface="Helvetica" pitchFamily="34" charset="0"/>
                <a:sym typeface="Helvetica" pitchFamily="34" charset="0"/>
              </a:rPr>
              <a:t>工程</a:t>
            </a:r>
            <a:r>
              <a:rPr lang="zh-CN" altLang="en-US" sz="3600" dirty="0" smtClean="0">
                <a:solidFill>
                  <a:srgbClr val="6666FF"/>
                </a:solidFill>
                <a:latin typeface="Helvetica" pitchFamily="34" charset="0"/>
                <a:sym typeface="Helvetica" pitchFamily="34" charset="0"/>
              </a:rPr>
              <a:t>教学</a:t>
            </a:r>
            <a:endParaRPr lang="zh-CN" altLang="en-US" sz="3600" dirty="0">
              <a:solidFill>
                <a:srgbClr val="6666FF"/>
              </a:solidFill>
              <a:latin typeface="Helvetica" pitchFamily="34" charset="0"/>
              <a:sym typeface="Helvetica" pitchFamily="34" charset="0"/>
            </a:endParaRPr>
          </a:p>
        </p:txBody>
      </p:sp>
      <p:sp>
        <p:nvSpPr>
          <p:cNvPr id="43011" name="Shape 212"/>
          <p:cNvSpPr>
            <a:spLocks noChangeArrowheads="1"/>
          </p:cNvSpPr>
          <p:nvPr/>
        </p:nvSpPr>
        <p:spPr bwMode="auto">
          <a:xfrm>
            <a:off x="215900" y="1816899"/>
            <a:ext cx="8756650" cy="4801314"/>
          </a:xfrm>
          <a:prstGeom prst="rect">
            <a:avLst/>
          </a:prstGeom>
          <a:noFill/>
          <a:ln w="12700">
            <a:noFill/>
            <a:miter lim="400000"/>
            <a:headEnd/>
            <a:tailEnd/>
          </a:ln>
        </p:spPr>
        <p:txBody>
          <a:bodyPr wrap="square" lIns="0" tIns="0" rIns="0" bIns="0">
            <a:spAutoFit/>
          </a:bodyPr>
          <a:lstStyle/>
          <a:p>
            <a:pPr>
              <a:lnSpc>
                <a:spcPct val="150000"/>
              </a:lnSpc>
              <a:buSzPct val="100000"/>
            </a:pPr>
            <a:r>
              <a:rPr lang="zh-CN" altLang="en-US" sz="2600" b="0" dirty="0">
                <a:solidFill>
                  <a:srgbClr val="FFFFFF"/>
                </a:solidFill>
                <a:sym typeface="Helvetica" pitchFamily="34" charset="0"/>
              </a:rPr>
              <a:t>       </a:t>
            </a:r>
            <a:r>
              <a:rPr lang="zh-CN" altLang="en-US" sz="2600" b="0" dirty="0" smtClean="0">
                <a:solidFill>
                  <a:srgbClr val="FFFFFF"/>
                </a:solidFill>
                <a:sym typeface="Helvetica" pitchFamily="34" charset="0"/>
              </a:rPr>
              <a:t> </a:t>
            </a:r>
            <a:r>
              <a:rPr lang="zh-CN" altLang="en-US" sz="2600" b="0" dirty="0" smtClean="0">
                <a:sym typeface="Helvetica" pitchFamily="34" charset="0"/>
              </a:rPr>
              <a:t>将</a:t>
            </a:r>
            <a:r>
              <a:rPr lang="zh-CN" altLang="en-US" sz="2600" b="0" dirty="0">
                <a:sym typeface="Helvetica" pitchFamily="34" charset="0"/>
              </a:rPr>
              <a:t>与工程制造专业相关的各门课程划分为若干个知识点，每个知识点又可分为单一内容知识点和多个知识点内容综合（应用）</a:t>
            </a:r>
            <a:r>
              <a:rPr lang="zh-CN" altLang="en-US" sz="2600" b="0" dirty="0" smtClean="0">
                <a:sym typeface="Helvetica" pitchFamily="34" charset="0"/>
              </a:rPr>
              <a:t>。并根据使用对象的不同，区分了本科专业和高职高专专业。本科和高职高专分别包括</a:t>
            </a:r>
            <a:r>
              <a:rPr lang="en-US" altLang="zh-CN" sz="2600" b="0" dirty="0" smtClean="0">
                <a:sym typeface="Helvetica" pitchFamily="34" charset="0"/>
              </a:rPr>
              <a:t>7</a:t>
            </a:r>
            <a:r>
              <a:rPr lang="zh-CN" altLang="en-US" sz="2600" b="0" dirty="0" smtClean="0">
                <a:sym typeface="Helvetica" pitchFamily="34" charset="0"/>
              </a:rPr>
              <a:t>个专业，每个专业下又分专业必修课、专业选修课和实践环节。</a:t>
            </a:r>
            <a:endParaRPr lang="zh-CN" altLang="en-US" sz="2600" b="0" dirty="0">
              <a:sym typeface="Helvetica" pitchFamily="34" charset="0"/>
            </a:endParaRPr>
          </a:p>
          <a:p>
            <a:pPr>
              <a:lnSpc>
                <a:spcPct val="150000"/>
              </a:lnSpc>
              <a:buSzPct val="100000"/>
            </a:pPr>
            <a:r>
              <a:rPr lang="zh-CN" altLang="en-US" sz="2600" b="0" dirty="0">
                <a:sym typeface="Helvetica" pitchFamily="34" charset="0"/>
              </a:rPr>
              <a:t>       每个知识点可能包含如下内容：①教学文本；②教案讲稿；③视频讲解；④习题及参考答案；⑤拓展资源；⑥进阶知识；⑦其他</a:t>
            </a:r>
            <a:r>
              <a:rPr lang="zh-CN" altLang="en-US" sz="2600" b="0" dirty="0" smtClean="0">
                <a:sym typeface="Helvetica" pitchFamily="34" charset="0"/>
              </a:rPr>
              <a:t>。</a:t>
            </a:r>
            <a:endParaRPr lang="zh-CN" altLang="en-US" sz="2600" b="0" dirty="0">
              <a:latin typeface="Helvetica" pitchFamily="34" charset="0"/>
              <a:sym typeface="Helvetica" pitchFamily="34" charset="0"/>
            </a:endParaRPr>
          </a:p>
        </p:txBody>
      </p:sp>
      <p:sp>
        <p:nvSpPr>
          <p:cNvPr id="151" name="Shape 151"/>
          <p:cNvSpPr/>
          <p:nvPr/>
        </p:nvSpPr>
        <p:spPr>
          <a:xfrm flipV="1">
            <a:off x="71438" y="998538"/>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Tree>
  </p:cSld>
  <p:clrMapOvr>
    <a:masterClrMapping/>
  </p:clrMapOvr>
  <p:transition spd="slow">
    <p:dissolv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212"/>
          <p:cNvSpPr>
            <a:spLocks noChangeArrowheads="1"/>
          </p:cNvSpPr>
          <p:nvPr/>
        </p:nvSpPr>
        <p:spPr bwMode="auto">
          <a:xfrm>
            <a:off x="393700" y="6362700"/>
            <a:ext cx="7423150" cy="461665"/>
          </a:xfrm>
          <a:prstGeom prst="rect">
            <a:avLst/>
          </a:prstGeom>
          <a:noFill/>
          <a:ln w="12700">
            <a:noFill/>
            <a:miter lim="400000"/>
            <a:headEnd/>
            <a:tailEnd/>
          </a:ln>
        </p:spPr>
        <p:txBody>
          <a:bodyPr wrap="square" lIns="0" tIns="0" rIns="0" bIns="0">
            <a:spAutoFit/>
          </a:bodyPr>
          <a:lstStyle/>
          <a:p>
            <a:pPr>
              <a:lnSpc>
                <a:spcPct val="150000"/>
              </a:lnSpc>
              <a:buSzPct val="100000"/>
            </a:pPr>
            <a:r>
              <a:rPr lang="zh-CN" altLang="en-US" sz="2000" b="0" dirty="0" smtClean="0">
                <a:solidFill>
                  <a:srgbClr val="FF0000"/>
                </a:solidFill>
                <a:sym typeface="Helvetica" pitchFamily="34" charset="0"/>
              </a:rPr>
              <a:t>（目前已上线</a:t>
            </a:r>
            <a:r>
              <a:rPr lang="en-US" altLang="zh-CN" sz="2000" b="0" dirty="0" smtClean="0">
                <a:solidFill>
                  <a:srgbClr val="FF0000"/>
                </a:solidFill>
                <a:sym typeface="Helvetica" pitchFamily="34" charset="0"/>
              </a:rPr>
              <a:t>100</a:t>
            </a:r>
            <a:r>
              <a:rPr lang="zh-CN" altLang="en-US" sz="2000" b="0" dirty="0" smtClean="0">
                <a:solidFill>
                  <a:srgbClr val="FF0000"/>
                </a:solidFill>
                <a:sym typeface="Helvetica" pitchFamily="34" charset="0"/>
              </a:rPr>
              <a:t>多门课程，</a:t>
            </a:r>
            <a:r>
              <a:rPr lang="en-US" altLang="zh-CN" sz="2000" b="0" dirty="0" smtClean="0">
                <a:solidFill>
                  <a:srgbClr val="FF0000"/>
                </a:solidFill>
                <a:sym typeface="Helvetica" pitchFamily="34" charset="0"/>
              </a:rPr>
              <a:t>13000</a:t>
            </a:r>
            <a:r>
              <a:rPr lang="zh-CN" altLang="en-US" sz="2000" b="0" dirty="0" smtClean="0">
                <a:solidFill>
                  <a:srgbClr val="FF0000"/>
                </a:solidFill>
                <a:sym typeface="Helvetica" pitchFamily="34" charset="0"/>
              </a:rPr>
              <a:t>多个知识点，重点建设板块）</a:t>
            </a:r>
            <a:endParaRPr lang="zh-CN" altLang="en-US" sz="2000" b="0" dirty="0">
              <a:solidFill>
                <a:srgbClr val="FF0000"/>
              </a:solidFill>
              <a:latin typeface="Helvetica" pitchFamily="34" charset="0"/>
              <a:sym typeface="Helvetica" pitchFamily="34" charset="0"/>
            </a:endParaRPr>
          </a:p>
        </p:txBody>
      </p:sp>
      <p:pic>
        <p:nvPicPr>
          <p:cNvPr id="1026" name="Picture 2"/>
          <p:cNvPicPr>
            <a:picLocks noChangeAspect="1" noChangeArrowheads="1"/>
          </p:cNvPicPr>
          <p:nvPr/>
        </p:nvPicPr>
        <p:blipFill>
          <a:blip r:embed="rId2"/>
          <a:srcRect l="21941"/>
          <a:stretch>
            <a:fillRect/>
          </a:stretch>
        </p:blipFill>
        <p:spPr bwMode="auto">
          <a:xfrm>
            <a:off x="38100" y="95250"/>
            <a:ext cx="9050571" cy="6134100"/>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9"/>
          <p:cNvSpPr txBox="1">
            <a:spLocks noChangeArrowheads="1"/>
          </p:cNvSpPr>
          <p:nvPr/>
        </p:nvSpPr>
        <p:spPr bwMode="auto">
          <a:xfrm>
            <a:off x="8172450" y="1784350"/>
            <a:ext cx="622300" cy="4401205"/>
          </a:xfrm>
          <a:prstGeom prst="rect">
            <a:avLst/>
          </a:prstGeom>
          <a:noFill/>
          <a:ln w="9525">
            <a:noFill/>
            <a:miter lim="800000"/>
            <a:headEnd/>
            <a:tailEnd/>
          </a:ln>
        </p:spPr>
        <p:txBody>
          <a:bodyPr wrap="square">
            <a:spAutoFit/>
          </a:bodyPr>
          <a:lstStyle/>
          <a:p>
            <a:pPr>
              <a:spcBef>
                <a:spcPct val="50000"/>
              </a:spcBef>
            </a:pPr>
            <a:r>
              <a:rPr lang="zh-CN" altLang="en-US" sz="2800" dirty="0" smtClean="0">
                <a:solidFill>
                  <a:srgbClr val="6666FF"/>
                </a:solidFill>
              </a:rPr>
              <a:t>工</a:t>
            </a:r>
            <a:endParaRPr lang="en-US" altLang="zh-CN" sz="2800" dirty="0" smtClean="0">
              <a:solidFill>
                <a:srgbClr val="6666FF"/>
              </a:solidFill>
            </a:endParaRPr>
          </a:p>
          <a:p>
            <a:pPr>
              <a:spcBef>
                <a:spcPct val="50000"/>
              </a:spcBef>
            </a:pPr>
            <a:r>
              <a:rPr lang="zh-CN" altLang="en-US" sz="2800" dirty="0" smtClean="0">
                <a:solidFill>
                  <a:srgbClr val="6666FF"/>
                </a:solidFill>
              </a:rPr>
              <a:t>程</a:t>
            </a:r>
            <a:endParaRPr lang="en-US" altLang="zh-CN" sz="2800" dirty="0" smtClean="0">
              <a:solidFill>
                <a:srgbClr val="6666FF"/>
              </a:solidFill>
            </a:endParaRPr>
          </a:p>
          <a:p>
            <a:pPr>
              <a:spcBef>
                <a:spcPct val="50000"/>
              </a:spcBef>
            </a:pPr>
            <a:r>
              <a:rPr lang="zh-CN" altLang="en-US" sz="2800" dirty="0" smtClean="0">
                <a:solidFill>
                  <a:srgbClr val="6666FF"/>
                </a:solidFill>
              </a:rPr>
              <a:t>教</a:t>
            </a:r>
            <a:endParaRPr lang="en-US" altLang="zh-CN" sz="2800" dirty="0" smtClean="0">
              <a:solidFill>
                <a:srgbClr val="6666FF"/>
              </a:solidFill>
            </a:endParaRPr>
          </a:p>
          <a:p>
            <a:pPr>
              <a:spcBef>
                <a:spcPct val="50000"/>
              </a:spcBef>
            </a:pPr>
            <a:r>
              <a:rPr lang="zh-CN" altLang="en-US" sz="2800" dirty="0" smtClean="0">
                <a:solidFill>
                  <a:srgbClr val="6666FF"/>
                </a:solidFill>
              </a:rPr>
              <a:t>学</a:t>
            </a:r>
            <a:endParaRPr lang="en-US" altLang="zh-CN" sz="2800" dirty="0" smtClean="0">
              <a:solidFill>
                <a:srgbClr val="6666FF"/>
              </a:solidFill>
            </a:endParaRPr>
          </a:p>
          <a:p>
            <a:pPr>
              <a:spcBef>
                <a:spcPct val="50000"/>
              </a:spcBef>
            </a:pPr>
            <a:r>
              <a:rPr lang="zh-CN" altLang="en-US" sz="2800" dirty="0" smtClean="0">
                <a:solidFill>
                  <a:srgbClr val="6666FF"/>
                </a:solidFill>
              </a:rPr>
              <a:t>详</a:t>
            </a:r>
            <a:endParaRPr lang="en-US" altLang="zh-CN" sz="2800" dirty="0" smtClean="0">
              <a:solidFill>
                <a:srgbClr val="6666FF"/>
              </a:solidFill>
            </a:endParaRPr>
          </a:p>
          <a:p>
            <a:pPr>
              <a:spcBef>
                <a:spcPct val="50000"/>
              </a:spcBef>
            </a:pPr>
            <a:r>
              <a:rPr lang="zh-CN" altLang="en-US" sz="2800" dirty="0" smtClean="0">
                <a:solidFill>
                  <a:srgbClr val="6666FF"/>
                </a:solidFill>
              </a:rPr>
              <a:t>细</a:t>
            </a:r>
            <a:endParaRPr lang="en-US" altLang="zh-CN" sz="2800" dirty="0" smtClean="0">
              <a:solidFill>
                <a:srgbClr val="6666FF"/>
              </a:solidFill>
            </a:endParaRPr>
          </a:p>
          <a:p>
            <a:pPr>
              <a:spcBef>
                <a:spcPct val="50000"/>
              </a:spcBef>
            </a:pPr>
            <a:r>
              <a:rPr lang="zh-CN" altLang="en-US" sz="2800" dirty="0" smtClean="0">
                <a:solidFill>
                  <a:srgbClr val="6666FF"/>
                </a:solidFill>
              </a:rPr>
              <a:t>页</a:t>
            </a:r>
            <a:endParaRPr lang="zh-CN" altLang="en-US" sz="2800" dirty="0">
              <a:solidFill>
                <a:srgbClr val="6666FF"/>
              </a:solidFill>
            </a:endParaRPr>
          </a:p>
        </p:txBody>
      </p:sp>
      <p:pic>
        <p:nvPicPr>
          <p:cNvPr id="4" name="图片 3" descr="工程教学资源详细页面.png"/>
          <p:cNvPicPr>
            <a:picLocks noChangeAspect="1"/>
          </p:cNvPicPr>
          <p:nvPr/>
        </p:nvPicPr>
        <p:blipFill>
          <a:blip r:embed="rId2"/>
          <a:srcRect t="1605" r="371" b="2104"/>
          <a:stretch>
            <a:fillRect/>
          </a:stretch>
        </p:blipFill>
        <p:spPr>
          <a:xfrm>
            <a:off x="349250" y="95250"/>
            <a:ext cx="7509393" cy="67183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1"/>
          </p:nvPr>
        </p:nvSpPr>
        <p:spPr>
          <a:xfrm>
            <a:off x="-153988" y="188913"/>
            <a:ext cx="5921376" cy="6669087"/>
          </a:xfrm>
        </p:spPr>
        <p:txBody>
          <a:bodyPr/>
          <a:lstStyle/>
          <a:p>
            <a:pPr>
              <a:lnSpc>
                <a:spcPct val="150000"/>
              </a:lnSpc>
              <a:buFont typeface="Wingdings" pitchFamily="2" charset="2"/>
              <a:buNone/>
            </a:pPr>
            <a:r>
              <a:rPr lang="zh-CN" altLang="en-US" sz="2400" smtClean="0"/>
              <a:t>          在用户选择某个工程教学资源后，进入其详细页面，单击</a:t>
            </a:r>
            <a:r>
              <a:rPr lang="zh-CN" altLang="en-US" sz="2400" smtClean="0">
                <a:latin typeface="宋体" pitchFamily="2" charset="-122"/>
              </a:rPr>
              <a:t>“</a:t>
            </a:r>
            <a:r>
              <a:rPr lang="zh-CN" altLang="en-US" sz="2400" smtClean="0"/>
              <a:t>在线阅读</a:t>
            </a:r>
            <a:r>
              <a:rPr lang="zh-CN" altLang="en-US" sz="2400" smtClean="0">
                <a:latin typeface="宋体" pitchFamily="2" charset="-122"/>
              </a:rPr>
              <a:t>”</a:t>
            </a:r>
            <a:r>
              <a:rPr lang="zh-CN" altLang="en-US" sz="2400" smtClean="0"/>
              <a:t>按钮，即可打开该工程教学资源的阅读界面进行在线阅读。关于该模板的操作技巧与知识单元模块完全一样，用户可参考前面关于知识单元使用的介绍。如果在该工程教学资源含有其他辅助资源（如</a:t>
            </a:r>
            <a:r>
              <a:rPr lang="en-US" altLang="zh-CN" sz="2400" smtClean="0"/>
              <a:t>ppt</a:t>
            </a:r>
            <a:r>
              <a:rPr lang="zh-CN" altLang="en-US" sz="2400" smtClean="0"/>
              <a:t>、视频、习题等）时，单击阅读界面左侧的</a:t>
            </a:r>
            <a:r>
              <a:rPr lang="zh-CN" altLang="en-US" sz="2400" smtClean="0">
                <a:latin typeface="宋体" pitchFamily="2" charset="-122"/>
              </a:rPr>
              <a:t>“</a:t>
            </a:r>
            <a:r>
              <a:rPr lang="zh-CN" altLang="en-US" sz="2400" smtClean="0"/>
              <a:t>展开</a:t>
            </a:r>
            <a:r>
              <a:rPr lang="zh-CN" altLang="en-US" sz="2400" smtClean="0">
                <a:latin typeface="宋体" pitchFamily="2" charset="-122"/>
              </a:rPr>
              <a:t>”</a:t>
            </a:r>
            <a:r>
              <a:rPr lang="zh-CN" altLang="en-US" sz="2400" smtClean="0"/>
              <a:t>按钮        ，即可展开其辅助资源，其展开列表如右图所示，如果有相关资源，将会显示其资源名称，点击即可下载或播放。</a:t>
            </a:r>
          </a:p>
        </p:txBody>
      </p:sp>
      <p:pic>
        <p:nvPicPr>
          <p:cNvPr id="46083" name="Picture 4"/>
          <p:cNvPicPr>
            <a:picLocks noChangeAspect="1" noChangeArrowheads="1"/>
          </p:cNvPicPr>
          <p:nvPr/>
        </p:nvPicPr>
        <p:blipFill>
          <a:blip r:embed="rId2"/>
          <a:srcRect/>
          <a:stretch>
            <a:fillRect/>
          </a:stretch>
        </p:blipFill>
        <p:spPr bwMode="auto">
          <a:xfrm>
            <a:off x="3132138" y="4689475"/>
            <a:ext cx="514350" cy="539750"/>
          </a:xfrm>
          <a:prstGeom prst="rect">
            <a:avLst/>
          </a:prstGeom>
          <a:noFill/>
          <a:ln w="9525">
            <a:noFill/>
            <a:miter lim="800000"/>
            <a:headEnd/>
            <a:tailEnd/>
          </a:ln>
        </p:spPr>
      </p:pic>
      <p:pic>
        <p:nvPicPr>
          <p:cNvPr id="46084" name="Picture 5"/>
          <p:cNvPicPr>
            <a:picLocks noChangeAspect="1" noChangeArrowheads="1"/>
          </p:cNvPicPr>
          <p:nvPr/>
        </p:nvPicPr>
        <p:blipFill>
          <a:blip r:embed="rId3"/>
          <a:srcRect/>
          <a:stretch>
            <a:fillRect/>
          </a:stretch>
        </p:blipFill>
        <p:spPr bwMode="auto">
          <a:xfrm>
            <a:off x="5786438" y="1757363"/>
            <a:ext cx="3287712" cy="4192587"/>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188913"/>
            <a:ext cx="3079750" cy="779462"/>
          </a:xfrm>
        </p:spPr>
        <p:txBody>
          <a:bodyPr/>
          <a:lstStyle/>
          <a:p>
            <a:r>
              <a:rPr lang="zh-CN" altLang="en-US" smtClean="0">
                <a:solidFill>
                  <a:srgbClr val="6666FF"/>
                </a:solidFill>
              </a:rPr>
              <a:t>（</a:t>
            </a:r>
            <a:r>
              <a:rPr lang="en-US" altLang="zh-CN" smtClean="0">
                <a:solidFill>
                  <a:srgbClr val="6666FF"/>
                </a:solidFill>
              </a:rPr>
              <a:t>4</a:t>
            </a:r>
            <a:r>
              <a:rPr lang="zh-CN" altLang="en-US" smtClean="0">
                <a:solidFill>
                  <a:srgbClr val="6666FF"/>
                </a:solidFill>
              </a:rPr>
              <a:t>）多媒体</a:t>
            </a:r>
          </a:p>
        </p:txBody>
      </p:sp>
      <p:sp>
        <p:nvSpPr>
          <p:cNvPr id="47107" name="Rectangle 3"/>
          <p:cNvSpPr>
            <a:spLocks noGrp="1" noChangeArrowheads="1"/>
          </p:cNvSpPr>
          <p:nvPr>
            <p:ph type="body" idx="1"/>
          </p:nvPr>
        </p:nvSpPr>
        <p:spPr>
          <a:xfrm>
            <a:off x="90488" y="1673225"/>
            <a:ext cx="8937625" cy="4591050"/>
          </a:xfrm>
          <a:noFill/>
        </p:spPr>
        <p:txBody>
          <a:bodyPr lIns="0" tIns="0" rIns="0" bIns="0"/>
          <a:lstStyle/>
          <a:p>
            <a:pPr>
              <a:lnSpc>
                <a:spcPct val="150000"/>
              </a:lnSpc>
              <a:buFont typeface="Wingdings" pitchFamily="2" charset="2"/>
              <a:buNone/>
            </a:pPr>
            <a:r>
              <a:rPr lang="zh-CN" altLang="en-US" sz="2800" dirty="0" smtClean="0">
                <a:sym typeface="Helvetica" pitchFamily="34" charset="0"/>
              </a:rPr>
              <a:t>            </a:t>
            </a:r>
            <a:r>
              <a:rPr lang="zh-CN" altLang="zh-CN" sz="2800" dirty="0" smtClean="0">
                <a:sym typeface="Helvetica" pitchFamily="34" charset="0"/>
              </a:rPr>
              <a:t>主要针对目前常用的</a:t>
            </a:r>
            <a:r>
              <a:rPr lang="en-US" altLang="zh-CN" sz="2800" dirty="0" smtClean="0">
                <a:sym typeface="Helvetica" pitchFamily="34" charset="0"/>
              </a:rPr>
              <a:t>20</a:t>
            </a:r>
            <a:r>
              <a:rPr lang="zh-CN" altLang="zh-CN" sz="2800" dirty="0" smtClean="0">
                <a:sym typeface="Helvetica" pitchFamily="34" charset="0"/>
              </a:rPr>
              <a:t>多种</a:t>
            </a:r>
            <a:r>
              <a:rPr lang="en-US" altLang="zh-CN" sz="2800" dirty="0" smtClean="0">
                <a:sym typeface="Helvetica" pitchFamily="34" charset="0"/>
              </a:rPr>
              <a:t>CAD/CAM/CAE</a:t>
            </a:r>
            <a:r>
              <a:rPr lang="zh-CN" altLang="zh-CN" sz="2800" dirty="0" smtClean="0">
                <a:sym typeface="Helvetica" pitchFamily="34" charset="0"/>
              </a:rPr>
              <a:t>工程应用软件（如</a:t>
            </a:r>
            <a:r>
              <a:rPr lang="en-US" altLang="zh-CN" sz="2800" dirty="0" err="1" smtClean="0">
                <a:sym typeface="Helvetica" pitchFamily="34" charset="0"/>
              </a:rPr>
              <a:t>Solidworks</a:t>
            </a:r>
            <a:r>
              <a:rPr lang="en-US" altLang="zh-CN" sz="2800" dirty="0" smtClean="0">
                <a:sym typeface="Helvetica" pitchFamily="34" charset="0"/>
              </a:rPr>
              <a:t> </a:t>
            </a:r>
            <a:r>
              <a:rPr lang="zh-CN" altLang="zh-CN" sz="2800" dirty="0" smtClean="0">
                <a:sym typeface="Helvetica" pitchFamily="34" charset="0"/>
              </a:rPr>
              <a:t>、 </a:t>
            </a:r>
            <a:r>
              <a:rPr lang="en-US" altLang="zh-CN" sz="2800" dirty="0" err="1" smtClean="0">
                <a:sym typeface="Helvetica" pitchFamily="34" charset="0"/>
              </a:rPr>
              <a:t>Altium</a:t>
            </a:r>
            <a:r>
              <a:rPr lang="en-US" altLang="zh-CN" sz="2800" dirty="0" smtClean="0">
                <a:sym typeface="Helvetica" pitchFamily="34" charset="0"/>
              </a:rPr>
              <a:t> Designer </a:t>
            </a:r>
            <a:r>
              <a:rPr lang="zh-CN" altLang="zh-CN" sz="2800" dirty="0" smtClean="0">
                <a:sym typeface="Helvetica" pitchFamily="34" charset="0"/>
              </a:rPr>
              <a:t>、</a:t>
            </a:r>
            <a:r>
              <a:rPr lang="en-US" altLang="zh-CN" sz="2800" dirty="0" smtClean="0">
                <a:sym typeface="Helvetica" pitchFamily="34" charset="0"/>
              </a:rPr>
              <a:t> UG </a:t>
            </a:r>
            <a:r>
              <a:rPr lang="zh-CN" altLang="zh-CN" sz="2800" dirty="0" smtClean="0">
                <a:sym typeface="Helvetica" pitchFamily="34" charset="0"/>
              </a:rPr>
              <a:t>、 </a:t>
            </a:r>
            <a:r>
              <a:rPr lang="en-US" altLang="zh-CN" sz="2800" dirty="0" smtClean="0">
                <a:sym typeface="Helvetica" pitchFamily="34" charset="0"/>
              </a:rPr>
              <a:t>AutoCAD </a:t>
            </a:r>
            <a:r>
              <a:rPr lang="zh-CN" altLang="zh-CN" sz="2800" dirty="0" smtClean="0">
                <a:sym typeface="Helvetica" pitchFamily="34" charset="0"/>
              </a:rPr>
              <a:t>、 </a:t>
            </a:r>
            <a:r>
              <a:rPr lang="en-US" altLang="zh-CN" sz="2800" dirty="0" smtClean="0">
                <a:sym typeface="Helvetica" pitchFamily="34" charset="0"/>
              </a:rPr>
              <a:t>ANSYS </a:t>
            </a:r>
            <a:r>
              <a:rPr lang="zh-CN" altLang="zh-CN" sz="2800" dirty="0" smtClean="0">
                <a:sym typeface="Helvetica" pitchFamily="34" charset="0"/>
              </a:rPr>
              <a:t>、</a:t>
            </a:r>
            <a:r>
              <a:rPr lang="en-US" altLang="zh-CN" sz="2800" dirty="0" smtClean="0">
                <a:sym typeface="Helvetica" pitchFamily="34" charset="0"/>
              </a:rPr>
              <a:t> CAXA </a:t>
            </a:r>
            <a:r>
              <a:rPr lang="zh-CN" altLang="zh-CN" sz="2800" dirty="0" smtClean="0">
                <a:sym typeface="Helvetica" pitchFamily="34" charset="0"/>
              </a:rPr>
              <a:t>、</a:t>
            </a:r>
            <a:r>
              <a:rPr lang="en-US" altLang="zh-CN" sz="2800" dirty="0" smtClean="0">
                <a:sym typeface="Helvetica" pitchFamily="34" charset="0"/>
              </a:rPr>
              <a:t> CATIA</a:t>
            </a:r>
            <a:r>
              <a:rPr lang="zh-CN" altLang="zh-CN" sz="2800" dirty="0" smtClean="0">
                <a:sym typeface="Helvetica" pitchFamily="34" charset="0"/>
              </a:rPr>
              <a:t>等）的学习与使用，进行在线教学，手把手地教用户如何操作与使用这些软件。</a:t>
            </a:r>
            <a:r>
              <a:rPr lang="zh-CN" altLang="en-US" sz="2800" dirty="0" smtClean="0">
                <a:sym typeface="Helvetica" pitchFamily="34" charset="0"/>
              </a:rPr>
              <a:t> </a:t>
            </a:r>
            <a:endParaRPr lang="en-US" altLang="zh-CN" sz="2800" dirty="0" smtClean="0">
              <a:sym typeface="Helvetica" pitchFamily="34" charset="0"/>
            </a:endParaRPr>
          </a:p>
          <a:p>
            <a:pPr>
              <a:lnSpc>
                <a:spcPct val="150000"/>
              </a:lnSpc>
              <a:buFont typeface="Wingdings" pitchFamily="2" charset="2"/>
              <a:buNone/>
            </a:pPr>
            <a:r>
              <a:rPr lang="zh-CN" altLang="en-US" sz="2800" dirty="0" smtClean="0">
                <a:sym typeface="Helvetica" pitchFamily="34" charset="0"/>
              </a:rPr>
              <a:t>            通过大量的实例来对这些软件的功能与操作进行讲解，不仅包括实例文件、文字讲解，还有视频教学。</a:t>
            </a:r>
          </a:p>
        </p:txBody>
      </p:sp>
      <p:sp>
        <p:nvSpPr>
          <p:cNvPr id="151" name="Shape 151"/>
          <p:cNvSpPr/>
          <p:nvPr/>
        </p:nvSpPr>
        <p:spPr>
          <a:xfrm flipV="1">
            <a:off x="71438" y="1133475"/>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171450" y="50800"/>
            <a:ext cx="7606310" cy="6718300"/>
          </a:xfrm>
          <a:prstGeom prst="rect">
            <a:avLst/>
          </a:prstGeom>
          <a:noFill/>
          <a:ln w="9525">
            <a:noFill/>
            <a:miter lim="800000"/>
            <a:headEnd/>
            <a:tailEnd/>
          </a:ln>
          <a:effectLst/>
        </p:spPr>
      </p:pic>
      <p:sp>
        <p:nvSpPr>
          <p:cNvPr id="4" name="Text Box 7"/>
          <p:cNvSpPr txBox="1">
            <a:spLocks noChangeArrowheads="1"/>
          </p:cNvSpPr>
          <p:nvPr/>
        </p:nvSpPr>
        <p:spPr bwMode="auto">
          <a:xfrm>
            <a:off x="8081963" y="150813"/>
            <a:ext cx="674687" cy="5632450"/>
          </a:xfrm>
          <a:prstGeom prst="rect">
            <a:avLst/>
          </a:prstGeom>
          <a:noFill/>
          <a:ln w="19050">
            <a:solidFill>
              <a:srgbClr val="FF0000"/>
            </a:solidFill>
            <a:miter lim="800000"/>
            <a:headEnd/>
            <a:tailEnd/>
          </a:ln>
        </p:spPr>
        <p:txBody>
          <a:bodyPr>
            <a:spAutoFit/>
          </a:bodyPr>
          <a:lstStyle/>
          <a:p>
            <a:pPr>
              <a:spcBef>
                <a:spcPct val="50000"/>
              </a:spcBef>
            </a:pPr>
            <a:r>
              <a:rPr lang="zh-CN" altLang="en-US" sz="3600">
                <a:solidFill>
                  <a:srgbClr val="6666FF"/>
                </a:solidFill>
              </a:rPr>
              <a:t>多</a:t>
            </a:r>
            <a:endParaRPr lang="en-US" altLang="zh-CN" sz="3600">
              <a:solidFill>
                <a:srgbClr val="6666FF"/>
              </a:solidFill>
            </a:endParaRPr>
          </a:p>
          <a:p>
            <a:pPr>
              <a:spcBef>
                <a:spcPct val="50000"/>
              </a:spcBef>
            </a:pPr>
            <a:r>
              <a:rPr lang="zh-CN" altLang="en-US" sz="3600">
                <a:solidFill>
                  <a:srgbClr val="6666FF"/>
                </a:solidFill>
              </a:rPr>
              <a:t>媒</a:t>
            </a:r>
            <a:endParaRPr lang="en-US" altLang="zh-CN" sz="3600">
              <a:solidFill>
                <a:srgbClr val="6666FF"/>
              </a:solidFill>
            </a:endParaRPr>
          </a:p>
          <a:p>
            <a:pPr>
              <a:spcBef>
                <a:spcPct val="50000"/>
              </a:spcBef>
            </a:pPr>
            <a:r>
              <a:rPr lang="zh-CN" altLang="en-US" sz="3600">
                <a:solidFill>
                  <a:srgbClr val="6666FF"/>
                </a:solidFill>
              </a:rPr>
              <a:t>体</a:t>
            </a:r>
          </a:p>
          <a:p>
            <a:pPr>
              <a:spcBef>
                <a:spcPct val="50000"/>
              </a:spcBef>
            </a:pPr>
            <a:r>
              <a:rPr lang="zh-CN" altLang="en-US" sz="3600">
                <a:solidFill>
                  <a:srgbClr val="6666FF"/>
                </a:solidFill>
              </a:rPr>
              <a:t>详</a:t>
            </a:r>
          </a:p>
          <a:p>
            <a:pPr>
              <a:spcBef>
                <a:spcPct val="50000"/>
              </a:spcBef>
            </a:pPr>
            <a:r>
              <a:rPr lang="zh-CN" altLang="en-US" sz="3600">
                <a:solidFill>
                  <a:srgbClr val="6666FF"/>
                </a:solidFill>
              </a:rPr>
              <a:t>细</a:t>
            </a:r>
          </a:p>
          <a:p>
            <a:pPr>
              <a:spcBef>
                <a:spcPct val="50000"/>
              </a:spcBef>
            </a:pPr>
            <a:r>
              <a:rPr lang="zh-CN" altLang="en-US" sz="3600">
                <a:solidFill>
                  <a:srgbClr val="6666FF"/>
                </a:solidFill>
              </a:rPr>
              <a:t>页</a:t>
            </a:r>
          </a:p>
          <a:p>
            <a:pPr>
              <a:spcBef>
                <a:spcPct val="50000"/>
              </a:spcBef>
            </a:pPr>
            <a:r>
              <a:rPr lang="zh-CN" altLang="en-US" sz="3600">
                <a:solidFill>
                  <a:srgbClr val="6666FF"/>
                </a:solidFill>
              </a:rPr>
              <a:t>面</a:t>
            </a:r>
          </a:p>
        </p:txBody>
      </p:sp>
      <p:sp>
        <p:nvSpPr>
          <p:cNvPr id="5" name="矩形 4"/>
          <p:cNvSpPr>
            <a:spLocks noChangeArrowheads="1"/>
          </p:cNvSpPr>
          <p:nvPr/>
        </p:nvSpPr>
        <p:spPr bwMode="auto">
          <a:xfrm>
            <a:off x="3638550" y="2851150"/>
            <a:ext cx="3430588" cy="523875"/>
          </a:xfrm>
          <a:prstGeom prst="rect">
            <a:avLst/>
          </a:prstGeom>
          <a:noFill/>
          <a:ln w="9525">
            <a:noFill/>
            <a:miter lim="800000"/>
            <a:headEnd/>
            <a:tailEnd/>
          </a:ln>
        </p:spPr>
        <p:txBody>
          <a:bodyPr wrap="none">
            <a:spAutoFit/>
          </a:bodyPr>
          <a:lstStyle/>
          <a:p>
            <a:r>
              <a:rPr lang="zh-CN" altLang="en-US" sz="2800" i="1" dirty="0">
                <a:solidFill>
                  <a:srgbClr val="6666FF"/>
                </a:solidFill>
              </a:rPr>
              <a:t>无需安装任何播放器</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4"/>
          <p:cNvSpPr txBox="1">
            <a:spLocks noChangeArrowheads="1"/>
          </p:cNvSpPr>
          <p:nvPr/>
        </p:nvSpPr>
        <p:spPr bwMode="auto">
          <a:xfrm>
            <a:off x="296863" y="1484313"/>
            <a:ext cx="8640762" cy="5094287"/>
          </a:xfrm>
          <a:prstGeom prst="rect">
            <a:avLst/>
          </a:prstGeom>
          <a:noFill/>
          <a:ln w="9525">
            <a:noFill/>
            <a:miter lim="800000"/>
            <a:headEnd/>
            <a:tailEnd/>
          </a:ln>
        </p:spPr>
        <p:txBody>
          <a:bodyPr>
            <a:spAutoFit/>
          </a:bodyPr>
          <a:lstStyle/>
          <a:p>
            <a:pPr>
              <a:lnSpc>
                <a:spcPct val="140000"/>
              </a:lnSpc>
              <a:spcBef>
                <a:spcPct val="50000"/>
              </a:spcBef>
            </a:pPr>
            <a:r>
              <a:rPr lang="zh-CN" altLang="en-US" b="0"/>
              <a:t>          </a:t>
            </a:r>
            <a:r>
              <a:rPr lang="zh-CN" altLang="en-US" sz="2800" b="0"/>
              <a:t>选择某个多媒体资源后点击，进入详细页面（如右图所示）。单击</a:t>
            </a:r>
            <a:r>
              <a:rPr lang="zh-CN" altLang="en-US" sz="2800" b="0">
                <a:latin typeface="宋体" pitchFamily="2" charset="-122"/>
              </a:rPr>
              <a:t>“</a:t>
            </a:r>
            <a:r>
              <a:rPr lang="zh-CN" altLang="en-US" sz="2800" b="0"/>
              <a:t>播放</a:t>
            </a:r>
            <a:r>
              <a:rPr lang="en-US" altLang="zh-CN" sz="2800" b="0">
                <a:latin typeface="宋体" pitchFamily="2" charset="-122"/>
              </a:rPr>
              <a:t>”</a:t>
            </a:r>
            <a:r>
              <a:rPr lang="zh-CN" altLang="en-US" sz="2800" b="0"/>
              <a:t>按钮       ，即可在线播放视频文件。视频的播放无需安装任何播放器，采用浏览器播放。如果用户网络环境不好，网速较低的话，在打开视频播放时可能缓冲时间较长 ，请您耐心等待。</a:t>
            </a:r>
          </a:p>
          <a:p>
            <a:pPr>
              <a:lnSpc>
                <a:spcPct val="140000"/>
              </a:lnSpc>
              <a:spcBef>
                <a:spcPct val="50000"/>
              </a:spcBef>
            </a:pPr>
            <a:r>
              <a:rPr lang="zh-CN" altLang="en-US" sz="2800" b="0"/>
              <a:t>       在多媒体资源详细页面的下方，有相邻的知识单元（前一个、后一个）、相关的知识单元、相关的</a:t>
            </a:r>
            <a:r>
              <a:rPr lang="en-US" altLang="zh-CN" sz="2800" b="0"/>
              <a:t>3D</a:t>
            </a:r>
            <a:r>
              <a:rPr lang="zh-CN" altLang="en-US" sz="2800" b="0"/>
              <a:t>机械零件，用户可以根据自身需要单击查看。</a:t>
            </a:r>
          </a:p>
        </p:txBody>
      </p:sp>
      <p:pic>
        <p:nvPicPr>
          <p:cNvPr id="49155" name="Picture 5"/>
          <p:cNvPicPr>
            <a:picLocks noChangeAspect="1" noChangeArrowheads="1"/>
          </p:cNvPicPr>
          <p:nvPr/>
        </p:nvPicPr>
        <p:blipFill>
          <a:blip r:embed="rId3"/>
          <a:srcRect/>
          <a:stretch>
            <a:fillRect/>
          </a:stretch>
        </p:blipFill>
        <p:spPr bwMode="auto">
          <a:xfrm>
            <a:off x="5427663" y="2293938"/>
            <a:ext cx="539750" cy="369887"/>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122238"/>
            <a:ext cx="4519613" cy="930275"/>
          </a:xfrm>
        </p:spPr>
        <p:txBody>
          <a:bodyPr/>
          <a:lstStyle/>
          <a:p>
            <a:pPr eaLnBrk="1" hangingPunct="1"/>
            <a:r>
              <a:rPr lang="zh-CN" altLang="en-US" sz="3600" smtClean="0">
                <a:solidFill>
                  <a:srgbClr val="6666FF"/>
                </a:solidFill>
              </a:rPr>
              <a:t>（</a:t>
            </a:r>
            <a:r>
              <a:rPr lang="en-US" altLang="zh-CN" sz="3600" smtClean="0">
                <a:solidFill>
                  <a:srgbClr val="6666FF"/>
                </a:solidFill>
              </a:rPr>
              <a:t>5</a:t>
            </a:r>
            <a:r>
              <a:rPr lang="zh-CN" altLang="en-US" sz="3600" smtClean="0">
                <a:solidFill>
                  <a:srgbClr val="6666FF"/>
                </a:solidFill>
              </a:rPr>
              <a:t>）设计计算程序 </a:t>
            </a:r>
          </a:p>
        </p:txBody>
      </p:sp>
      <p:sp>
        <p:nvSpPr>
          <p:cNvPr id="50179" name="Rectangle 3"/>
          <p:cNvSpPr>
            <a:spLocks noGrp="1" noChangeArrowheads="1"/>
          </p:cNvSpPr>
          <p:nvPr>
            <p:ph type="body" idx="1"/>
          </p:nvPr>
        </p:nvSpPr>
        <p:spPr>
          <a:xfrm>
            <a:off x="127000" y="5029200"/>
            <a:ext cx="8351837" cy="1255713"/>
          </a:xfrm>
        </p:spPr>
        <p:txBody>
          <a:bodyPr/>
          <a:lstStyle/>
          <a:p>
            <a:pPr eaLnBrk="1" hangingPunct="1">
              <a:lnSpc>
                <a:spcPct val="150000"/>
              </a:lnSpc>
              <a:buFont typeface="Wingdings" pitchFamily="2" charset="2"/>
              <a:buNone/>
            </a:pPr>
            <a:r>
              <a:rPr lang="zh-CN" altLang="en-US" sz="2600" b="1" dirty="0" smtClean="0">
                <a:solidFill>
                  <a:srgbClr val="6666FF"/>
                </a:solidFill>
              </a:rPr>
              <a:t>           您只需输入参数、点击鼠标即可为您实现所有的设计计算与校核等工作。</a:t>
            </a:r>
          </a:p>
        </p:txBody>
      </p:sp>
      <p:sp>
        <p:nvSpPr>
          <p:cNvPr id="151" name="Shape 151"/>
          <p:cNvSpPr/>
          <p:nvPr/>
        </p:nvSpPr>
        <p:spPr>
          <a:xfrm flipV="1">
            <a:off x="71438" y="1133475"/>
            <a:ext cx="7875587" cy="0"/>
          </a:xfrm>
          <a:prstGeom prst="line">
            <a:avLst/>
          </a:prstGeom>
          <a:ln w="25400">
            <a:solidFill>
              <a:srgbClr val="FFFFFF"/>
            </a:solidFill>
          </a:ln>
          <a:effectLst>
            <a:outerShdw blurRad="38100" dist="20000" dir="5400000" rotWithShape="0">
              <a:srgbClr val="000000">
                <a:alpha val="38000"/>
              </a:srgbClr>
            </a:outerShdw>
          </a:effectLst>
        </p:spPr>
        <p:txBody>
          <a:bodyPr lIns="0" tIns="0" rIns="0" bIns="0"/>
          <a:lstStyle/>
          <a:p>
            <a:pPr defTabSz="457200" fontAlgn="auto">
              <a:spcBef>
                <a:spcPts val="0"/>
              </a:spcBef>
              <a:spcAft>
                <a:spcPts val="0"/>
              </a:spcAft>
              <a:defRPr sz="1200">
                <a:solidFill>
                  <a:srgbClr val="000000"/>
                </a:solidFill>
              </a:defRPr>
            </a:pPr>
            <a:endParaRPr sz="1200" b="0" kern="0">
              <a:solidFill>
                <a:srgbClr val="000000"/>
              </a:solidFill>
              <a:latin typeface="+mn-lt"/>
              <a:ea typeface="+mn-ea"/>
              <a:sym typeface="Helvetica"/>
            </a:endParaRPr>
          </a:p>
        </p:txBody>
      </p:sp>
      <p:pic>
        <p:nvPicPr>
          <p:cNvPr id="5" name="Picture 5"/>
          <p:cNvPicPr>
            <a:picLocks noChangeAspect="1" noChangeArrowheads="1"/>
          </p:cNvPicPr>
          <p:nvPr/>
        </p:nvPicPr>
        <p:blipFill>
          <a:blip r:embed="rId3"/>
          <a:srcRect/>
          <a:stretch>
            <a:fillRect/>
          </a:stretch>
        </p:blipFill>
        <p:spPr bwMode="auto">
          <a:xfrm>
            <a:off x="82550" y="1828800"/>
            <a:ext cx="8883650" cy="2622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a:spLocks noGrp="1" noChangeArrowheads="1"/>
          </p:cNvSpPr>
          <p:nvPr>
            <p:ph type="title" idx="4294967295"/>
          </p:nvPr>
        </p:nvSpPr>
        <p:spPr>
          <a:xfrm>
            <a:off x="161925" y="2573338"/>
            <a:ext cx="8758238" cy="4284662"/>
          </a:xfrm>
        </p:spPr>
        <p:txBody>
          <a:bodyPr/>
          <a:lstStyle/>
          <a:p>
            <a:pPr>
              <a:lnSpc>
                <a:spcPct val="140000"/>
              </a:lnSpc>
            </a:pPr>
            <a:r>
              <a:rPr lang="zh-CN" altLang="en-US" sz="2600" b="0" smtClean="0"/>
              <a:t>      目前设计计算程序采用下载可执行程序来实现。用户选择自己需要的设计计算程序后，下载在本地空间上，接着根据系统提示安装在本机上，然后打开需要使用的设计计算程序。用户根据程序中的设计流程提示，一步步输入参数，点击</a:t>
            </a:r>
            <a:r>
              <a:rPr lang="zh-CN" altLang="en-US" sz="2600" b="0" smtClean="0">
                <a:latin typeface="宋体" pitchFamily="2" charset="-122"/>
              </a:rPr>
              <a:t>“</a:t>
            </a:r>
            <a:r>
              <a:rPr lang="zh-CN" altLang="en-US" sz="2600" b="0" smtClean="0"/>
              <a:t>查询</a:t>
            </a:r>
            <a:r>
              <a:rPr lang="zh-CN" altLang="en-US" sz="2600" b="0" smtClean="0">
                <a:latin typeface="宋体" pitchFamily="2" charset="-122"/>
              </a:rPr>
              <a:t>”</a:t>
            </a:r>
            <a:r>
              <a:rPr lang="zh-CN" altLang="en-US" sz="2600" b="0" smtClean="0"/>
              <a:t>或</a:t>
            </a:r>
            <a:r>
              <a:rPr lang="zh-CN" altLang="en-US" sz="2600" b="0" smtClean="0">
                <a:latin typeface="宋体" pitchFamily="2" charset="-122"/>
              </a:rPr>
              <a:t>“</a:t>
            </a:r>
            <a:r>
              <a:rPr lang="zh-CN" altLang="en-US" sz="2600" b="0" smtClean="0"/>
              <a:t>计算</a:t>
            </a:r>
            <a:r>
              <a:rPr lang="zh-CN" altLang="en-US" sz="2600" b="0" smtClean="0">
                <a:latin typeface="宋体" pitchFamily="2" charset="-122"/>
              </a:rPr>
              <a:t>”</a:t>
            </a:r>
            <a:r>
              <a:rPr lang="zh-CN" altLang="en-US" sz="2600" b="0" smtClean="0"/>
              <a:t>、</a:t>
            </a:r>
            <a:r>
              <a:rPr lang="zh-CN" altLang="en-US" sz="2600" b="0" smtClean="0">
                <a:latin typeface="宋体" pitchFamily="2" charset="-122"/>
              </a:rPr>
              <a:t>“</a:t>
            </a:r>
            <a:r>
              <a:rPr lang="zh-CN" altLang="en-US" sz="2600" b="0" smtClean="0"/>
              <a:t>确定</a:t>
            </a:r>
            <a:r>
              <a:rPr lang="zh-CN" altLang="en-US" sz="2600" b="0" smtClean="0">
                <a:latin typeface="宋体" pitchFamily="2" charset="-122"/>
              </a:rPr>
              <a:t>”</a:t>
            </a:r>
            <a:r>
              <a:rPr lang="zh-CN" altLang="en-US" sz="2600" b="0" smtClean="0"/>
              <a:t>等按钮自动完成查询、计算、校核等工作。在用户设计、查询的过程中遇到不知道如何操作时，可以查看每个设计计算程序自带的帮助文件或查看操作设计实例。</a:t>
            </a:r>
          </a:p>
        </p:txBody>
      </p:sp>
      <p:pic>
        <p:nvPicPr>
          <p:cNvPr id="51203" name="Picture 5"/>
          <p:cNvPicPr>
            <a:picLocks noChangeAspect="1" noChangeArrowheads="1"/>
          </p:cNvPicPr>
          <p:nvPr/>
        </p:nvPicPr>
        <p:blipFill>
          <a:blip r:embed="rId3"/>
          <a:srcRect r="929"/>
          <a:stretch>
            <a:fillRect/>
          </a:stretch>
        </p:blipFill>
        <p:spPr bwMode="auto">
          <a:xfrm>
            <a:off x="0" y="142875"/>
            <a:ext cx="9144000" cy="2028825"/>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6" descr="SNAGHTMLe3f04b"/>
          <p:cNvPicPr>
            <a:picLocks noChangeAspect="1" noChangeArrowheads="1"/>
          </p:cNvPicPr>
          <p:nvPr/>
        </p:nvPicPr>
        <p:blipFill>
          <a:blip r:embed="rId3"/>
          <a:srcRect/>
          <a:stretch>
            <a:fillRect/>
          </a:stretch>
        </p:blipFill>
        <p:spPr bwMode="auto">
          <a:xfrm>
            <a:off x="115888" y="0"/>
            <a:ext cx="9028112" cy="6867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descr="设计计算"/>
          <p:cNvPicPr>
            <a:picLocks noChangeAspect="1" noChangeArrowheads="1"/>
          </p:cNvPicPr>
          <p:nvPr/>
        </p:nvPicPr>
        <p:blipFill>
          <a:blip r:embed="rId3"/>
          <a:srcRect/>
          <a:stretch>
            <a:fillRect/>
          </a:stretch>
        </p:blipFill>
        <p:spPr bwMode="auto">
          <a:xfrm>
            <a:off x="0" y="46038"/>
            <a:ext cx="9144000" cy="6669087"/>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6400" y="6350"/>
            <a:ext cx="7543800" cy="858837"/>
          </a:xfrm>
        </p:spPr>
        <p:txBody>
          <a:bodyPr/>
          <a:lstStyle/>
          <a:p>
            <a:pPr algn="r" eaLnBrk="1" hangingPunct="1"/>
            <a:r>
              <a:rPr lang="zh-CN" altLang="en-US" dirty="0" smtClean="0"/>
              <a:t>（</a:t>
            </a:r>
            <a:r>
              <a:rPr lang="en-US" altLang="zh-CN" b="0" dirty="0" smtClean="0"/>
              <a:t>6</a:t>
            </a:r>
            <a:r>
              <a:rPr lang="zh-CN" altLang="en-US" dirty="0" smtClean="0"/>
              <a:t>）电子书</a:t>
            </a:r>
          </a:p>
        </p:txBody>
      </p:sp>
      <p:pic>
        <p:nvPicPr>
          <p:cNvPr id="5" name="图片 4" descr="1.PNG"/>
          <p:cNvPicPr>
            <a:picLocks noChangeAspect="1"/>
          </p:cNvPicPr>
          <p:nvPr/>
        </p:nvPicPr>
        <p:blipFill>
          <a:blip r:embed="rId3"/>
          <a:stretch>
            <a:fillRect/>
          </a:stretch>
        </p:blipFill>
        <p:spPr>
          <a:xfrm>
            <a:off x="438150" y="850900"/>
            <a:ext cx="7469927" cy="5947060"/>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704850" y="628650"/>
            <a:ext cx="5511800" cy="744537"/>
          </a:xfrm>
        </p:spPr>
        <p:txBody>
          <a:bodyPr/>
          <a:lstStyle/>
          <a:p>
            <a:r>
              <a:rPr lang="zh-CN" altLang="en-US" sz="3600" dirty="0" smtClean="0"/>
              <a:t>电子图书特色</a:t>
            </a:r>
            <a:endParaRPr lang="zh-CN" altLang="en-US" sz="3600" dirty="0"/>
          </a:p>
        </p:txBody>
      </p:sp>
      <p:sp>
        <p:nvSpPr>
          <p:cNvPr id="4" name="Shape 232"/>
          <p:cNvSpPr>
            <a:spLocks noChangeArrowheads="1"/>
          </p:cNvSpPr>
          <p:nvPr/>
        </p:nvSpPr>
        <p:spPr bwMode="auto">
          <a:xfrm>
            <a:off x="1504950" y="1250950"/>
            <a:ext cx="4143376" cy="5561522"/>
          </a:xfrm>
          <a:prstGeom prst="rect">
            <a:avLst/>
          </a:prstGeom>
          <a:noFill/>
          <a:ln w="12700">
            <a:noFill/>
            <a:miter lim="400000"/>
            <a:headEnd/>
            <a:tailEnd/>
          </a:ln>
        </p:spPr>
        <p:txBody>
          <a:bodyPr wrap="square" lIns="0" tIns="0" rIns="0" bIns="0">
            <a:spAutoFit/>
          </a:bodyPr>
          <a:lstStyle/>
          <a:p>
            <a:pPr>
              <a:lnSpc>
                <a:spcPct val="140000"/>
              </a:lnSpc>
              <a:buSzPct val="100000"/>
            </a:pPr>
            <a:r>
              <a:rPr lang="zh-CN" altLang="en-US" sz="2600" b="0" dirty="0" smtClean="0">
                <a:sym typeface="Helvetica" pitchFamily="34" charset="0"/>
              </a:rPr>
              <a:t> </a:t>
            </a:r>
            <a:endParaRPr lang="zh-CN" altLang="en-US" sz="2600" b="0" dirty="0">
              <a:sym typeface="Helvetica" pitchFamily="34" charset="0"/>
            </a:endParaRPr>
          </a:p>
          <a:p>
            <a:pPr>
              <a:lnSpc>
                <a:spcPct val="250000"/>
              </a:lnSpc>
            </a:pPr>
            <a:r>
              <a:rPr lang="zh-CN" altLang="en-US" sz="2600" b="0" dirty="0"/>
              <a:t>    </a:t>
            </a:r>
            <a:r>
              <a:rPr lang="zh-CN" altLang="en-US" sz="2600" b="0" dirty="0" smtClean="0"/>
              <a:t>◆</a:t>
            </a:r>
            <a:r>
              <a:rPr lang="zh-CN" altLang="en-US" sz="2600" b="0" dirty="0">
                <a:sym typeface="Helvetica" pitchFamily="34" charset="0"/>
              </a:rPr>
              <a:t>非扫描版，原版式</a:t>
            </a:r>
          </a:p>
          <a:p>
            <a:pPr>
              <a:lnSpc>
                <a:spcPct val="250000"/>
              </a:lnSpc>
            </a:pPr>
            <a:r>
              <a:rPr lang="zh-CN" altLang="en-US" sz="2600" b="0" dirty="0"/>
              <a:t>    ◆</a:t>
            </a:r>
            <a:r>
              <a:rPr lang="zh-CN" altLang="en-US" sz="2600" b="0" dirty="0">
                <a:sym typeface="Helvetica" pitchFamily="34" charset="0"/>
              </a:rPr>
              <a:t>支持全文检索</a:t>
            </a:r>
          </a:p>
          <a:p>
            <a:pPr>
              <a:lnSpc>
                <a:spcPct val="250000"/>
              </a:lnSpc>
            </a:pPr>
            <a:r>
              <a:rPr lang="zh-CN" altLang="en-US" sz="2600" b="0" dirty="0"/>
              <a:t>    ◆</a:t>
            </a:r>
            <a:r>
              <a:rPr lang="zh-CN" altLang="en-US" sz="2600" b="0" dirty="0">
                <a:sym typeface="Helvetica" pitchFamily="34" charset="0"/>
              </a:rPr>
              <a:t>按照章节清晰浏览</a:t>
            </a:r>
          </a:p>
          <a:p>
            <a:pPr>
              <a:lnSpc>
                <a:spcPct val="250000"/>
              </a:lnSpc>
            </a:pPr>
            <a:r>
              <a:rPr lang="zh-CN" altLang="en-US" sz="2600" b="0" dirty="0"/>
              <a:t>    ◆</a:t>
            </a:r>
            <a:r>
              <a:rPr lang="zh-CN" altLang="en-US" sz="2600" b="0" dirty="0">
                <a:sym typeface="Helvetica" pitchFamily="34" charset="0"/>
              </a:rPr>
              <a:t>与纸质书同步发行</a:t>
            </a:r>
          </a:p>
          <a:p>
            <a:pPr>
              <a:lnSpc>
                <a:spcPct val="250000"/>
              </a:lnSpc>
            </a:pPr>
            <a:r>
              <a:rPr lang="zh-CN" altLang="en-US" sz="2600" b="0" dirty="0"/>
              <a:t>    ◆</a:t>
            </a:r>
            <a:r>
              <a:rPr lang="zh-CN" altLang="en-US" sz="2600" b="0" dirty="0">
                <a:sym typeface="Helvetica" pitchFamily="34" charset="0"/>
              </a:rPr>
              <a:t>保留绝版“旧书”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0-#ppt_w/2"/>
                                          </p:val>
                                        </p:tav>
                                        <p:tav tm="100000">
                                          <p:val>
                                            <p:strVal val="#ppt_x"/>
                                          </p:val>
                                        </p:tav>
                                      </p:tavLst>
                                    </p:anim>
                                    <p:anim calcmode="lin" valueType="num">
                                      <p:cBhvr additive="base">
                                        <p:cTn id="8" dur="3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5298" name="Picture 5" descr="SNAGHTML822060"/>
          <p:cNvPicPr>
            <a:picLocks noChangeAspect="1" noChangeArrowheads="1"/>
          </p:cNvPicPr>
          <p:nvPr/>
        </p:nvPicPr>
        <p:blipFill>
          <a:blip r:embed="rId3"/>
          <a:srcRect/>
          <a:stretch>
            <a:fillRect/>
          </a:stretch>
        </p:blipFill>
        <p:spPr bwMode="auto">
          <a:xfrm>
            <a:off x="611188" y="7938"/>
            <a:ext cx="7200900" cy="6827837"/>
          </a:xfrm>
          <a:prstGeom prst="rect">
            <a:avLst/>
          </a:prstGeom>
          <a:noFill/>
          <a:ln w="9525">
            <a:noFill/>
            <a:miter lim="800000"/>
            <a:headEnd/>
            <a:tailEnd/>
          </a:ln>
        </p:spPr>
      </p:pic>
      <p:sp>
        <p:nvSpPr>
          <p:cNvPr id="4" name="Text Box 7"/>
          <p:cNvSpPr txBox="1">
            <a:spLocks noChangeArrowheads="1"/>
          </p:cNvSpPr>
          <p:nvPr/>
        </p:nvSpPr>
        <p:spPr bwMode="auto">
          <a:xfrm>
            <a:off x="7986713" y="673100"/>
            <a:ext cx="674687" cy="5630863"/>
          </a:xfrm>
          <a:prstGeom prst="rect">
            <a:avLst/>
          </a:prstGeom>
          <a:noFill/>
          <a:ln w="19050">
            <a:solidFill>
              <a:srgbClr val="FF0000"/>
            </a:solidFill>
            <a:miter lim="800000"/>
            <a:headEnd/>
            <a:tailEnd/>
          </a:ln>
        </p:spPr>
        <p:txBody>
          <a:bodyPr>
            <a:spAutoFit/>
          </a:bodyPr>
          <a:lstStyle/>
          <a:p>
            <a:pPr>
              <a:spcBef>
                <a:spcPct val="50000"/>
              </a:spcBef>
            </a:pPr>
            <a:r>
              <a:rPr lang="zh-CN" altLang="en-US" sz="3600">
                <a:solidFill>
                  <a:srgbClr val="6666FF"/>
                </a:solidFill>
              </a:rPr>
              <a:t>电</a:t>
            </a:r>
            <a:endParaRPr lang="en-US" altLang="zh-CN" sz="3600">
              <a:solidFill>
                <a:srgbClr val="6666FF"/>
              </a:solidFill>
            </a:endParaRPr>
          </a:p>
          <a:p>
            <a:pPr>
              <a:spcBef>
                <a:spcPct val="50000"/>
              </a:spcBef>
            </a:pPr>
            <a:r>
              <a:rPr lang="zh-CN" altLang="en-US" sz="3600">
                <a:solidFill>
                  <a:srgbClr val="6666FF"/>
                </a:solidFill>
              </a:rPr>
              <a:t>子</a:t>
            </a:r>
            <a:endParaRPr lang="en-US" altLang="zh-CN" sz="3600">
              <a:solidFill>
                <a:srgbClr val="6666FF"/>
              </a:solidFill>
            </a:endParaRPr>
          </a:p>
          <a:p>
            <a:pPr>
              <a:spcBef>
                <a:spcPct val="50000"/>
              </a:spcBef>
            </a:pPr>
            <a:r>
              <a:rPr lang="zh-CN" altLang="en-US" sz="3600">
                <a:solidFill>
                  <a:srgbClr val="6666FF"/>
                </a:solidFill>
              </a:rPr>
              <a:t>书</a:t>
            </a:r>
            <a:endParaRPr lang="en-US" altLang="zh-CN" sz="3600">
              <a:solidFill>
                <a:srgbClr val="6666FF"/>
              </a:solidFill>
            </a:endParaRPr>
          </a:p>
          <a:p>
            <a:pPr>
              <a:spcBef>
                <a:spcPct val="50000"/>
              </a:spcBef>
            </a:pPr>
            <a:r>
              <a:rPr lang="zh-CN" altLang="en-US" sz="3600">
                <a:solidFill>
                  <a:srgbClr val="6666FF"/>
                </a:solidFill>
              </a:rPr>
              <a:t>详</a:t>
            </a:r>
          </a:p>
          <a:p>
            <a:pPr>
              <a:spcBef>
                <a:spcPct val="50000"/>
              </a:spcBef>
            </a:pPr>
            <a:r>
              <a:rPr lang="zh-CN" altLang="en-US" sz="3600">
                <a:solidFill>
                  <a:srgbClr val="6666FF"/>
                </a:solidFill>
              </a:rPr>
              <a:t>细</a:t>
            </a:r>
          </a:p>
          <a:p>
            <a:pPr>
              <a:spcBef>
                <a:spcPct val="50000"/>
              </a:spcBef>
            </a:pPr>
            <a:r>
              <a:rPr lang="zh-CN" altLang="en-US" sz="3600">
                <a:solidFill>
                  <a:srgbClr val="6666FF"/>
                </a:solidFill>
              </a:rPr>
              <a:t>页</a:t>
            </a:r>
          </a:p>
          <a:p>
            <a:pPr>
              <a:spcBef>
                <a:spcPct val="50000"/>
              </a:spcBef>
            </a:pPr>
            <a:r>
              <a:rPr lang="zh-CN" altLang="en-US" sz="3600">
                <a:solidFill>
                  <a:srgbClr val="6666FF"/>
                </a:solidFill>
              </a:rPr>
              <a:t>面</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descr="电子书阅读界面.PNG"/>
          <p:cNvPicPr>
            <a:picLocks noChangeAspect="1"/>
          </p:cNvPicPr>
          <p:nvPr/>
        </p:nvPicPr>
        <p:blipFill>
          <a:blip r:embed="rId2"/>
          <a:srcRect r="6736"/>
          <a:stretch>
            <a:fillRect/>
          </a:stretch>
        </p:blipFill>
        <p:spPr>
          <a:xfrm>
            <a:off x="82550" y="909404"/>
            <a:ext cx="9003183" cy="5319946"/>
          </a:xfrm>
          <a:prstGeom prst="rect">
            <a:avLst/>
          </a:prstGeom>
        </p:spPr>
      </p:pic>
      <p:sp>
        <p:nvSpPr>
          <p:cNvPr id="5" name="Text Box 4"/>
          <p:cNvSpPr txBox="1">
            <a:spLocks noChangeArrowheads="1"/>
          </p:cNvSpPr>
          <p:nvPr/>
        </p:nvSpPr>
        <p:spPr bwMode="auto">
          <a:xfrm>
            <a:off x="3105150" y="139700"/>
            <a:ext cx="3998912" cy="639763"/>
          </a:xfrm>
          <a:prstGeom prst="rect">
            <a:avLst/>
          </a:prstGeom>
          <a:noFill/>
          <a:ln w="9525">
            <a:noFill/>
            <a:miter lim="800000"/>
            <a:headEnd/>
            <a:tailEnd/>
          </a:ln>
        </p:spPr>
        <p:txBody>
          <a:bodyPr lIns="0" tIns="0" rIns="0" bIns="0">
            <a:spAutoFit/>
          </a:bodyPr>
          <a:lstStyle/>
          <a:p>
            <a:pPr>
              <a:lnSpc>
                <a:spcPct val="130000"/>
              </a:lnSpc>
            </a:pPr>
            <a:r>
              <a:rPr lang="zh-CN" altLang="en-US" sz="3200" dirty="0">
                <a:solidFill>
                  <a:srgbClr val="6666FF"/>
                </a:solidFill>
              </a:rPr>
              <a:t>电子书阅读界面</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wujiang\Desktop\山东大学机械院长年会\图片\0720_2.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38150" y="-28260"/>
            <a:ext cx="3871586" cy="6886260"/>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descr="C:\Users\wujiang\Desktop\山东大学机械院长年会\图片\0720_14.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072403" y="0"/>
            <a:ext cx="3855697" cy="68580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wujiang\Desktop\山东大学机械院长年会\图片\0720_15.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16499" y="6350"/>
            <a:ext cx="3852128" cy="6851650"/>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descr="C:\Users\wujiang\Desktop\山东大学机械院长年会\图片\0720_6.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27402" y="0"/>
            <a:ext cx="3855698" cy="68580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wujiang\Desktop\山东大学机械院长年会\图片\0720_9.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5950" y="0"/>
            <a:ext cx="3826980" cy="6806921"/>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descr="C:\Users\wujiang\Desktop\山东大学机械院长年会\图片\0720_10.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983502" y="1"/>
            <a:ext cx="3855698" cy="68580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wujiang\Desktop\山东大学机械院长年会\图片\0720_20.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71500" y="0"/>
            <a:ext cx="3855698" cy="6858000"/>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descr="C:\Users\wujiang\Desktop\山东大学机械院长年会\图片\0720_1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972050" y="-1"/>
            <a:ext cx="3855698" cy="6858001"/>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body" idx="1"/>
          </p:nvPr>
        </p:nvSpPr>
        <p:spPr>
          <a:xfrm>
            <a:off x="250825" y="1719263"/>
            <a:ext cx="8229600" cy="4411662"/>
          </a:xfrm>
        </p:spPr>
        <p:txBody>
          <a:bodyPr/>
          <a:lstStyle/>
          <a:p>
            <a:pPr>
              <a:lnSpc>
                <a:spcPct val="150000"/>
              </a:lnSpc>
              <a:buFont typeface="Wingdings" pitchFamily="2" charset="2"/>
              <a:buNone/>
            </a:pPr>
            <a:r>
              <a:rPr lang="zh-CN" altLang="en-US" b="1" dirty="0" smtClean="0">
                <a:solidFill>
                  <a:srgbClr val="0070C0"/>
                </a:solidFill>
              </a:rPr>
              <a:t>  </a:t>
            </a:r>
            <a:r>
              <a:rPr lang="zh-CN" altLang="en-US" sz="3200" b="1" dirty="0" smtClean="0">
                <a:solidFill>
                  <a:srgbClr val="0070C0"/>
                </a:solidFill>
              </a:rPr>
              <a:t>技术支持联系方式</a:t>
            </a:r>
          </a:p>
          <a:p>
            <a:pPr>
              <a:lnSpc>
                <a:spcPct val="150000"/>
              </a:lnSpc>
              <a:buFont typeface="Wingdings" pitchFamily="2" charset="2"/>
              <a:buNone/>
            </a:pPr>
            <a:r>
              <a:rPr lang="zh-CN" altLang="en-US" sz="3200" dirty="0" smtClean="0"/>
              <a:t>  电话：</a:t>
            </a:r>
            <a:r>
              <a:rPr lang="en-US" altLang="zh-CN" sz="3200" dirty="0" smtClean="0"/>
              <a:t>010-64518868</a:t>
            </a:r>
            <a:r>
              <a:rPr lang="zh-CN" altLang="en-US" sz="3200" dirty="0" smtClean="0"/>
              <a:t>、</a:t>
            </a:r>
            <a:r>
              <a:rPr lang="en-US" altLang="zh-CN" sz="3200" dirty="0" smtClean="0"/>
              <a:t>64519118</a:t>
            </a:r>
          </a:p>
          <a:p>
            <a:pPr>
              <a:lnSpc>
                <a:spcPct val="150000"/>
              </a:lnSpc>
              <a:buFont typeface="Wingdings" pitchFamily="2" charset="2"/>
              <a:buNone/>
            </a:pPr>
            <a:r>
              <a:rPr lang="en-US" altLang="zh-CN" sz="3200" dirty="0" smtClean="0"/>
              <a:t>  </a:t>
            </a:r>
            <a:r>
              <a:rPr lang="zh-CN" altLang="en-US" sz="3200" dirty="0" smtClean="0"/>
              <a:t>邮箱：</a:t>
            </a:r>
            <a:r>
              <a:rPr lang="en-US" altLang="zh-CN" sz="3200" dirty="0" smtClean="0"/>
              <a:t>support@cidp.com.cn</a:t>
            </a:r>
          </a:p>
          <a:p>
            <a:pPr>
              <a:lnSpc>
                <a:spcPct val="150000"/>
              </a:lnSpc>
              <a:buFont typeface="Wingdings" pitchFamily="2" charset="2"/>
              <a:buNone/>
            </a:pPr>
            <a:r>
              <a:rPr lang="en-US" altLang="zh-CN" sz="3200" dirty="0" smtClean="0"/>
              <a:t>  Q </a:t>
            </a:r>
            <a:r>
              <a:rPr lang="en-US" altLang="zh-CN" sz="3200" dirty="0" err="1" smtClean="0"/>
              <a:t>Q</a:t>
            </a:r>
            <a:r>
              <a:rPr lang="zh-CN" altLang="en-US" sz="3200" dirty="0" smtClean="0"/>
              <a:t>：</a:t>
            </a:r>
            <a:r>
              <a:rPr lang="en-US" altLang="zh-CN" sz="3200" dirty="0" smtClean="0"/>
              <a:t>2827875895</a:t>
            </a:r>
            <a:endParaRPr lang="zh-CN" altLang="en-US" sz="3200" dirty="0" smtClean="0"/>
          </a:p>
        </p:txBody>
      </p:sp>
    </p:spTree>
  </p:cSld>
  <p:clrMapOvr>
    <a:masterClrMapping/>
  </p:clrMapOvr>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6263</TotalTime>
  <Words>4057</Words>
  <Application>Microsoft Office PowerPoint</Application>
  <PresentationFormat>全屏显示(4:3)</PresentationFormat>
  <Paragraphs>314</Paragraphs>
  <Slides>66</Slides>
  <Notes>40</Notes>
  <HiddenSlides>0</HiddenSlides>
  <MMClips>0</MMClips>
  <ScaleCrop>false</ScaleCrop>
  <HeadingPairs>
    <vt:vector size="4" baseType="variant">
      <vt:variant>
        <vt:lpstr>主题</vt:lpstr>
      </vt:variant>
      <vt:variant>
        <vt:i4>1</vt:i4>
      </vt:variant>
      <vt:variant>
        <vt:lpstr>幻灯片标题</vt:lpstr>
      </vt:variant>
      <vt:variant>
        <vt:i4>66</vt:i4>
      </vt:variant>
    </vt:vector>
  </HeadingPairs>
  <TitlesOfParts>
    <vt:vector size="67" baseType="lpstr">
      <vt:lpstr>Network</vt:lpstr>
      <vt:lpstr>CIDP制造业数字资源平台详细介绍   http://www.digitalmechanical.com.cn   http://www.cidp.com.cn </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资源组成   </vt:lpstr>
      <vt:lpstr>（1）知识单元 </vt:lpstr>
      <vt:lpstr>幻灯片 25</vt:lpstr>
      <vt:lpstr>幻灯片 26</vt:lpstr>
      <vt:lpstr>幻灯片 27</vt:lpstr>
      <vt:lpstr>幻灯片 28</vt:lpstr>
      <vt:lpstr>幻灯片 29</vt:lpstr>
      <vt:lpstr>幻灯片 30</vt:lpstr>
      <vt:lpstr>       用户除了可以根据分类菜单查看相应的知识单元内容外，也可以在网站右上角的搜索框中输入关键字，进行内容的检索；或点击“高级搜索”按钮，在弹出的高级搜索框中输入或选择相应内容进行搜索。</vt:lpstr>
      <vt:lpstr>幻灯片 32</vt:lpstr>
      <vt:lpstr>幻灯片 33</vt:lpstr>
      <vt:lpstr>幻灯片 34</vt:lpstr>
      <vt:lpstr>幻灯片 35</vt:lpstr>
      <vt:lpstr>幻灯片 36</vt:lpstr>
      <vt:lpstr>幻灯片 37</vt:lpstr>
      <vt:lpstr>幻灯片 38</vt:lpstr>
      <vt:lpstr>幻灯片 39</vt:lpstr>
      <vt:lpstr>幻灯片 40</vt:lpstr>
      <vt:lpstr>        </vt:lpstr>
      <vt:lpstr>幻灯片 42</vt:lpstr>
      <vt:lpstr>幻灯片 43</vt:lpstr>
      <vt:lpstr>幻灯片 44</vt:lpstr>
      <vt:lpstr>幻灯片 45</vt:lpstr>
      <vt:lpstr>幻灯片 46</vt:lpstr>
      <vt:lpstr>幻灯片 47</vt:lpstr>
      <vt:lpstr>幻灯片 48</vt:lpstr>
      <vt:lpstr>幻灯片 49</vt:lpstr>
      <vt:lpstr>幻灯片 50</vt:lpstr>
      <vt:lpstr>（4）多媒体</vt:lpstr>
      <vt:lpstr>幻灯片 52</vt:lpstr>
      <vt:lpstr>幻灯片 53</vt:lpstr>
      <vt:lpstr>（5）设计计算程序 </vt:lpstr>
      <vt:lpstr>      目前设计计算程序采用下载可执行程序来实现。用户选择自己需要的设计计算程序后，下载在本地空间上，接着根据系统提示安装在本机上，然后打开需要使用的设计计算程序。用户根据程序中的设计流程提示，一步步输入参数，点击“查询”或“计算”、“确定”等按钮自动完成查询、计算、校核等工作。在用户设计、查询的过程中遇到不知道如何操作时，可以查看每个设计计算程序自带的帮助文件或查看操作设计实例。</vt:lpstr>
      <vt:lpstr>幻灯片 56</vt:lpstr>
      <vt:lpstr>幻灯片 57</vt:lpstr>
      <vt:lpstr>（6）电子书</vt:lpstr>
      <vt:lpstr>幻灯片 59</vt:lpstr>
      <vt:lpstr>幻灯片 60</vt:lpstr>
      <vt:lpstr>幻灯片 61</vt:lpstr>
      <vt:lpstr>幻灯片 62</vt:lpstr>
      <vt:lpstr>幻灯片 63</vt:lpstr>
      <vt:lpstr>幻灯片 64</vt:lpstr>
      <vt:lpstr>幻灯片 65</vt:lpstr>
      <vt:lpstr>幻灯片 66</vt:lpstr>
    </vt:vector>
  </TitlesOfParts>
  <Company>cip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海枣机械资源平台简介 </dc:title>
  <dc:creator>北京银通先达信息技术有限公司</dc:creator>
  <cp:lastModifiedBy>qw</cp:lastModifiedBy>
  <cp:revision>84</cp:revision>
  <dcterms:created xsi:type="dcterms:W3CDTF">2015-01-22T01:46:09Z</dcterms:created>
  <dcterms:modified xsi:type="dcterms:W3CDTF">2017-02-07T06:28:45Z</dcterms:modified>
</cp:coreProperties>
</file>