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60" r:id="rId3"/>
  </p:sldMasterIdLst>
  <p:notesMasterIdLst>
    <p:notesMasterId r:id="rId33"/>
  </p:notesMasterIdLst>
  <p:sldIdLst>
    <p:sldId id="256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5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8A804-6F01-4DE5-BE19-86D349DC6D54}" type="datetimeFigureOut">
              <a:rPr lang="zh-CN" altLang="en-US" smtClean="0"/>
              <a:pPr/>
              <a:t>2014-3-19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21D62-62F0-4BCA-8C7A-F6C010FC81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83B88C-7F17-4EAE-AFB9-1B28F98DA41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B1D68-5A21-4BE3-9F2B-B7A169F58C97}" type="datetimeFigureOut">
              <a:rPr lang="zh-CN" altLang="en-US" smtClean="0"/>
              <a:pPr/>
              <a:t>2014-3-19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08A2-02AF-48CE-BAB9-93344682C70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B1D68-5A21-4BE3-9F2B-B7A169F58C97}" type="datetimeFigureOut">
              <a:rPr lang="zh-CN" altLang="en-US" smtClean="0"/>
              <a:pPr/>
              <a:t>2014-3-19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08A2-02AF-48CE-BAB9-93344682C70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B1D68-5A21-4BE3-9F2B-B7A169F58C97}" type="datetimeFigureOut">
              <a:rPr lang="zh-CN" altLang="en-US" smtClean="0"/>
              <a:pPr/>
              <a:t>2014-3-19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08A2-02AF-48CE-BAB9-93344682C70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B1D68-5A21-4BE3-9F2B-B7A169F58C97}" type="datetimeFigureOut">
              <a:rPr lang="zh-CN" altLang="en-US" smtClean="0"/>
              <a:pPr/>
              <a:t>2014-3-19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08A2-02AF-48CE-BAB9-93344682C70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B1D68-5A21-4BE3-9F2B-B7A169F58C97}" type="datetimeFigureOut">
              <a:rPr lang="zh-CN" altLang="en-US" smtClean="0"/>
              <a:pPr/>
              <a:t>2014-3-19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08A2-02AF-48CE-BAB9-93344682C70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B1D68-5A21-4BE3-9F2B-B7A169F58C97}" type="datetimeFigureOut">
              <a:rPr lang="zh-CN" altLang="en-US" smtClean="0"/>
              <a:pPr/>
              <a:t>2014-3-19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08A2-02AF-48CE-BAB9-93344682C70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B1D68-5A21-4BE3-9F2B-B7A169F58C97}" type="datetimeFigureOut">
              <a:rPr lang="zh-CN" altLang="en-US" smtClean="0"/>
              <a:pPr/>
              <a:t>2014-3-19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08A2-02AF-48CE-BAB9-93344682C70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B1D68-5A21-4BE3-9F2B-B7A169F58C97}" type="datetimeFigureOut">
              <a:rPr lang="zh-CN" altLang="en-US" smtClean="0"/>
              <a:pPr/>
              <a:t>2014-3-19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08A2-02AF-48CE-BAB9-93344682C70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B1D68-5A21-4BE3-9F2B-B7A169F58C97}" type="datetimeFigureOut">
              <a:rPr lang="zh-CN" altLang="en-US" smtClean="0"/>
              <a:pPr/>
              <a:t>2014-3-19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08A2-02AF-48CE-BAB9-93344682C70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B1D68-5A21-4BE3-9F2B-B7A169F58C97}" type="datetimeFigureOut">
              <a:rPr lang="zh-CN" altLang="en-US" smtClean="0"/>
              <a:pPr/>
              <a:t>2014-3-19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08A2-02AF-48CE-BAB9-93344682C70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B1D68-5A21-4BE3-9F2B-B7A169F58C97}" type="datetimeFigureOut">
              <a:rPr lang="zh-CN" altLang="en-US" smtClean="0"/>
              <a:pPr/>
              <a:t>2014-3-19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08A2-02AF-48CE-BAB9-93344682C70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DE20902C-4815-4B3E-9541-CB9496290368}" type="datetimeFigureOut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l" rtl="0"/>
              <a:t>2014-3-19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2E7AA6-1A11-4F54-B86E-211BB401B0FE}" type="slidenum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r" rtl="0"/>
              <a:t>‹#›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zh-CN" altLang="en-US" sz="3200" kern="1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>
              <a:defRPr lang="zh-CN" altLang="en-US" sz="2800" kern="1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>
              <a:defRPr lang="zh-CN" altLang="en-US" sz="2400" kern="1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>
              <a:defRPr lang="zh-CN" altLang="en-US" sz="2000" kern="12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>
              <a:defRPr lang="zh-CN" altLang="en-US" sz="2000" kern="12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</a:lstStyle>
          <a:p>
            <a:pPr marL="342900" lvl="0" indent="-34290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</a:pPr>
            <a:r>
              <a:rPr lang="zh-CN" altLang="en-US" dirty="0" smtClean="0"/>
              <a:t>单击此处编辑母版文本样式</a:t>
            </a:r>
          </a:p>
          <a:p>
            <a:pPr marL="742950" lvl="1" indent="-28575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</a:pPr>
            <a:r>
              <a:rPr lang="zh-CN" altLang="en-US" dirty="0" smtClean="0"/>
              <a:t>第二级</a:t>
            </a:r>
          </a:p>
          <a:p>
            <a:pPr marL="1143000" lvl="2" indent="-22860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</a:pPr>
            <a:r>
              <a:rPr lang="zh-CN" altLang="en-US" dirty="0" smtClean="0"/>
              <a:t>第三级</a:t>
            </a:r>
          </a:p>
          <a:p>
            <a:pPr marL="1600200" lvl="3" indent="-22860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</a:pPr>
            <a:r>
              <a:rPr lang="zh-CN" altLang="en-US" dirty="0" smtClean="0"/>
              <a:t>第四级</a:t>
            </a:r>
          </a:p>
          <a:p>
            <a:pPr marL="2057400" lvl="4" indent="-22860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</a:pPr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DE20902C-4815-4B3E-9541-CB9496290368}" type="datetimeFigureOut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l" rtl="0"/>
              <a:t>2014-3-19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2E7AA6-1A11-4F54-B86E-211BB401B0FE}" type="slidenum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r" rtl="0"/>
              <a:t>‹#›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DE20902C-4815-4B3E-9541-CB9496290368}" type="datetimeFigureOut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l" rtl="0"/>
              <a:t>2014-3-19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2E7AA6-1A11-4F54-B86E-211BB401B0FE}" type="slidenum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r" rtl="0"/>
              <a:t>‹#›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DE20902C-4815-4B3E-9541-CB9496290368}" type="datetimeFigureOut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l" rtl="0"/>
              <a:t>2014-3-19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2E7AA6-1A11-4F54-B86E-211BB401B0FE}" type="slidenum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r" rtl="0"/>
              <a:t>‹#›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DE20902C-4815-4B3E-9541-CB9496290368}" type="datetimeFigureOut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l" rtl="0"/>
              <a:t>2014-3-19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2E7AA6-1A11-4F54-B86E-211BB401B0FE}" type="slidenum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r" rtl="0"/>
              <a:t>‹#›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DE20902C-4815-4B3E-9541-CB9496290368}" type="datetimeFigureOut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l" rtl="0"/>
              <a:t>2014-3-19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2E7AA6-1A11-4F54-B86E-211BB401B0FE}" type="slidenum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r" rtl="0"/>
              <a:t>‹#›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DE20902C-4815-4B3E-9541-CB9496290368}" type="datetimeFigureOut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l" rtl="0"/>
              <a:t>2014-3-19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2E7AA6-1A11-4F54-B86E-211BB401B0FE}" type="slidenum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r" rtl="0"/>
              <a:t>‹#›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DE20902C-4815-4B3E-9541-CB9496290368}" type="datetimeFigureOut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l" rtl="0"/>
              <a:t>2014-3-19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2E7AA6-1A11-4F54-B86E-211BB401B0FE}" type="slidenum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r" rtl="0"/>
              <a:t>‹#›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DE20902C-4815-4B3E-9541-CB9496290368}" type="datetimeFigureOut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l" rtl="0"/>
              <a:t>2014-3-19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2E7AA6-1A11-4F54-B86E-211BB401B0FE}" type="slidenum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r" rtl="0"/>
              <a:t>‹#›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DE20902C-4815-4B3E-9541-CB9496290368}" type="datetimeFigureOut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l" rtl="0"/>
              <a:t>2014-3-19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2E7AA6-1A11-4F54-B86E-211BB401B0FE}" type="slidenum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r" rtl="0"/>
              <a:t>‹#›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DE20902C-4815-4B3E-9541-CB9496290368}" type="datetimeFigureOut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l" rtl="0"/>
              <a:t>2014-3-19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482E7AA6-1A11-4F54-B86E-211BB401B0FE}" type="slidenum">
              <a:rPr lang="zh-CN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algn="r" rtl="0"/>
              <a:t>‹#›</a:t>
            </a:fld>
            <a:endParaRPr lang="zh-CN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544" y="177281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B1D68-5A21-4BE3-9F2B-B7A169F58C97}" type="datetimeFigureOut">
              <a:rPr lang="zh-CN" altLang="en-US" smtClean="0"/>
              <a:pPr/>
              <a:t>2014-3-19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408A2-02AF-48CE-BAB9-93344682C70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 descr="PPT 标头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1695450"/>
          </a:xfrm>
          <a:prstGeom prst="rect">
            <a:avLst/>
          </a:prstGeom>
        </p:spPr>
      </p:pic>
      <p:pic>
        <p:nvPicPr>
          <p:cNvPr id="8" name="Picture 2" descr="E:\资料\iGroup模板\iGroup 应用文件201309\iGroup Logo\igroup logo .png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66407" y="5670586"/>
            <a:ext cx="1169646" cy="1116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igroup ppt 封面图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522"/>
            <a:ext cx="9144000" cy="6854956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426C6-EAD1-409A-BC83-D089B8B0801B}" type="datetimeFigureOut">
              <a:rPr lang="zh-CN" altLang="en-US" smtClean="0"/>
              <a:pPr/>
              <a:t>2014-3-19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0BACC-4831-4511-966B-52FC34425C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资料\iGroup模板\iGroup 应用文件201309\iGroup Logo\igroup logo 英文版全.pn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53496" y="5886586"/>
            <a:ext cx="2232488" cy="900000"/>
          </a:xfrm>
          <a:prstGeom prst="rect">
            <a:avLst/>
          </a:prstGeom>
          <a:noFill/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marL="742950" lvl="1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</a:pPr>
            <a:r>
              <a:rPr lang="zh-CN" altLang="en-US" dirty="0" smtClean="0"/>
              <a:t>第二级</a:t>
            </a:r>
          </a:p>
          <a:p>
            <a:pPr marL="1143000" lvl="2" indent="-2286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</a:pPr>
            <a:r>
              <a:rPr lang="zh-CN" altLang="en-US" dirty="0" smtClean="0"/>
              <a:t>第三级</a:t>
            </a:r>
          </a:p>
          <a:p>
            <a:pPr marL="1600200" lvl="3" indent="-2286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</a:pPr>
            <a:r>
              <a:rPr lang="zh-CN" altLang="en-US" dirty="0" smtClean="0"/>
              <a:t>第四级</a:t>
            </a:r>
          </a:p>
          <a:p>
            <a:pPr marL="2057400" lvl="4" indent="-2286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</a:pPr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 altLang="en-US" sz="1400" kern="120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pPr>
              <a:defRPr/>
            </a:pPr>
            <a:r>
              <a:rPr lang="zh-CN" altLang="en-US" dirty="0" smtClean="0"/>
              <a:t>长煦信息技术咨询有限公司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82E7AA6-1A11-4F54-B86E-211BB401B0FE}" type="slidenum">
              <a:rPr lang="zh-CN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  <a:cs typeface="+mn-cs"/>
              </a:rPr>
              <a:pPr rtl="0"/>
              <a:t>‹#›</a:t>
            </a:fld>
            <a:endParaRPr lang="zh-CN" altLang="en-US" kern="1200">
              <a:solidFill>
                <a:prstClr val="black">
                  <a:tint val="75000"/>
                </a:prstClr>
              </a:solidFill>
              <a:latin typeface="Calibri"/>
              <a:ea typeface="宋体"/>
              <a:cs typeface="+mn-cs"/>
            </a:endParaRPr>
          </a:p>
        </p:txBody>
      </p:sp>
      <p:pic>
        <p:nvPicPr>
          <p:cNvPr id="1026" name="Picture 2" descr="C:\Documents and Settings\Lycia\桌面\图片1_副本.jpg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53526" cy="6096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0" fontAlgn="base" latinLnBrk="0" hangingPunct="0">
        <a:spcBef>
          <a:spcPct val="0"/>
        </a:spcBef>
        <a:spcAft>
          <a:spcPct val="0"/>
        </a:spcAft>
        <a:buNone/>
        <a:defRPr lang="zh-CN" altLang="en-US" sz="40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0" fontAlgn="base" latinLnBrk="0" hangingPunct="0">
        <a:lnSpc>
          <a:spcPct val="100000"/>
        </a:lnSpc>
        <a:spcBef>
          <a:spcPts val="600"/>
        </a:spcBef>
        <a:spcAft>
          <a:spcPct val="0"/>
        </a:spcAft>
        <a:buFont typeface="Arial" charset="0"/>
        <a:buChar char="•"/>
        <a:defRPr lang="zh-CN" altLang="en-US" sz="3200" kern="1200" dirty="0" smtClean="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342900" indent="-342900" algn="l" defTabSz="914400" rtl="0" eaLnBrk="0" fontAlgn="base" latinLnBrk="0" hangingPunct="0">
        <a:lnSpc>
          <a:spcPct val="100000"/>
        </a:lnSpc>
        <a:spcBef>
          <a:spcPts val="600"/>
        </a:spcBef>
        <a:spcAft>
          <a:spcPct val="0"/>
        </a:spcAft>
        <a:buFont typeface="Arial" charset="0"/>
        <a:buChar char="•"/>
        <a:defRPr lang="zh-CN" altLang="en-US" sz="2800" kern="1200" dirty="0" smtClean="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342900" indent="-342900" algn="l" defTabSz="914400" rtl="0" eaLnBrk="0" fontAlgn="base" latinLnBrk="0" hangingPunct="0">
        <a:lnSpc>
          <a:spcPct val="100000"/>
        </a:lnSpc>
        <a:spcBef>
          <a:spcPts val="600"/>
        </a:spcBef>
        <a:spcAft>
          <a:spcPct val="0"/>
        </a:spcAft>
        <a:buFont typeface="Arial" charset="0"/>
        <a:buChar char="•"/>
        <a:defRPr lang="zh-CN" altLang="en-US" sz="2400" kern="1200" dirty="0" smtClean="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342900" indent="-342900" algn="l" defTabSz="914400" rtl="0" eaLnBrk="0" fontAlgn="base" latinLnBrk="0" hangingPunct="0">
        <a:lnSpc>
          <a:spcPct val="100000"/>
        </a:lnSpc>
        <a:spcBef>
          <a:spcPts val="600"/>
        </a:spcBef>
        <a:spcAft>
          <a:spcPct val="0"/>
        </a:spcAft>
        <a:buFont typeface="Arial" charset="0"/>
        <a:buChar char="•"/>
        <a:defRPr lang="zh-CN" altLang="en-US" sz="2000" kern="1200" dirty="0" smtClean="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342900" indent="-342900" algn="l" defTabSz="914400" rtl="0" eaLnBrk="0" fontAlgn="base" latinLnBrk="0" hangingPunct="0">
        <a:lnSpc>
          <a:spcPct val="100000"/>
        </a:lnSpc>
        <a:spcBef>
          <a:spcPts val="600"/>
        </a:spcBef>
        <a:spcAft>
          <a:spcPct val="0"/>
        </a:spcAft>
        <a:buFont typeface="Arial" charset="0"/>
        <a:buChar char="•"/>
        <a:defRPr lang="zh-CN" altLang="en-US" sz="2000" kern="1200" dirty="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msiport.com/discover-msi-eureka/how-to-access-msi-eureka/eureka-viewer/download-installation/" TargetMode="Externa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group.com.cn/" TargetMode="External"/><Relationship Id="rId2" Type="http://schemas.openxmlformats.org/officeDocument/2006/relationships/hyperlink" Target="mailto:info@igroup.com.cn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4"/>
          <p:cNvSpPr txBox="1">
            <a:spLocks/>
          </p:cNvSpPr>
          <p:nvPr/>
        </p:nvSpPr>
        <p:spPr>
          <a:xfrm>
            <a:off x="1371600" y="4391025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iGroup · </a:t>
            </a: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上海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2014.3</a:t>
            </a:r>
            <a:endParaRPr kumimoji="0" lang="zh-CN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标题 3"/>
          <p:cNvSpPr txBox="1">
            <a:spLocks/>
          </p:cNvSpPr>
          <p:nvPr/>
        </p:nvSpPr>
        <p:spPr>
          <a:xfrm>
            <a:off x="838200" y="278765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MSI Eureka</a:t>
            </a: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使用指南</a:t>
            </a:r>
            <a:endParaRPr kumimoji="0" lang="zh-CN" alt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571500" y="642938"/>
            <a:ext cx="7929563" cy="722312"/>
          </a:xfrm>
        </p:spPr>
        <p:txBody>
          <a:bodyPr lIns="0" tIns="0" rIns="0" bIns="0"/>
          <a:lstStyle/>
          <a:p>
            <a:r>
              <a:rPr lang="zh-CN" altLang="en-US" sz="3200" smtClean="0">
                <a:latin typeface="微软雅黑" pitchFamily="34" charset="-122"/>
              </a:rPr>
              <a:t>下载</a:t>
            </a:r>
            <a:r>
              <a:rPr lang="en-US" altLang="zh-CN" sz="3200" smtClean="0">
                <a:latin typeface="微软雅黑" pitchFamily="34" charset="-122"/>
              </a:rPr>
              <a:t>&amp;</a:t>
            </a:r>
            <a:r>
              <a:rPr lang="zh-CN" altLang="en-US" sz="3200" smtClean="0">
                <a:latin typeface="微软雅黑" pitchFamily="34" charset="-122"/>
              </a:rPr>
              <a:t>安装</a:t>
            </a:r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>
          <a:xfrm>
            <a:off x="500063" y="1928813"/>
            <a:ext cx="5214937" cy="3767137"/>
          </a:xfrm>
        </p:spPr>
        <p:txBody>
          <a:bodyPr>
            <a:spAutoFit/>
          </a:bodyPr>
          <a:lstStyle/>
          <a:p>
            <a:pPr marL="442913" lvl="1" indent="-442913"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200" smtClean="0"/>
              <a:t>客户端</a:t>
            </a:r>
            <a:r>
              <a:rPr lang="en-US" altLang="zh-CN" sz="2200" smtClean="0"/>
              <a:t>:</a:t>
            </a:r>
            <a:r>
              <a:rPr lang="zh-CN" altLang="en-US" sz="2200" smtClean="0"/>
              <a:t> </a:t>
            </a:r>
            <a:r>
              <a:rPr lang="en-GB" altLang="zh-CN" sz="2200" smtClean="0">
                <a:cs typeface="Times New Roman" pitchFamily="18" charset="0"/>
              </a:rPr>
              <a:t>MSI Eureka Viewer</a:t>
            </a:r>
            <a:r>
              <a:rPr lang="en-US" altLang="zh-CN" sz="2200" smtClean="0">
                <a:cs typeface="Times New Roman" pitchFamily="18" charset="0"/>
              </a:rPr>
              <a:t>(</a:t>
            </a:r>
            <a:r>
              <a:rPr lang="zh-CN" altLang="en-US" sz="2200" smtClean="0">
                <a:cs typeface="Times New Roman" pitchFamily="18" charset="0"/>
              </a:rPr>
              <a:t>约</a:t>
            </a:r>
            <a:r>
              <a:rPr lang="en-US" altLang="zh-CN" sz="2200" smtClean="0">
                <a:cs typeface="Times New Roman" pitchFamily="18" charset="0"/>
              </a:rPr>
              <a:t>7MB)</a:t>
            </a:r>
          </a:p>
          <a:p>
            <a:pPr marL="442913" lvl="1" indent="-442913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200" smtClean="0">
                <a:cs typeface="Times New Roman" pitchFamily="18" charset="0"/>
              </a:rPr>
              <a:t>下载地址</a:t>
            </a:r>
            <a:r>
              <a:rPr lang="en-US" altLang="zh-CN" sz="2200" smtClean="0">
                <a:cs typeface="Times New Roman" pitchFamily="18" charset="0"/>
              </a:rPr>
              <a:t>: </a:t>
            </a:r>
            <a:r>
              <a:rPr lang="en-US" altLang="zh-CN" sz="2200" smtClean="0">
                <a:cs typeface="Times New Roman" pitchFamily="18" charset="0"/>
                <a:hlinkClick r:id="rId2"/>
              </a:rPr>
              <a:t>http://www.msiport.com/discover-msi-eureka/how-to-access-msi-eureka/eureka-viewer/ download-installation/</a:t>
            </a:r>
            <a:endParaRPr lang="en-US" altLang="zh-CN" sz="2200" smtClean="0">
              <a:cs typeface="Times New Roman" pitchFamily="18" charset="0"/>
            </a:endParaRPr>
          </a:p>
          <a:p>
            <a:pPr marL="442913" lvl="1" indent="-442913"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200" smtClean="0"/>
              <a:t>双击进行安装</a:t>
            </a:r>
            <a:r>
              <a:rPr lang="en-US" altLang="zh-CN" sz="2200" smtClean="0"/>
              <a:t>, </a:t>
            </a:r>
            <a:r>
              <a:rPr lang="zh-CN" altLang="en-US" sz="2200" smtClean="0"/>
              <a:t>请从程序或桌面图标运行该软件</a:t>
            </a:r>
          </a:p>
        </p:txBody>
      </p:sp>
      <p:pic>
        <p:nvPicPr>
          <p:cNvPr id="922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2963" y="1568450"/>
            <a:ext cx="2947987" cy="425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28625" y="1428750"/>
          <a:ext cx="8370888" cy="4672013"/>
        </p:xfrm>
        <a:graphic>
          <a:graphicData uri="http://schemas.openxmlformats.org/presentationml/2006/ole">
            <p:oleObj spid="_x0000_s1026" name="位图图像" r:id="rId3" imgW="5877745" imgH="3219899" progId="PBrush">
              <p:embed/>
            </p:oleObj>
          </a:graphicData>
        </a:graphic>
      </p:graphicFrame>
      <p:sp>
        <p:nvSpPr>
          <p:cNvPr id="8" name="标题 1"/>
          <p:cNvSpPr txBox="1">
            <a:spLocks/>
          </p:cNvSpPr>
          <p:nvPr/>
        </p:nvSpPr>
        <p:spPr bwMode="auto">
          <a:xfrm>
            <a:off x="571500" y="642938"/>
            <a:ext cx="7929563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ctr">
            <a:normAutofit/>
          </a:bodyPr>
          <a:lstStyle/>
          <a:p>
            <a:pPr algn="ctr" eaLnBrk="0" hangingPunct="0">
              <a:defRPr/>
            </a:pPr>
            <a:r>
              <a:rPr lang="zh-CN" altLang="en-US" sz="3200" dirty="0">
                <a:latin typeface="微软雅黑" pitchFamily="34" charset="-122"/>
                <a:ea typeface="微软雅黑" pitchFamily="34" charset="-122"/>
                <a:cs typeface="+mj-cs"/>
              </a:rPr>
              <a:t>激活</a:t>
            </a:r>
          </a:p>
        </p:txBody>
      </p:sp>
      <p:sp>
        <p:nvSpPr>
          <p:cNvPr id="13" name="线形标注 2(无边框) 12"/>
          <p:cNvSpPr/>
          <p:nvPr/>
        </p:nvSpPr>
        <p:spPr>
          <a:xfrm>
            <a:off x="5500688" y="3214688"/>
            <a:ext cx="2428875" cy="1214437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8466"/>
              <a:gd name="adj6" fmla="val -46667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首次运行，出现激活提示，选择“是”进行激活</a:t>
            </a:r>
            <a:endParaRPr lang="en-US" altLang="zh-CN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2052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A1A5513-7E12-40EB-94EC-9C5C424E81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 smtClean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42938" y="1428750"/>
          <a:ext cx="8085137" cy="4583113"/>
        </p:xfrm>
        <a:graphic>
          <a:graphicData uri="http://schemas.openxmlformats.org/presentationml/2006/ole">
            <p:oleObj spid="_x0000_s2050" name="位图图像" r:id="rId3" imgW="5866667" imgH="3191320" progId="PBrush">
              <p:embed/>
            </p:oleObj>
          </a:graphicData>
        </a:graphic>
      </p:graphicFrame>
      <p:sp>
        <p:nvSpPr>
          <p:cNvPr id="8" name="标题 1"/>
          <p:cNvSpPr txBox="1">
            <a:spLocks/>
          </p:cNvSpPr>
          <p:nvPr/>
        </p:nvSpPr>
        <p:spPr bwMode="auto">
          <a:xfrm>
            <a:off x="571500" y="642938"/>
            <a:ext cx="7929563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 anchor="ctr">
            <a:normAutofit/>
          </a:bodyPr>
          <a:lstStyle/>
          <a:p>
            <a:pPr algn="ctr" eaLnBrk="0" hangingPunct="0">
              <a:defRPr/>
            </a:pPr>
            <a:r>
              <a:rPr lang="zh-CN" altLang="en-US" sz="3200" dirty="0">
                <a:latin typeface="微软雅黑" pitchFamily="34" charset="-122"/>
                <a:ea typeface="微软雅黑" pitchFamily="34" charset="-122"/>
                <a:cs typeface="+mj-cs"/>
              </a:rPr>
              <a:t>激活</a:t>
            </a:r>
          </a:p>
        </p:txBody>
      </p:sp>
      <p:sp>
        <p:nvSpPr>
          <p:cNvPr id="9" name="线形标注 2(无边框) 8"/>
          <p:cNvSpPr/>
          <p:nvPr/>
        </p:nvSpPr>
        <p:spPr>
          <a:xfrm>
            <a:off x="6500813" y="2857500"/>
            <a:ext cx="2428875" cy="1214438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8466"/>
              <a:gd name="adj6" fmla="val -46667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输入授权码激活；</a:t>
            </a:r>
            <a:endParaRPr lang="en-US" altLang="zh-CN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just"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不输入授权码，进入试用模式，可使用少量数据</a:t>
            </a:r>
            <a:endParaRPr lang="en-US" altLang="zh-CN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C:\Documents and Settings\Lycia\Application Data\Tencent\Users\289572675\QQ\WinTemp\RichOle\)GC$[9LX]NJNHV6(4CPVI)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50950"/>
            <a:ext cx="9144000" cy="517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圆角矩形标注 7"/>
          <p:cNvSpPr>
            <a:spLocks noChangeArrowheads="1"/>
          </p:cNvSpPr>
          <p:nvPr/>
        </p:nvSpPr>
        <p:spPr bwMode="auto">
          <a:xfrm>
            <a:off x="2406650" y="1539875"/>
            <a:ext cx="1428750" cy="409575"/>
          </a:xfrm>
          <a:prstGeom prst="wedgeRoundRectCallout">
            <a:avLst>
              <a:gd name="adj1" fmla="val -59370"/>
              <a:gd name="adj2" fmla="val 15560"/>
              <a:gd name="adj3" fmla="val 16667"/>
            </a:avLst>
          </a:prstGeom>
          <a:solidFill>
            <a:srgbClr val="FFE9A3"/>
          </a:soli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indent="96838" algn="just"/>
            <a:r>
              <a:rPr lang="zh-CN" altLang="en-US">
                <a:latin typeface="微软雅黑" pitchFamily="34" charset="-122"/>
                <a:ea typeface="微软雅黑" pitchFamily="34" charset="-122"/>
              </a:rPr>
              <a:t>主菜单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圆角矩形标注 8"/>
          <p:cNvSpPr>
            <a:spLocks noChangeArrowheads="1"/>
          </p:cNvSpPr>
          <p:nvPr/>
        </p:nvSpPr>
        <p:spPr bwMode="auto">
          <a:xfrm>
            <a:off x="6643688" y="2214563"/>
            <a:ext cx="1428750" cy="407987"/>
          </a:xfrm>
          <a:prstGeom prst="wedgeRoundRectCallout">
            <a:avLst>
              <a:gd name="adj1" fmla="val -60407"/>
              <a:gd name="adj2" fmla="val -17773"/>
              <a:gd name="adj3" fmla="val 16667"/>
            </a:avLst>
          </a:prstGeom>
          <a:solidFill>
            <a:srgbClr val="FFE9A3"/>
          </a:soli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indent="96838" algn="just"/>
            <a:r>
              <a:rPr lang="zh-CN" altLang="en-US">
                <a:latin typeface="微软雅黑" pitchFamily="34" charset="-122"/>
                <a:ea typeface="微软雅黑" pitchFamily="34" charset="-122"/>
              </a:rPr>
              <a:t>工具栏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圆角矩形标注 9"/>
          <p:cNvSpPr>
            <a:spLocks noChangeArrowheads="1"/>
          </p:cNvSpPr>
          <p:nvPr/>
        </p:nvSpPr>
        <p:spPr bwMode="auto">
          <a:xfrm>
            <a:off x="2500313" y="2857500"/>
            <a:ext cx="1500187" cy="407988"/>
          </a:xfrm>
          <a:prstGeom prst="wedgeRoundRectCallout">
            <a:avLst>
              <a:gd name="adj1" fmla="val 22931"/>
              <a:gd name="adj2" fmla="val -81310"/>
              <a:gd name="adj3" fmla="val 16667"/>
            </a:avLst>
          </a:prstGeom>
          <a:solidFill>
            <a:srgbClr val="FFE9A3"/>
          </a:soli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indent="96838"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添加激活码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标注 11"/>
          <p:cNvSpPr>
            <a:spLocks noChangeArrowheads="1"/>
          </p:cNvSpPr>
          <p:nvPr/>
        </p:nvSpPr>
        <p:spPr bwMode="auto">
          <a:xfrm>
            <a:off x="1643063" y="2857500"/>
            <a:ext cx="1857375" cy="407988"/>
          </a:xfrm>
          <a:prstGeom prst="wedgeRoundRectCallout">
            <a:avLst>
              <a:gd name="adj1" fmla="val 19296"/>
              <a:gd name="adj2" fmla="val -77495"/>
              <a:gd name="adj3" fmla="val 16667"/>
            </a:avLst>
          </a:prstGeom>
          <a:solidFill>
            <a:srgbClr val="FFE9A3"/>
          </a:soli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indent="96838"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查看现有权限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圆角矩形标注 12"/>
          <p:cNvSpPr>
            <a:spLocks noChangeArrowheads="1"/>
          </p:cNvSpPr>
          <p:nvPr/>
        </p:nvSpPr>
        <p:spPr bwMode="auto">
          <a:xfrm>
            <a:off x="495300" y="2951163"/>
            <a:ext cx="1647825" cy="715962"/>
          </a:xfrm>
          <a:prstGeom prst="wedgeRoundRectCallout">
            <a:avLst>
              <a:gd name="adj1" fmla="val -22741"/>
              <a:gd name="adj2" fmla="val -70255"/>
              <a:gd name="adj3" fmla="val 16667"/>
            </a:avLst>
          </a:prstGeom>
          <a:solidFill>
            <a:srgbClr val="FFE9A3"/>
          </a:soli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indent="96838" algn="just"/>
            <a:r>
              <a:rPr lang="zh-CN" altLang="en-US">
                <a:latin typeface="微软雅黑" pitchFamily="34" charset="-122"/>
                <a:ea typeface="微软雅黑" pitchFamily="34" charset="-122"/>
              </a:rPr>
              <a:t>查看正在阅读的文档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圆角矩形标注 13"/>
          <p:cNvSpPr>
            <a:spLocks noChangeArrowheads="1"/>
          </p:cNvSpPr>
          <p:nvPr/>
        </p:nvSpPr>
        <p:spPr bwMode="auto">
          <a:xfrm>
            <a:off x="0" y="2927350"/>
            <a:ext cx="1714500" cy="715963"/>
          </a:xfrm>
          <a:prstGeom prst="wedgeRoundRectCallout">
            <a:avLst>
              <a:gd name="adj1" fmla="val -23208"/>
              <a:gd name="adj2" fmla="val -68606"/>
              <a:gd name="adj3" fmla="val 16667"/>
            </a:avLst>
          </a:prstGeom>
          <a:solidFill>
            <a:srgbClr val="FFE9A3"/>
          </a:soli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indent="96838" algn="just"/>
            <a:r>
              <a:rPr lang="zh-CN" altLang="en-US">
                <a:latin typeface="微软雅黑" pitchFamily="34" charset="-122"/>
                <a:ea typeface="微软雅黑" pitchFamily="34" charset="-122"/>
              </a:rPr>
              <a:t>元素选择区域，开始使用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圆角矩形标注 14"/>
          <p:cNvSpPr>
            <a:spLocks noChangeArrowheads="1"/>
          </p:cNvSpPr>
          <p:nvPr/>
        </p:nvSpPr>
        <p:spPr bwMode="auto">
          <a:xfrm>
            <a:off x="5715000" y="2857500"/>
            <a:ext cx="1714500" cy="407988"/>
          </a:xfrm>
          <a:prstGeom prst="wedgeRoundRectCallout">
            <a:avLst>
              <a:gd name="adj1" fmla="val -24653"/>
              <a:gd name="adj2" fmla="val -70255"/>
              <a:gd name="adj3" fmla="val 16667"/>
            </a:avLst>
          </a:prstGeom>
          <a:solidFill>
            <a:srgbClr val="FFE9A3"/>
          </a:soli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indent="96838" algn="ctr"/>
            <a:r>
              <a:rPr lang="en-US" altLang="zh-CN">
                <a:latin typeface="微软雅黑" pitchFamily="34" charset="-122"/>
                <a:ea typeface="微软雅黑" pitchFamily="34" charset="-122"/>
              </a:rPr>
              <a:t>MSI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网页链接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88" y="3286125"/>
            <a:ext cx="2954337" cy="311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圆角矩形标注 16"/>
          <p:cNvSpPr>
            <a:spLocks noChangeArrowheads="1"/>
          </p:cNvSpPr>
          <p:nvPr/>
        </p:nvSpPr>
        <p:spPr bwMode="auto">
          <a:xfrm>
            <a:off x="4714875" y="2857500"/>
            <a:ext cx="1357313" cy="407988"/>
          </a:xfrm>
          <a:prstGeom prst="wedgeRoundRectCallout">
            <a:avLst>
              <a:gd name="adj1" fmla="val 20412"/>
              <a:gd name="adj2" fmla="val -73481"/>
              <a:gd name="adj3" fmla="val 16667"/>
            </a:avLst>
          </a:prstGeom>
          <a:solidFill>
            <a:srgbClr val="FFE9A3"/>
          </a:soli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indent="96838" algn="just"/>
            <a:r>
              <a:rPr lang="zh-CN" altLang="en-US">
                <a:latin typeface="微软雅黑" pitchFamily="34" charset="-122"/>
                <a:ea typeface="微软雅黑" pitchFamily="34" charset="-122"/>
              </a:rPr>
              <a:t>系统信息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标注 17"/>
          <p:cNvSpPr>
            <a:spLocks noChangeArrowheads="1"/>
          </p:cNvSpPr>
          <p:nvPr/>
        </p:nvSpPr>
        <p:spPr bwMode="auto">
          <a:xfrm>
            <a:off x="4357688" y="2857500"/>
            <a:ext cx="1357312" cy="407988"/>
          </a:xfrm>
          <a:prstGeom prst="wedgeRoundRectCallout">
            <a:avLst>
              <a:gd name="adj1" fmla="val -21440"/>
              <a:gd name="adj2" fmla="val -82241"/>
              <a:gd name="adj3" fmla="val 16667"/>
            </a:avLst>
          </a:prstGeom>
          <a:solidFill>
            <a:srgbClr val="FFE9A3"/>
          </a:soli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indent="96838"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更新信息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88" y="3286125"/>
            <a:ext cx="2994025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圆角矩形标注 19"/>
          <p:cNvSpPr>
            <a:spLocks noChangeArrowheads="1"/>
          </p:cNvSpPr>
          <p:nvPr/>
        </p:nvSpPr>
        <p:spPr bwMode="auto">
          <a:xfrm>
            <a:off x="3357563" y="2857500"/>
            <a:ext cx="1357312" cy="407988"/>
          </a:xfrm>
          <a:prstGeom prst="wedgeRoundRectCallout">
            <a:avLst>
              <a:gd name="adj1" fmla="val 20662"/>
              <a:gd name="adj2" fmla="val -71463"/>
              <a:gd name="adj3" fmla="val 16667"/>
            </a:avLst>
          </a:prstGeom>
          <a:solidFill>
            <a:srgbClr val="FFE9A3"/>
          </a:soli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indent="96838" algn="ctr"/>
            <a:r>
              <a:rPr lang="zh-CN" altLang="en-US">
                <a:latin typeface="微软雅黑" pitchFamily="34" charset="-122"/>
                <a:ea typeface="微软雅黑" pitchFamily="34" charset="-122"/>
              </a:rPr>
              <a:t>系统设置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28875" y="3357563"/>
            <a:ext cx="3744913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86063" y="3714750"/>
            <a:ext cx="31305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86063" y="2857500"/>
            <a:ext cx="3238500" cy="369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2786063"/>
            <a:ext cx="2101850" cy="3779837"/>
          </a:xfrm>
          <a:prstGeom prst="rect">
            <a:avLst/>
          </a:prstGeom>
          <a:solidFill>
            <a:srgbClr val="960000"/>
          </a:solidFill>
          <a:ln w="9525">
            <a:noFill/>
            <a:miter lim="800000"/>
            <a:headEnd/>
            <a:tailEnd/>
          </a:ln>
        </p:spPr>
      </p:pic>
      <p:sp>
        <p:nvSpPr>
          <p:cNvPr id="10259" name="标题 20"/>
          <p:cNvSpPr>
            <a:spLocks noGrp="1"/>
          </p:cNvSpPr>
          <p:nvPr>
            <p:ph type="title"/>
          </p:nvPr>
        </p:nvSpPr>
        <p:spPr>
          <a:xfrm>
            <a:off x="428625" y="428625"/>
            <a:ext cx="8229600" cy="900113"/>
          </a:xfrm>
        </p:spPr>
        <p:txBody>
          <a:bodyPr lIns="0" tIns="0" rIns="0" bIns="0"/>
          <a:lstStyle/>
          <a:p>
            <a:r>
              <a:rPr lang="zh-CN" altLang="en-US" sz="3200" smtClean="0">
                <a:latin typeface="微软雅黑" pitchFamily="34" charset="-122"/>
              </a:rPr>
              <a:t>界面简介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  <p:bldP spid="20" grpId="0" animBg="1"/>
      <p:bldP spid="2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4313" y="571500"/>
            <a:ext cx="8829675" cy="722313"/>
          </a:xfrm>
        </p:spPr>
        <p:txBody>
          <a:bodyPr lIns="0" tIns="0" rIns="0" bIns="0"/>
          <a:lstStyle/>
          <a:p>
            <a:pPr>
              <a:defRPr/>
            </a:pPr>
            <a:r>
              <a:rPr lang="zh-CN" altLang="en-US" sz="3200" dirty="0" smtClean="0"/>
              <a:t>使用举例 </a:t>
            </a:r>
            <a:r>
              <a:rPr lang="en-US" altLang="zh-CN" sz="3200" dirty="0" smtClean="0"/>
              <a:t>—— </a:t>
            </a:r>
            <a:r>
              <a:rPr lang="zh-CN" altLang="en-US" sz="3200" dirty="0" smtClean="0"/>
              <a:t>体系选择</a:t>
            </a:r>
            <a:r>
              <a:rPr lang="en-US" altLang="zh-CN" sz="3200" dirty="0" smtClean="0"/>
              <a:t>: Cu-Al-Mg</a:t>
            </a:r>
            <a:endParaRPr lang="zh-CN" altLang="en-US" sz="3200" dirty="0" smtClean="0"/>
          </a:p>
        </p:txBody>
      </p:sp>
      <p:pic>
        <p:nvPicPr>
          <p:cNvPr id="11267" name="Picture 3" descr="C:\Documents and Settings\Lycia\Application Data\Tencent\Users\289572675\QQ\WinTemp\RichOle\)GC$[9LX]NJNHV6(4CPVI)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50950"/>
            <a:ext cx="9144000" cy="5178425"/>
          </a:xfrm>
          <a:prstGeom prst="rect">
            <a:avLst/>
          </a:prstGeom>
          <a:solidFill>
            <a:srgbClr val="960000"/>
          </a:solidFill>
          <a:ln w="9525">
            <a:noFill/>
            <a:miter lim="800000"/>
            <a:headEnd/>
            <a:tailEnd/>
          </a:ln>
        </p:spPr>
      </p:pic>
      <p:pic>
        <p:nvPicPr>
          <p:cNvPr id="11268" name="Picture 1" descr="C:\Documents and Settings\Lycia\Application Data\Tencent\Users\289572675\QQ\WinTemp\RichOle\}K@M0@28`FYY0PV68(]Z1{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4488" y="3160713"/>
            <a:ext cx="5732462" cy="275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线形标注 2(无边框) 13"/>
          <p:cNvSpPr/>
          <p:nvPr/>
        </p:nvSpPr>
        <p:spPr>
          <a:xfrm>
            <a:off x="5857875" y="2428875"/>
            <a:ext cx="3143250" cy="1285875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8466"/>
              <a:gd name="adj6" fmla="val -46667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两种选择：</a:t>
            </a:r>
            <a:endParaRPr lang="en-US" altLang="zh-CN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just">
              <a:buFontTx/>
              <a:buAutoNum type="arabicPeriod"/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多元：可选择多种元素；</a:t>
            </a:r>
            <a:endParaRPr lang="en-US" altLang="zh-CN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indent="96838" algn="just">
              <a:buFontTx/>
              <a:buAutoNum type="arabicPeriod"/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单元：只能选择一种元素。</a:t>
            </a:r>
            <a:endParaRPr lang="en-US" altLang="zh-CN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12291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766C69-CAA4-436D-A080-E1CB5BB1595A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 smtClean="0"/>
          </a:p>
        </p:txBody>
      </p:sp>
      <p:pic>
        <p:nvPicPr>
          <p:cNvPr id="7" name="Picture 2" descr="C:\Documents and Settings\Lycia\Application Data\Tencent\Users\289572675\QQ\WinTemp\RichOle\]%O$LW`B{@P6XMN[A3%`1~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143125"/>
            <a:ext cx="5783263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线形标注 2(无边框) 8"/>
          <p:cNvSpPr/>
          <p:nvPr/>
        </p:nvSpPr>
        <p:spPr>
          <a:xfrm>
            <a:off x="6429375" y="2428875"/>
            <a:ext cx="2428875" cy="1285875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51323"/>
              <a:gd name="adj6" fmla="val -58095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☆ 提示：选定的元素背景变棕色，不能选择的元素背景变灰</a:t>
            </a:r>
            <a:endParaRPr lang="en-US" altLang="zh-CN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标题 1"/>
          <p:cNvSpPr txBox="1">
            <a:spLocks/>
          </p:cNvSpPr>
          <p:nvPr/>
        </p:nvSpPr>
        <p:spPr>
          <a:xfrm>
            <a:off x="214313" y="706438"/>
            <a:ext cx="8829675" cy="72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eaLnBrk="0" hangingPunct="0">
              <a:defRPr/>
            </a:pPr>
            <a:r>
              <a:rPr lang="zh-CN" altLang="en-US" sz="3200" dirty="0">
                <a:latin typeface="微软雅黑" pitchFamily="34" charset="-122"/>
                <a:ea typeface="微软雅黑" pitchFamily="34" charset="-122"/>
                <a:cs typeface="+mj-cs"/>
              </a:rPr>
              <a:t>使用举例 </a:t>
            </a:r>
            <a:r>
              <a:rPr lang="en-US" altLang="zh-CN" sz="3200" dirty="0">
                <a:latin typeface="微软雅黑" pitchFamily="34" charset="-122"/>
                <a:ea typeface="微软雅黑" pitchFamily="34" charset="-122"/>
                <a:cs typeface="+mj-cs"/>
              </a:rPr>
              <a:t>—— </a:t>
            </a:r>
            <a:r>
              <a:rPr lang="zh-CN" altLang="en-US" sz="3200" dirty="0">
                <a:latin typeface="微软雅黑" pitchFamily="34" charset="-122"/>
                <a:ea typeface="微软雅黑" pitchFamily="34" charset="-122"/>
                <a:cs typeface="+mj-cs"/>
              </a:rPr>
              <a:t>体系选择</a:t>
            </a:r>
            <a:r>
              <a:rPr lang="en-US" altLang="zh-CN" sz="3200" dirty="0">
                <a:latin typeface="微软雅黑" pitchFamily="34" charset="-122"/>
                <a:ea typeface="微软雅黑" pitchFamily="34" charset="-122"/>
                <a:cs typeface="+mj-cs"/>
              </a:rPr>
              <a:t>: Cu-Al-Mg</a:t>
            </a:r>
            <a:endParaRPr lang="zh-CN" altLang="en-US" sz="3200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13315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76353F-B85B-413F-86FA-4C15B02A20D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 smtClean="0"/>
          </a:p>
        </p:txBody>
      </p:sp>
      <p:pic>
        <p:nvPicPr>
          <p:cNvPr id="13316" name="Picture 2" descr="C:\Documents and Settings\Lycia\Application Data\Tencent\Users\289572675\QQ\WinTemp\RichOle\]%O$LW`B{@P6XMN[A3%`1~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2357438"/>
            <a:ext cx="5783262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>
          <a:xfrm>
            <a:off x="3143250" y="2571750"/>
            <a:ext cx="2071688" cy="20002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线形标注 2(无边框) 12"/>
          <p:cNvSpPr/>
          <p:nvPr/>
        </p:nvSpPr>
        <p:spPr>
          <a:xfrm>
            <a:off x="214313" y="2857500"/>
            <a:ext cx="2428875" cy="1143000"/>
          </a:xfrm>
          <a:prstGeom prst="callout2">
            <a:avLst>
              <a:gd name="adj1" fmla="val 20020"/>
              <a:gd name="adj2" fmla="val 102591"/>
              <a:gd name="adj3" fmla="val 20019"/>
              <a:gd name="adj4" fmla="val 110391"/>
              <a:gd name="adj5" fmla="val 70054"/>
              <a:gd name="adj6" fmla="val 121399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数据库所含的内容信息，点击“</a:t>
            </a:r>
            <a:r>
              <a:rPr lang="en-US" altLang="zh-CN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View</a:t>
            </a: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”可查看</a:t>
            </a:r>
          </a:p>
        </p:txBody>
      </p:sp>
      <p:sp>
        <p:nvSpPr>
          <p:cNvPr id="14" name="标题 1"/>
          <p:cNvSpPr txBox="1">
            <a:spLocks/>
          </p:cNvSpPr>
          <p:nvPr/>
        </p:nvSpPr>
        <p:spPr>
          <a:xfrm>
            <a:off x="214313" y="706438"/>
            <a:ext cx="8829675" cy="72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eaLnBrk="0" hangingPunct="0">
              <a:defRPr/>
            </a:pPr>
            <a:r>
              <a:rPr lang="zh-CN" altLang="en-US" sz="3200">
                <a:latin typeface="微软雅黑" pitchFamily="34" charset="-122"/>
                <a:ea typeface="微软雅黑" pitchFamily="34" charset="-122"/>
                <a:cs typeface="+mj-cs"/>
              </a:rPr>
              <a:t>使用举例 </a:t>
            </a:r>
            <a:r>
              <a:rPr lang="en-US" altLang="zh-CN" sz="3200">
                <a:latin typeface="微软雅黑" pitchFamily="34" charset="-122"/>
                <a:ea typeface="微软雅黑" pitchFamily="34" charset="-122"/>
                <a:cs typeface="+mj-cs"/>
              </a:rPr>
              <a:t>—— </a:t>
            </a:r>
            <a:r>
              <a:rPr lang="zh-CN" altLang="en-US" sz="3200">
                <a:latin typeface="微软雅黑" pitchFamily="34" charset="-122"/>
                <a:ea typeface="微软雅黑" pitchFamily="34" charset="-122"/>
                <a:cs typeface="+mj-cs"/>
              </a:rPr>
              <a:t>体系选择</a:t>
            </a:r>
            <a:r>
              <a:rPr lang="en-US" altLang="zh-CN" sz="3200">
                <a:latin typeface="微软雅黑" pitchFamily="34" charset="-122"/>
                <a:ea typeface="微软雅黑" pitchFamily="34" charset="-122"/>
                <a:cs typeface="+mj-cs"/>
              </a:rPr>
              <a:t>: Cu-Al-Mg</a:t>
            </a:r>
            <a:endParaRPr lang="zh-CN" altLang="en-US" sz="3200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5" name="下箭头 14"/>
          <p:cNvSpPr/>
          <p:nvPr/>
        </p:nvSpPr>
        <p:spPr>
          <a:xfrm>
            <a:off x="4786313" y="2071688"/>
            <a:ext cx="252412" cy="81756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Lycia\Application Data\Tencent\Users\289572675\QQ\WinTemp\RichOle\8PFOS6B3@$CX_9F{BG1FWP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55713"/>
            <a:ext cx="91440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下箭头 7"/>
          <p:cNvSpPr/>
          <p:nvPr/>
        </p:nvSpPr>
        <p:spPr>
          <a:xfrm>
            <a:off x="4071938" y="2454275"/>
            <a:ext cx="252412" cy="81756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142875" y="563563"/>
            <a:ext cx="8829675" cy="722312"/>
          </a:xfrm>
        </p:spPr>
        <p:txBody>
          <a:bodyPr lIns="0" tIns="0" rIns="0" bIns="0"/>
          <a:lstStyle/>
          <a:p>
            <a:pPr>
              <a:defRPr/>
            </a:pPr>
            <a:r>
              <a:rPr lang="zh-CN" altLang="en-US" sz="3200" dirty="0" smtClean="0"/>
              <a:t>使用举例 </a:t>
            </a:r>
            <a:r>
              <a:rPr lang="en-US" altLang="zh-CN" sz="3200" dirty="0" smtClean="0"/>
              <a:t>—— </a:t>
            </a:r>
            <a:r>
              <a:rPr lang="zh-CN" altLang="en-US" sz="3200" dirty="0" smtClean="0"/>
              <a:t>数据下载</a:t>
            </a:r>
          </a:p>
        </p:txBody>
      </p:sp>
      <p:sp>
        <p:nvSpPr>
          <p:cNvPr id="16" name="线形标注 2(无边框) 15"/>
          <p:cNvSpPr/>
          <p:nvPr/>
        </p:nvSpPr>
        <p:spPr>
          <a:xfrm>
            <a:off x="4857750" y="3429000"/>
            <a:ext cx="2071688" cy="1071563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62751"/>
              <a:gd name="adj6" fmla="val -36583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可下载的资源，选择并添加</a:t>
            </a:r>
          </a:p>
        </p:txBody>
      </p:sp>
      <p:sp>
        <p:nvSpPr>
          <p:cNvPr id="17" name="矩形 16"/>
          <p:cNvSpPr/>
          <p:nvPr/>
        </p:nvSpPr>
        <p:spPr>
          <a:xfrm>
            <a:off x="2000250" y="3143250"/>
            <a:ext cx="2071688" cy="16430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Lycia\桌面\图片1_副本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71625"/>
            <a:ext cx="428625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15364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99420BC-516E-407D-8C6B-132CE6F199C9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 smtClean="0"/>
          </a:p>
        </p:txBody>
      </p:sp>
      <p:sp>
        <p:nvSpPr>
          <p:cNvPr id="7" name="下箭头 6"/>
          <p:cNvSpPr/>
          <p:nvPr/>
        </p:nvSpPr>
        <p:spPr>
          <a:xfrm>
            <a:off x="2428875" y="3143250"/>
            <a:ext cx="252413" cy="81756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142875" y="563563"/>
            <a:ext cx="8829675" cy="72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eaLnBrk="0" hangingPunct="0">
              <a:defRPr/>
            </a:pPr>
            <a:r>
              <a:rPr lang="zh-CN" altLang="en-US" sz="3200">
                <a:latin typeface="微软雅黑" pitchFamily="34" charset="-122"/>
                <a:ea typeface="微软雅黑" pitchFamily="34" charset="-122"/>
                <a:cs typeface="+mj-cs"/>
              </a:rPr>
              <a:t>使用举例 </a:t>
            </a:r>
            <a:r>
              <a:rPr lang="en-US" altLang="zh-CN" sz="3200">
                <a:latin typeface="微软雅黑" pitchFamily="34" charset="-122"/>
                <a:ea typeface="微软雅黑" pitchFamily="34" charset="-122"/>
                <a:cs typeface="+mj-cs"/>
              </a:rPr>
              <a:t>—— </a:t>
            </a:r>
            <a:r>
              <a:rPr lang="zh-CN" altLang="en-US" sz="3200">
                <a:latin typeface="微软雅黑" pitchFamily="34" charset="-122"/>
                <a:ea typeface="微软雅黑" pitchFamily="34" charset="-122"/>
                <a:cs typeface="+mj-cs"/>
              </a:rPr>
              <a:t>数据下载</a:t>
            </a:r>
            <a:endParaRPr lang="zh-CN" altLang="en-US" sz="3200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pic>
        <p:nvPicPr>
          <p:cNvPr id="9" name="Picture 5" descr="C:\Documents and Settings\Lycia\Application Data\Tencent\Users\289572675\QQ\WinTemp\RichOle\`FOBF5_MV_4CJ_`55~YMA{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3571875"/>
            <a:ext cx="33940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下箭头 9"/>
          <p:cNvSpPr/>
          <p:nvPr/>
        </p:nvSpPr>
        <p:spPr>
          <a:xfrm>
            <a:off x="5786438" y="4929188"/>
            <a:ext cx="252412" cy="81756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线形标注 2(无边框) 10"/>
          <p:cNvSpPr/>
          <p:nvPr/>
        </p:nvSpPr>
        <p:spPr>
          <a:xfrm>
            <a:off x="3286125" y="4929188"/>
            <a:ext cx="1143000" cy="500062"/>
          </a:xfrm>
          <a:prstGeom prst="callout2">
            <a:avLst>
              <a:gd name="adj1" fmla="val 20020"/>
              <a:gd name="adj2" fmla="val 102591"/>
              <a:gd name="adj3" fmla="val 20019"/>
              <a:gd name="adj4" fmla="val 110391"/>
              <a:gd name="adj5" fmla="val 156159"/>
              <a:gd name="adj6" fmla="val 194844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点击下载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内容占位符 2"/>
          <p:cNvSpPr>
            <a:spLocks noGrp="1"/>
          </p:cNvSpPr>
          <p:nvPr>
            <p:ph idx="1"/>
          </p:nvPr>
        </p:nvSpPr>
        <p:spPr>
          <a:xfrm>
            <a:off x="468313" y="1700213"/>
            <a:ext cx="8229600" cy="4464050"/>
          </a:xfrm>
        </p:spPr>
        <p:txBody>
          <a:bodyPr/>
          <a:lstStyle/>
          <a:p>
            <a:pPr>
              <a:spcAft>
                <a:spcPct val="0"/>
              </a:spcAft>
              <a:buFont typeface="Arial" charset="0"/>
              <a:buChar char="•"/>
            </a:pPr>
            <a:endParaRPr lang="zh-CN" altLang="en-US" smtClean="0"/>
          </a:p>
        </p:txBody>
      </p:sp>
      <p:pic>
        <p:nvPicPr>
          <p:cNvPr id="16387" name="Picture 2" descr="C:\Documents and Settings\Lycia\Application Data\Tencent\Users\289572675\QQ\WinTemp\RichOle\8`@@QG8DVE1N17`[GFPO)1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55713"/>
            <a:ext cx="9144000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314325" y="563563"/>
            <a:ext cx="8401050" cy="722312"/>
          </a:xfrm>
        </p:spPr>
        <p:txBody>
          <a:bodyPr lIns="0" tIns="0" rIns="0" bIns="0"/>
          <a:lstStyle/>
          <a:p>
            <a:pPr>
              <a:defRPr/>
            </a:pPr>
            <a:r>
              <a:rPr lang="zh-CN" altLang="en-US" sz="3200" dirty="0" smtClean="0"/>
              <a:t>使用举例 </a:t>
            </a:r>
            <a:r>
              <a:rPr lang="en-US" altLang="zh-CN" sz="3200" dirty="0" smtClean="0"/>
              <a:t>—— </a:t>
            </a:r>
            <a:r>
              <a:rPr lang="zh-CN" altLang="en-US" sz="3200" dirty="0" smtClean="0"/>
              <a:t>数据内容介绍</a:t>
            </a:r>
          </a:p>
        </p:txBody>
      </p:sp>
      <p:sp>
        <p:nvSpPr>
          <p:cNvPr id="15" name="线形标注 2(无边框) 14"/>
          <p:cNvSpPr/>
          <p:nvPr/>
        </p:nvSpPr>
        <p:spPr>
          <a:xfrm>
            <a:off x="3000375" y="2643188"/>
            <a:ext cx="2071688" cy="2000250"/>
          </a:xfrm>
          <a:prstGeom prst="callout2">
            <a:avLst>
              <a:gd name="adj1" fmla="val 51857"/>
              <a:gd name="adj2" fmla="val -5203"/>
              <a:gd name="adj3" fmla="val 51857"/>
              <a:gd name="adj4" fmla="val -12077"/>
              <a:gd name="adj5" fmla="val 12955"/>
              <a:gd name="adj6" fmla="val -57076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下载结果</a:t>
            </a:r>
          </a:p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双击可打开，点击右键有打开、关闭、移除等功能。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17411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AB2AFF-C370-4E78-87DC-A21F58B4E4D9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 smtClean="0"/>
          </a:p>
        </p:txBody>
      </p:sp>
      <p:pic>
        <p:nvPicPr>
          <p:cNvPr id="17412" name="Picture 3" descr="C:\Documents and Settings\Lycia\Application Data\Tencent\Users\289572675\QQ\WinTemp\RichOle\9UT`W21]C_LD%IK$Z)L4PH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1357313"/>
            <a:ext cx="2427287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标题 1"/>
          <p:cNvSpPr txBox="1">
            <a:spLocks/>
          </p:cNvSpPr>
          <p:nvPr/>
        </p:nvSpPr>
        <p:spPr>
          <a:xfrm>
            <a:off x="314325" y="563563"/>
            <a:ext cx="8401050" cy="72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eaLnBrk="0" hangingPunct="0">
              <a:defRPr/>
            </a:pPr>
            <a:r>
              <a:rPr lang="zh-CN" altLang="en-US" sz="3200" dirty="0">
                <a:latin typeface="微软雅黑" pitchFamily="34" charset="-122"/>
                <a:ea typeface="微软雅黑" pitchFamily="34" charset="-122"/>
                <a:cs typeface="+mj-cs"/>
              </a:rPr>
              <a:t>使用举例 </a:t>
            </a:r>
            <a:r>
              <a:rPr lang="en-US" altLang="zh-CN" sz="3200" dirty="0">
                <a:latin typeface="微软雅黑" pitchFamily="34" charset="-122"/>
                <a:ea typeface="微软雅黑" pitchFamily="34" charset="-122"/>
                <a:cs typeface="+mj-cs"/>
              </a:rPr>
              <a:t>—— </a:t>
            </a:r>
            <a:r>
              <a:rPr lang="zh-CN" altLang="en-US" sz="3200" dirty="0">
                <a:latin typeface="微软雅黑" pitchFamily="34" charset="-122"/>
                <a:ea typeface="微软雅黑" pitchFamily="34" charset="-122"/>
                <a:cs typeface="+mj-cs"/>
              </a:rPr>
              <a:t>数据内容介绍</a:t>
            </a:r>
          </a:p>
        </p:txBody>
      </p:sp>
      <p:sp>
        <p:nvSpPr>
          <p:cNvPr id="14" name="矩形 13"/>
          <p:cNvSpPr/>
          <p:nvPr/>
        </p:nvSpPr>
        <p:spPr>
          <a:xfrm>
            <a:off x="428625" y="1714500"/>
            <a:ext cx="2071688" cy="285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28625" y="2000250"/>
            <a:ext cx="2071688" cy="1214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28625" y="3214688"/>
            <a:ext cx="2071688" cy="285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28625" y="3500438"/>
            <a:ext cx="2071688" cy="5000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28625" y="4000500"/>
            <a:ext cx="2071688" cy="1214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28625" y="5214938"/>
            <a:ext cx="2071688" cy="285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线形标注 2(无边框) 21"/>
          <p:cNvSpPr/>
          <p:nvPr/>
        </p:nvSpPr>
        <p:spPr>
          <a:xfrm>
            <a:off x="4071938" y="1571625"/>
            <a:ext cx="4429125" cy="1071563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20083"/>
              <a:gd name="adj6" fmla="val -35059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关于</a:t>
            </a:r>
            <a:r>
              <a:rPr lang="en-US" altLang="zh-CN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Cu-Al-Mg</a:t>
            </a: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三元相图的介绍文档，包括二元边界系统，三元固相、液相面，等温截面，零变点等信息</a:t>
            </a:r>
          </a:p>
        </p:txBody>
      </p:sp>
      <p:sp>
        <p:nvSpPr>
          <p:cNvPr id="23" name="线形标注 2(无边框) 22"/>
          <p:cNvSpPr/>
          <p:nvPr/>
        </p:nvSpPr>
        <p:spPr>
          <a:xfrm>
            <a:off x="4071938" y="2714625"/>
            <a:ext cx="4429125" cy="714375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-40867"/>
              <a:gd name="adj6" fmla="val -34886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表格信息，包含</a:t>
            </a:r>
            <a:r>
              <a:rPr lang="en-US" altLang="zh-CN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Cu-Al-Mg</a:t>
            </a: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三元系中固相、反应、零变点等的温度、成分及其它信息</a:t>
            </a:r>
          </a:p>
        </p:txBody>
      </p:sp>
      <p:sp>
        <p:nvSpPr>
          <p:cNvPr id="24" name="线形标注 2(无边框) 23"/>
          <p:cNvSpPr/>
          <p:nvPr/>
        </p:nvSpPr>
        <p:spPr>
          <a:xfrm>
            <a:off x="4071938" y="3500438"/>
            <a:ext cx="1285875" cy="490537"/>
          </a:xfrm>
          <a:prstGeom prst="callout2">
            <a:avLst>
              <a:gd name="adj1" fmla="val 23349"/>
              <a:gd name="adj2" fmla="val -9976"/>
              <a:gd name="adj3" fmla="val 23349"/>
              <a:gd name="adj4" fmla="val -37956"/>
              <a:gd name="adj5" fmla="val -16855"/>
              <a:gd name="adj6" fmla="val -119668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参考文献</a:t>
            </a:r>
          </a:p>
        </p:txBody>
      </p:sp>
      <p:sp>
        <p:nvSpPr>
          <p:cNvPr id="25" name="线形标注 2(无边框) 24"/>
          <p:cNvSpPr/>
          <p:nvPr/>
        </p:nvSpPr>
        <p:spPr>
          <a:xfrm>
            <a:off x="4071938" y="4071938"/>
            <a:ext cx="4357687" cy="490537"/>
          </a:xfrm>
          <a:prstGeom prst="callout2">
            <a:avLst>
              <a:gd name="adj1" fmla="val 20021"/>
              <a:gd name="adj2" fmla="val -2878"/>
              <a:gd name="adj3" fmla="val 20020"/>
              <a:gd name="adj4" fmla="val -11289"/>
              <a:gd name="adj5" fmla="val -40156"/>
              <a:gd name="adj6" fmla="val -36721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相变过程中的反应流程图</a:t>
            </a:r>
            <a:endParaRPr lang="en-US" altLang="zh-CN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线形标注 2(无边框) 25"/>
          <p:cNvSpPr/>
          <p:nvPr/>
        </p:nvSpPr>
        <p:spPr>
          <a:xfrm>
            <a:off x="4071938" y="4714875"/>
            <a:ext cx="4357687" cy="490538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-212"/>
              <a:gd name="adj6" fmla="val -35972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三元截面相图</a:t>
            </a:r>
          </a:p>
        </p:txBody>
      </p:sp>
      <p:sp>
        <p:nvSpPr>
          <p:cNvPr id="27" name="线形标注 2(无边框) 26"/>
          <p:cNvSpPr/>
          <p:nvPr/>
        </p:nvSpPr>
        <p:spPr>
          <a:xfrm>
            <a:off x="4071938" y="5500688"/>
            <a:ext cx="4357687" cy="490537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-13527"/>
              <a:gd name="adj6" fmla="val -35223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伪二元系相变过程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14325" y="500063"/>
            <a:ext cx="8401050" cy="722312"/>
          </a:xfrm>
        </p:spPr>
        <p:txBody>
          <a:bodyPr lIns="0" tIns="0" rIns="0" bIns="0"/>
          <a:lstStyle/>
          <a:p>
            <a:pPr>
              <a:defRPr/>
            </a:pPr>
            <a:r>
              <a:rPr lang="zh-CN" altLang="en-US" sz="3200" dirty="0" smtClean="0"/>
              <a:t>使用举例 </a:t>
            </a:r>
            <a:r>
              <a:rPr lang="en-US" altLang="zh-CN" sz="3200" dirty="0" smtClean="0"/>
              <a:t>—— System Report</a:t>
            </a:r>
            <a:endParaRPr lang="zh-CN" altLang="en-US" sz="3200" dirty="0" smtClean="0"/>
          </a:p>
        </p:txBody>
      </p:sp>
      <p:pic>
        <p:nvPicPr>
          <p:cNvPr id="18435" name="Picture 1" descr="C:\Documents and Settings\Lycia\Application Data\Tencent\Users\289572675\QQ\WinTemp\RichOle\AQW(W)`B~JPVWF5AH{ZYS}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87450"/>
            <a:ext cx="2487613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C:\Documents and Settings\Lycia\Application Data\Tencent\Users\289572675\QQ\WinTemp\RichOle\L5C`TL8P1AB@A602{5`W3%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43163" y="1074738"/>
            <a:ext cx="6700837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线形标注 2(无边框) 14"/>
          <p:cNvSpPr/>
          <p:nvPr/>
        </p:nvSpPr>
        <p:spPr>
          <a:xfrm>
            <a:off x="2000250" y="1428750"/>
            <a:ext cx="2071688" cy="571500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62751"/>
              <a:gd name="adj6" fmla="val -36583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双击打开文档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19459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03E1A9-858D-409C-B2C6-51DF8F2624E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 smtClean="0"/>
          </a:p>
        </p:txBody>
      </p:sp>
      <p:pic>
        <p:nvPicPr>
          <p:cNvPr id="6" name="Picture 3" descr="C:\Documents and Settings\Lycia\Application Data\Tencent\Users\289572675\QQ\WinTemp\RichOle\YM~04U(JNYU[MQ3A44)5~J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55700"/>
            <a:ext cx="9144000" cy="52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下箭头 7"/>
          <p:cNvSpPr/>
          <p:nvPr/>
        </p:nvSpPr>
        <p:spPr>
          <a:xfrm>
            <a:off x="4946650" y="3016250"/>
            <a:ext cx="250825" cy="81756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9" name="Picture 5" descr="C:\Documents and Settings\Lycia\Application Data\Tencent\Users\289572675\QQ\WinTemp\RichOle\P$9W(TJ%LA]{8$}HVOTYUL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2200" y="4010025"/>
            <a:ext cx="28384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线形标注 2(无边框) 10"/>
          <p:cNvSpPr/>
          <p:nvPr/>
        </p:nvSpPr>
        <p:spPr>
          <a:xfrm>
            <a:off x="3143250" y="642938"/>
            <a:ext cx="3500438" cy="1785937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62751"/>
              <a:gd name="adj6" fmla="val -36583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绿色字体为参考文献，单击出现详细文献信息，蓝色字体为图表链接，单击可打开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20483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B239418-5D21-48A3-B213-2DD831614E5C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/>
          </a:p>
        </p:txBody>
      </p:sp>
      <p:pic>
        <p:nvPicPr>
          <p:cNvPr id="6" name="Picture 3" descr="C:\Documents and Settings\Lycia\Application Data\Tencent\Users\289572675\QQ\WinTemp\RichOle\YM~04U(JNYU[MQ3A44)5~J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313"/>
            <a:ext cx="9144000" cy="529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下箭头 6"/>
          <p:cNvSpPr/>
          <p:nvPr/>
        </p:nvSpPr>
        <p:spPr>
          <a:xfrm>
            <a:off x="857250" y="1857375"/>
            <a:ext cx="252413" cy="81756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9" name="Picture 6" descr="C:\Documents and Settings\Lycia\Application Data\Tencent\Users\289572675\QQ\WinTemp\RichOle\50DIQ0$Z0TG69I8J6%P38Q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857250"/>
            <a:ext cx="49911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线形标注 2(无边框) 7"/>
          <p:cNvSpPr/>
          <p:nvPr/>
        </p:nvSpPr>
        <p:spPr>
          <a:xfrm>
            <a:off x="5500688" y="1071563"/>
            <a:ext cx="2214562" cy="1000125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62751"/>
              <a:gd name="adj6" fmla="val -36583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三元系中零变点处的所有反应信息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Lycia\Application Data\Tencent\Users\289572675\QQ\WinTemp\RichOle\9SS22]09IQR0V%Y@`GFK9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5563" y="1219200"/>
            <a:ext cx="9199563" cy="537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285750" y="571500"/>
            <a:ext cx="8329613" cy="722313"/>
          </a:xfrm>
        </p:spPr>
        <p:txBody>
          <a:bodyPr lIns="0" tIns="0" rIns="0" bIns="0"/>
          <a:lstStyle/>
          <a:p>
            <a:pPr>
              <a:defRPr/>
            </a:pPr>
            <a:r>
              <a:rPr lang="zh-CN" altLang="en-US" sz="3200" dirty="0" smtClean="0"/>
              <a:t>使用举例 </a:t>
            </a:r>
            <a:r>
              <a:rPr lang="en-US" altLang="zh-CN" sz="3200" dirty="0" smtClean="0"/>
              <a:t>—— System Report</a:t>
            </a:r>
            <a:endParaRPr lang="zh-CN" altLang="en-US" sz="3200" dirty="0" smtClean="0"/>
          </a:p>
        </p:txBody>
      </p:sp>
      <p:sp>
        <p:nvSpPr>
          <p:cNvPr id="11" name="线形标注 2(无边框) 10"/>
          <p:cNvSpPr/>
          <p:nvPr/>
        </p:nvSpPr>
        <p:spPr>
          <a:xfrm>
            <a:off x="4572000" y="1214438"/>
            <a:ext cx="1643063" cy="1000125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54588"/>
              <a:gd name="adj6" fmla="val -73353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对选定区域进行复制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22531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5EF1EF-B974-471B-976A-CE758B724BD2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 smtClean="0"/>
          </a:p>
        </p:txBody>
      </p:sp>
      <p:pic>
        <p:nvPicPr>
          <p:cNvPr id="22532" name="Picture 3" descr="C:\Documents and Settings\Lycia\Application Data\Tencent\Users\289572675\QQ\WinTemp\RichOle\J{(OZQ$$GVGT3E(MWEYZB{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813"/>
            <a:ext cx="9158288" cy="540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线形标注 2(无边框) 7"/>
          <p:cNvSpPr/>
          <p:nvPr/>
        </p:nvSpPr>
        <p:spPr>
          <a:xfrm>
            <a:off x="4429125" y="785813"/>
            <a:ext cx="1285875" cy="857250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58398"/>
              <a:gd name="adj6" fmla="val -52484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对文档进行搜索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23555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B6C30A0-3C1C-4375-9725-67206054B9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 smtClean="0"/>
          </a:p>
        </p:txBody>
      </p:sp>
      <p:pic>
        <p:nvPicPr>
          <p:cNvPr id="23556" name="Picture 4" descr="C:\Documents and Settings\Lycia\Application Data\Tencent\Users\289572675\QQ\WinTemp\RichOle\Z]IYO}~R$V_KGRYVZTBWW$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88"/>
            <a:ext cx="9172575" cy="5407025"/>
          </a:xfrm>
          <a:prstGeom prst="rect">
            <a:avLst/>
          </a:prstGeom>
          <a:solidFill>
            <a:srgbClr val="960000"/>
          </a:solidFill>
          <a:ln w="9525">
            <a:noFill/>
            <a:miter lim="800000"/>
            <a:headEnd/>
            <a:tailEnd/>
          </a:ln>
        </p:spPr>
      </p:pic>
      <p:sp>
        <p:nvSpPr>
          <p:cNvPr id="11" name="线形标注 2(无边框) 10"/>
          <p:cNvSpPr/>
          <p:nvPr/>
        </p:nvSpPr>
        <p:spPr>
          <a:xfrm>
            <a:off x="5286375" y="857250"/>
            <a:ext cx="1500188" cy="857250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58398"/>
              <a:gd name="adj6" fmla="val -52484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下一区域及清除操作</a:t>
            </a:r>
          </a:p>
        </p:txBody>
      </p:sp>
      <p:sp>
        <p:nvSpPr>
          <p:cNvPr id="12" name="线形标注 2(无边框) 11"/>
          <p:cNvSpPr/>
          <p:nvPr/>
        </p:nvSpPr>
        <p:spPr>
          <a:xfrm>
            <a:off x="642938" y="2000250"/>
            <a:ext cx="1643062" cy="500063"/>
          </a:xfrm>
          <a:prstGeom prst="callout2">
            <a:avLst>
              <a:gd name="adj1" fmla="val -12361"/>
              <a:gd name="adj2" fmla="val 28119"/>
              <a:gd name="adj3" fmla="val -12361"/>
              <a:gd name="adj4" fmla="val 29346"/>
              <a:gd name="adj5" fmla="val -78199"/>
              <a:gd name="adj6" fmla="val 28730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文档打印功能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14325" y="563563"/>
            <a:ext cx="8543925" cy="722312"/>
          </a:xfrm>
        </p:spPr>
        <p:txBody>
          <a:bodyPr lIns="0" tIns="0" rIns="0" bIns="0"/>
          <a:lstStyle/>
          <a:p>
            <a:pPr>
              <a:defRPr/>
            </a:pPr>
            <a:r>
              <a:rPr lang="zh-CN" altLang="en-US" sz="3200" dirty="0" smtClean="0"/>
              <a:t>使用举例 </a:t>
            </a:r>
            <a:r>
              <a:rPr lang="en-US" altLang="zh-CN" sz="3200" dirty="0" smtClean="0"/>
              <a:t>—— </a:t>
            </a:r>
            <a:r>
              <a:rPr lang="zh-CN" altLang="en-US" sz="3200" dirty="0" smtClean="0"/>
              <a:t>相图查阅</a:t>
            </a:r>
          </a:p>
        </p:txBody>
      </p:sp>
      <p:pic>
        <p:nvPicPr>
          <p:cNvPr id="24579" name="Picture 1" descr="C:\Documents and Settings\Lycia\Application Data\Tencent\Users\289572675\QQ\WinTemp\RichOle\%)E)(UP4Z4T89)I}S]`MC(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14450"/>
            <a:ext cx="91440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线形标注 2(无边框) 19"/>
          <p:cNvSpPr/>
          <p:nvPr/>
        </p:nvSpPr>
        <p:spPr>
          <a:xfrm>
            <a:off x="3071813" y="3643313"/>
            <a:ext cx="2643187" cy="1285875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60938"/>
              <a:gd name="adj6" fmla="val -46306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可从文中链接或从左边列表中选择相图，相应的工具栏有部分变化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 descr="C:\Documents and Settings\Lycia\Application Data\Tencent\Users\289572675\QQ\WinTemp\RichOle\%)E)(UP4Z4T89)I}S]`MC(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813"/>
            <a:ext cx="91440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25604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F819A19-6572-4C74-86C4-D8B8D4426342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 smtClean="0"/>
          </a:p>
        </p:txBody>
      </p:sp>
      <p:sp>
        <p:nvSpPr>
          <p:cNvPr id="10" name="线形标注 2(无边框) 9"/>
          <p:cNvSpPr/>
          <p:nvPr/>
        </p:nvSpPr>
        <p:spPr>
          <a:xfrm>
            <a:off x="4071938" y="571500"/>
            <a:ext cx="1357312" cy="571500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95224"/>
              <a:gd name="adj6" fmla="val -49915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复制图片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页脚占位符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26627" name="灯片编号占位符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7A98A28-519F-4826-87E5-D3CC3AC8BE9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/>
          </a:p>
        </p:txBody>
      </p:sp>
      <p:pic>
        <p:nvPicPr>
          <p:cNvPr id="26628" name="Picture 1" descr="C:\Documents and Settings\Lycia\Application Data\Tencent\Users\289572675\QQ\WinTemp\RichOle\%)E)(UP4Z4T89)I}S]`MC(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813"/>
            <a:ext cx="91440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71750"/>
            <a:ext cx="263842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线形标注 2(无边框) 6"/>
          <p:cNvSpPr/>
          <p:nvPr/>
        </p:nvSpPr>
        <p:spPr>
          <a:xfrm>
            <a:off x="4572000" y="500063"/>
            <a:ext cx="1785938" cy="642937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95224"/>
              <a:gd name="adj6" fmla="val -49915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物质成分，单击出现空白表格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643188"/>
            <a:ext cx="263842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线形标注 2(无边框) 9"/>
          <p:cNvSpPr/>
          <p:nvPr/>
        </p:nvSpPr>
        <p:spPr>
          <a:xfrm>
            <a:off x="5929313" y="2214563"/>
            <a:ext cx="3214687" cy="1571625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95224"/>
              <a:gd name="adj6" fmla="val -49915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单击相图中某个点，表格中出现相应的组成，绿色代表摩尔组成，红色代表质量组成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 descr="C:\Documents and Settings\Lycia\Application Data\Tencent\Users\289572675\QQ\WinTemp\RichOle\%)E)(UP4Z4T89)I}S]`MC(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813"/>
            <a:ext cx="91440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27652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38510C-6518-4B6F-8345-B33839B44E7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275" y="2212975"/>
            <a:ext cx="31559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线形标注 2(无边框) 9"/>
          <p:cNvSpPr/>
          <p:nvPr/>
        </p:nvSpPr>
        <p:spPr>
          <a:xfrm>
            <a:off x="5500688" y="428625"/>
            <a:ext cx="1785937" cy="857250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95224"/>
              <a:gd name="adj6" fmla="val -49915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放大功能，单击出现空白区域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28675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5A3AD09-1939-4AB6-B9CE-F971BA8488C2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/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071563"/>
            <a:ext cx="6840538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线形标注 2(无边框) 7"/>
          <p:cNvSpPr/>
          <p:nvPr/>
        </p:nvSpPr>
        <p:spPr>
          <a:xfrm>
            <a:off x="6572250" y="2286000"/>
            <a:ext cx="2286000" cy="1571625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95224"/>
              <a:gd name="adj6" fmla="val -49915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右击相图，系统自动选定区域并出现在左边的区域中，可对其进行放大或缩小操作</a:t>
            </a:r>
          </a:p>
        </p:txBody>
      </p:sp>
      <p:sp>
        <p:nvSpPr>
          <p:cNvPr id="9" name="矩形 8"/>
          <p:cNvSpPr/>
          <p:nvPr/>
        </p:nvSpPr>
        <p:spPr>
          <a:xfrm>
            <a:off x="428625" y="1428750"/>
            <a:ext cx="2643188" cy="2357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 descr="C:\Documents and Settings\Lycia\Application Data\Tencent\Users\289572675\QQ\WinTemp\RichOle\%)E)(UP4Z4T89)I}S]`MC(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813"/>
            <a:ext cx="91440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29700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8B8102C-8B42-4F5A-9184-5B719EF90A3F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/>
          </a:p>
        </p:txBody>
      </p:sp>
      <p:sp>
        <p:nvSpPr>
          <p:cNvPr id="8" name="线形标注 2(无边框) 7"/>
          <p:cNvSpPr/>
          <p:nvPr/>
        </p:nvSpPr>
        <p:spPr>
          <a:xfrm>
            <a:off x="5500688" y="214313"/>
            <a:ext cx="2286000" cy="1000125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95224"/>
              <a:gd name="adj6" fmla="val -49915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点击，相图中出现网格线，方便读取相图中的物质组成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30723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777615-3C27-42A6-A895-20F8699E0A5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 smtClean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642938"/>
            <a:ext cx="4614862" cy="448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1928813"/>
            <a:ext cx="4664075" cy="45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线形标注 2(无边框) 7"/>
          <p:cNvSpPr/>
          <p:nvPr/>
        </p:nvSpPr>
        <p:spPr>
          <a:xfrm>
            <a:off x="3857625" y="3357563"/>
            <a:ext cx="2286000" cy="1285875"/>
          </a:xfrm>
          <a:prstGeom prst="callout2">
            <a:avLst>
              <a:gd name="adj1" fmla="val 20020"/>
              <a:gd name="adj2" fmla="val -3627"/>
              <a:gd name="adj3" fmla="val 20020"/>
              <a:gd name="adj4" fmla="val -11289"/>
              <a:gd name="adj5" fmla="val 95224"/>
              <a:gd name="adj6" fmla="val -49915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单击相图底边，网格步长发生变化，最小步长为</a:t>
            </a:r>
            <a:r>
              <a:rPr lang="en-US" altLang="zh-CN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5%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14325" y="500063"/>
            <a:ext cx="8543925" cy="722312"/>
          </a:xfrm>
        </p:spPr>
        <p:txBody>
          <a:bodyPr lIns="0" tIns="0" rIns="0" bIns="0"/>
          <a:lstStyle/>
          <a:p>
            <a:pPr>
              <a:defRPr/>
            </a:pPr>
            <a:r>
              <a:rPr lang="zh-CN" altLang="en-US" sz="3200" dirty="0" smtClean="0"/>
              <a:t>使用举例 </a:t>
            </a:r>
            <a:r>
              <a:rPr lang="en-US" altLang="zh-CN" sz="3200" dirty="0" smtClean="0"/>
              <a:t>—— </a:t>
            </a:r>
            <a:r>
              <a:rPr lang="zh-CN" altLang="en-US" sz="3200" dirty="0" smtClean="0"/>
              <a:t>相图查阅</a:t>
            </a:r>
          </a:p>
        </p:txBody>
      </p:sp>
      <p:pic>
        <p:nvPicPr>
          <p:cNvPr id="31747" name="Picture 1" descr="C:\Documents and Settings\Lycia\Application Data\Tencent\Users\289572675\QQ\WinTemp\RichOle\%)E)(UP4Z4T89)I}S]`MC(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54113"/>
            <a:ext cx="91440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5" y="1443038"/>
            <a:ext cx="105568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线形标注 2(无边框) 17"/>
          <p:cNvSpPr/>
          <p:nvPr/>
        </p:nvSpPr>
        <p:spPr>
          <a:xfrm>
            <a:off x="6286500" y="1357313"/>
            <a:ext cx="2500313" cy="1428750"/>
          </a:xfrm>
          <a:prstGeom prst="callout2">
            <a:avLst>
              <a:gd name="adj1" fmla="val 78305"/>
              <a:gd name="adj2" fmla="val -4280"/>
              <a:gd name="adj3" fmla="val 78305"/>
              <a:gd name="adj4" fmla="val -11942"/>
              <a:gd name="adj5" fmla="val 30082"/>
              <a:gd name="adj6" fmla="val -42078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可根据自己的需求分别对相图中的数据、坐标进行摩尔分数或质量分数切换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75" y="1857375"/>
            <a:ext cx="4471988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线形标注 2(无边框) 20"/>
          <p:cNvSpPr/>
          <p:nvPr/>
        </p:nvSpPr>
        <p:spPr>
          <a:xfrm>
            <a:off x="6286500" y="3429000"/>
            <a:ext cx="2500313" cy="1000125"/>
          </a:xfrm>
          <a:prstGeom prst="callout2">
            <a:avLst>
              <a:gd name="adj1" fmla="val 21163"/>
              <a:gd name="adj2" fmla="val -3627"/>
              <a:gd name="adj3" fmla="val 21163"/>
              <a:gd name="adj4" fmla="val -11289"/>
              <a:gd name="adj5" fmla="val 87225"/>
              <a:gd name="adj6" fmla="val -32282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相图中的数据及坐标轴均为质量分数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32771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39DE24-C0A7-42DF-AE37-A9E8F32EB73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 smtClean="0"/>
          </a:p>
        </p:txBody>
      </p:sp>
      <p:pic>
        <p:nvPicPr>
          <p:cNvPr id="32772" name="Picture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813"/>
            <a:ext cx="9145588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1857375"/>
            <a:ext cx="2074863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线形标注 2(无边框) 10"/>
          <p:cNvSpPr/>
          <p:nvPr/>
        </p:nvSpPr>
        <p:spPr>
          <a:xfrm>
            <a:off x="6357938" y="500063"/>
            <a:ext cx="2500312" cy="1000125"/>
          </a:xfrm>
          <a:prstGeom prst="callout2">
            <a:avLst>
              <a:gd name="adj1" fmla="val 21163"/>
              <a:gd name="adj2" fmla="val -3627"/>
              <a:gd name="adj3" fmla="val 21163"/>
              <a:gd name="adj4" fmla="val -11289"/>
              <a:gd name="adj5" fmla="val 87225"/>
              <a:gd name="adj6" fmla="val -32282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重叠功能，可对两个相图重叠进行比较</a:t>
            </a:r>
          </a:p>
        </p:txBody>
      </p:sp>
      <p:sp>
        <p:nvSpPr>
          <p:cNvPr id="12" name="线形标注 2(无边框) 11"/>
          <p:cNvSpPr/>
          <p:nvPr/>
        </p:nvSpPr>
        <p:spPr>
          <a:xfrm>
            <a:off x="2857500" y="2214563"/>
            <a:ext cx="2357438" cy="1000125"/>
          </a:xfrm>
          <a:prstGeom prst="callout2">
            <a:avLst>
              <a:gd name="adj1" fmla="val 21163"/>
              <a:gd name="adj2" fmla="val -3627"/>
              <a:gd name="adj3" fmla="val 21163"/>
              <a:gd name="adj4" fmla="val -11289"/>
              <a:gd name="adj5" fmla="val 87225"/>
              <a:gd name="adj6" fmla="val -32282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选定需要比较的图形，点击“</a:t>
            </a:r>
            <a:r>
              <a:rPr lang="en-US" altLang="zh-CN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OK”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页脚占位符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/>
              <a:t>长煦信息技术咨询有限公司</a:t>
            </a:r>
          </a:p>
        </p:txBody>
      </p:sp>
      <p:sp>
        <p:nvSpPr>
          <p:cNvPr id="33795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203D8B-2667-4E1E-AC78-2C073D7BEAFF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mtClean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785813"/>
            <a:ext cx="4508500" cy="439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线形标注 2(无边框) 8"/>
          <p:cNvSpPr/>
          <p:nvPr/>
        </p:nvSpPr>
        <p:spPr>
          <a:xfrm>
            <a:off x="4500563" y="928688"/>
            <a:ext cx="2357437" cy="1000125"/>
          </a:xfrm>
          <a:prstGeom prst="callout2">
            <a:avLst>
              <a:gd name="adj1" fmla="val 21163"/>
              <a:gd name="adj2" fmla="val -3627"/>
              <a:gd name="adj3" fmla="val 21163"/>
              <a:gd name="adj4" fmla="val -11289"/>
              <a:gd name="adj5" fmla="val 134572"/>
              <a:gd name="adj6" fmla="val -65529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蓝色线为原图，绿色线为叠加上去的相图</a:t>
            </a: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3" y="2071688"/>
            <a:ext cx="4491037" cy="437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线形标注 2(无边框) 9"/>
          <p:cNvSpPr/>
          <p:nvPr/>
        </p:nvSpPr>
        <p:spPr>
          <a:xfrm>
            <a:off x="7572375" y="1285875"/>
            <a:ext cx="1357313" cy="785813"/>
          </a:xfrm>
          <a:prstGeom prst="callout2">
            <a:avLst>
              <a:gd name="adj1" fmla="val 21163"/>
              <a:gd name="adj2" fmla="val -3627"/>
              <a:gd name="adj3" fmla="val 21163"/>
              <a:gd name="adj4" fmla="val -11289"/>
              <a:gd name="adj5" fmla="val 176575"/>
              <a:gd name="adj6" fmla="val -79199"/>
            </a:avLst>
          </a:prstGeom>
          <a:solidFill>
            <a:srgbClr val="FFE9A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just"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放大相图的部分区域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ChangeArrowheads="1"/>
          </p:cNvSpPr>
          <p:nvPr/>
        </p:nvSpPr>
        <p:spPr bwMode="auto">
          <a:xfrm>
            <a:off x="0" y="2286000"/>
            <a:ext cx="9144000" cy="3581400"/>
          </a:xfrm>
          <a:prstGeom prst="rect">
            <a:avLst/>
          </a:prstGeom>
          <a:solidFill>
            <a:srgbClr val="FFE9A3">
              <a:alpha val="4980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solidFill>
                <a:srgbClr val="FFCC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642938" y="1500188"/>
            <a:ext cx="41354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MSI</a:t>
            </a:r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数据库在国内由</a:t>
            </a:r>
            <a:r>
              <a:rPr lang="en-US" altLang="zh-CN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iGroup</a:t>
            </a:r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公司代理，</a:t>
            </a:r>
          </a:p>
          <a:p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请就近联系以下</a:t>
            </a:r>
            <a:r>
              <a:rPr lang="en-US" altLang="zh-CN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iGroup</a:t>
            </a:r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各代表处。</a:t>
            </a:r>
          </a:p>
        </p:txBody>
      </p:sp>
      <p:sp>
        <p:nvSpPr>
          <p:cNvPr id="34820" name="Text Box 6"/>
          <p:cNvSpPr txBox="1">
            <a:spLocks noChangeArrowheads="1"/>
          </p:cNvSpPr>
          <p:nvPr/>
        </p:nvSpPr>
        <p:spPr bwMode="auto">
          <a:xfrm>
            <a:off x="709613" y="2500313"/>
            <a:ext cx="37338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iGroup </a:t>
            </a:r>
            <a:r>
              <a:rPr lang="en-US" altLang="zh-CN" b="1">
                <a:solidFill>
                  <a:srgbClr val="000000"/>
                </a:solidFill>
                <a:latin typeface="宋体" pitchFamily="2" charset="-122"/>
              </a:rPr>
              <a:t>· </a:t>
            </a:r>
            <a:r>
              <a:rPr lang="zh-CN" altLang="en-US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中国</a:t>
            </a:r>
          </a:p>
          <a:p>
            <a:r>
              <a:rPr lang="en-US" altLang="zh-CN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Email</a:t>
            </a:r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hlinkClick r:id="rId2"/>
              </a:rPr>
              <a:t>info@igroup.com.cn</a:t>
            </a:r>
            <a:endParaRPr lang="en-US" altLang="zh-CN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21" name="Text Box 7"/>
          <p:cNvSpPr txBox="1">
            <a:spLocks noChangeArrowheads="1"/>
          </p:cNvSpPr>
          <p:nvPr/>
        </p:nvSpPr>
        <p:spPr bwMode="auto">
          <a:xfrm>
            <a:off x="709613" y="3286125"/>
            <a:ext cx="36480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上海：上海市斜土路</a:t>
            </a:r>
            <a:r>
              <a:rPr lang="en-US" altLang="zh-CN" sz="16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2899</a:t>
            </a:r>
            <a:r>
              <a:rPr lang="zh-CN" altLang="en-US" sz="16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号甲</a:t>
            </a:r>
            <a:r>
              <a:rPr lang="en-US" altLang="zh-CN" sz="16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16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栋</a:t>
            </a:r>
            <a:r>
              <a:rPr lang="en-US" altLang="zh-CN" sz="16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601</a:t>
            </a:r>
            <a:r>
              <a:rPr lang="zh-CN" altLang="en-US" sz="16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（光启文化广场）</a:t>
            </a:r>
            <a:endParaRPr lang="en-US" altLang="zh-CN" sz="16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Tel: 021-64454595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Fax: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: 021-64454595 -8032</a:t>
            </a:r>
            <a:endParaRPr lang="en-US" altLang="zh-CN" sz="16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22" name="Text Box 8"/>
          <p:cNvSpPr txBox="1">
            <a:spLocks noChangeArrowheads="1"/>
          </p:cNvSpPr>
          <p:nvPr/>
        </p:nvSpPr>
        <p:spPr bwMode="auto">
          <a:xfrm>
            <a:off x="4857750" y="4505325"/>
            <a:ext cx="3657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西安：西安市碑林区友谊西路</a:t>
            </a:r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236</a:t>
            </a:r>
            <a:r>
              <a:rPr lang="zh-CN" altLang="en-US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号华豪丽晶</a:t>
            </a:r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号楼</a:t>
            </a:r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1612</a:t>
            </a:r>
            <a:r>
              <a:rPr lang="zh-CN" altLang="en-US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室座</a:t>
            </a:r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806</a:t>
            </a:r>
            <a:r>
              <a:rPr lang="zh-CN" altLang="en-US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室 </a:t>
            </a:r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(710043) </a:t>
            </a:r>
          </a:p>
          <a:p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Tel: 029-89353458</a:t>
            </a:r>
          </a:p>
          <a:p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Fax: 029-89353458</a:t>
            </a:r>
          </a:p>
        </p:txBody>
      </p:sp>
      <p:sp>
        <p:nvSpPr>
          <p:cNvPr id="34823" name="Text Box 9"/>
          <p:cNvSpPr txBox="1">
            <a:spLocks noChangeArrowheads="1"/>
          </p:cNvSpPr>
          <p:nvPr/>
        </p:nvSpPr>
        <p:spPr bwMode="auto">
          <a:xfrm>
            <a:off x="709613" y="4505325"/>
            <a:ext cx="3657600" cy="1069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广州：越秀区东风中路</a:t>
            </a:r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318</a:t>
            </a:r>
            <a:r>
              <a:rPr lang="zh-CN" altLang="en-US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号嘉业大厦</a:t>
            </a:r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2705</a:t>
            </a:r>
            <a:r>
              <a:rPr lang="zh-CN" altLang="en-US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室</a:t>
            </a:r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(510030)</a:t>
            </a:r>
          </a:p>
          <a:p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Tel: 020-83274076</a:t>
            </a:r>
          </a:p>
          <a:p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Fax: 020-83274078</a:t>
            </a:r>
          </a:p>
        </p:txBody>
      </p:sp>
      <p:sp>
        <p:nvSpPr>
          <p:cNvPr id="34824" name="Text Box 10"/>
          <p:cNvSpPr txBox="1">
            <a:spLocks noChangeArrowheads="1"/>
          </p:cNvSpPr>
          <p:nvPr/>
        </p:nvSpPr>
        <p:spPr bwMode="auto">
          <a:xfrm>
            <a:off x="4857750" y="3286125"/>
            <a:ext cx="37147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北京：海淀区知春路</a:t>
            </a:r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号学院国际大厦</a:t>
            </a:r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1213</a:t>
            </a:r>
            <a:r>
              <a:rPr lang="zh-CN" altLang="en-US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室（</a:t>
            </a:r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100083</a:t>
            </a:r>
            <a:r>
              <a:rPr lang="zh-CN" altLang="en-US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） </a:t>
            </a:r>
          </a:p>
          <a:p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Tel: 010-82331971</a:t>
            </a:r>
          </a:p>
          <a:p>
            <a:r>
              <a: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Fax: 010-82331961</a:t>
            </a:r>
          </a:p>
        </p:txBody>
      </p:sp>
      <p:sp>
        <p:nvSpPr>
          <p:cNvPr id="34825" name="Text Box 6"/>
          <p:cNvSpPr txBox="1">
            <a:spLocks noChangeArrowheads="1"/>
          </p:cNvSpPr>
          <p:nvPr/>
        </p:nvSpPr>
        <p:spPr bwMode="auto">
          <a:xfrm>
            <a:off x="4714875" y="6273800"/>
            <a:ext cx="4214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更多内容，请访问</a:t>
            </a:r>
            <a:r>
              <a:rPr lang="en-US" altLang="zh-CN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hlinkClick r:id="rId3"/>
              </a:rPr>
              <a:t>www.igroup.com.cn</a:t>
            </a:r>
            <a:endParaRPr lang="en-US" altLang="zh-CN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765</Words>
  <Application>Microsoft Office PowerPoint</Application>
  <PresentationFormat>全屏显示(4:3)</PresentationFormat>
  <Paragraphs>122</Paragraphs>
  <Slides>29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3" baseType="lpstr">
      <vt:lpstr>Office 主题</vt:lpstr>
      <vt:lpstr>自定义设计方案</vt:lpstr>
      <vt:lpstr>1_Office 主题</vt:lpstr>
      <vt:lpstr>位图图像</vt:lpstr>
      <vt:lpstr>幻灯片 1</vt:lpstr>
      <vt:lpstr>下载&amp;安装</vt:lpstr>
      <vt:lpstr>幻灯片 3</vt:lpstr>
      <vt:lpstr>幻灯片 4</vt:lpstr>
      <vt:lpstr>界面简介</vt:lpstr>
      <vt:lpstr>使用举例 —— 体系选择: Cu-Al-Mg</vt:lpstr>
      <vt:lpstr>幻灯片 7</vt:lpstr>
      <vt:lpstr>幻灯片 8</vt:lpstr>
      <vt:lpstr>使用举例 —— 数据下载</vt:lpstr>
      <vt:lpstr>幻灯片 10</vt:lpstr>
      <vt:lpstr>使用举例 —— 数据内容介绍</vt:lpstr>
      <vt:lpstr>幻灯片 12</vt:lpstr>
      <vt:lpstr>使用举例 —— System Report</vt:lpstr>
      <vt:lpstr>幻灯片 14</vt:lpstr>
      <vt:lpstr>幻灯片 15</vt:lpstr>
      <vt:lpstr>使用举例 —— System Report</vt:lpstr>
      <vt:lpstr>幻灯片 17</vt:lpstr>
      <vt:lpstr>幻灯片 18</vt:lpstr>
      <vt:lpstr>使用举例 —— 相图查阅</vt:lpstr>
      <vt:lpstr>幻灯片 20</vt:lpstr>
      <vt:lpstr>幻灯片 21</vt:lpstr>
      <vt:lpstr>幻灯片 22</vt:lpstr>
      <vt:lpstr>幻灯片 23</vt:lpstr>
      <vt:lpstr>幻灯片 24</vt:lpstr>
      <vt:lpstr>幻灯片 25</vt:lpstr>
      <vt:lpstr>使用举例 —— 相图查阅</vt:lpstr>
      <vt:lpstr>幻灯片 27</vt:lpstr>
      <vt:lpstr>幻灯片 28</vt:lpstr>
      <vt:lpstr>幻灯片 29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Angela-Shi</dc:creator>
  <cp:lastModifiedBy>Lycia</cp:lastModifiedBy>
  <cp:revision>13</cp:revision>
  <dcterms:created xsi:type="dcterms:W3CDTF">2013-09-26T02:25:02Z</dcterms:created>
  <dcterms:modified xsi:type="dcterms:W3CDTF">2014-03-19T05:08:34Z</dcterms:modified>
</cp:coreProperties>
</file>