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3"/>
    <p:sldId id="259" r:id="rId4"/>
    <p:sldId id="261" r:id="rId5"/>
    <p:sldId id="260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Group 3"/>
          <p:cNvGrpSpPr/>
          <p:nvPr/>
        </p:nvGrpSpPr>
        <p:grpSpPr bwMode="auto">
          <a:xfrm>
            <a:off x="905934" y="5170487"/>
            <a:ext cx="8994812" cy="76202"/>
            <a:chOff x="0" y="0"/>
            <a:chExt cx="8600" cy="122"/>
          </a:xfrm>
        </p:grpSpPr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0" y="2"/>
              <a:ext cx="1719" cy="121"/>
            </a:xfrm>
            <a:prstGeom prst="rect">
              <a:avLst/>
            </a:prstGeom>
            <a:solidFill>
              <a:srgbClr val="FB262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1719" y="2"/>
              <a:ext cx="1720" cy="121"/>
            </a:xfrm>
            <a:prstGeom prst="rect">
              <a:avLst/>
            </a:prstGeom>
            <a:solidFill>
              <a:srgbClr val="00B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5160" y="0"/>
              <a:ext cx="1720" cy="121"/>
            </a:xfrm>
            <a:prstGeom prst="rect">
              <a:avLst/>
            </a:prstGeom>
            <a:solidFill>
              <a:srgbClr val="92151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6880" y="0"/>
              <a:ext cx="1721" cy="121"/>
            </a:xfrm>
            <a:prstGeom prst="rect">
              <a:avLst/>
            </a:prstGeom>
            <a:solidFill>
              <a:srgbClr val="F96D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3439" y="1"/>
              <a:ext cx="1721" cy="1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</p:grpSp>
      <p:sp>
        <p:nvSpPr>
          <p:cNvPr id="2057" name="Rectangle 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905933" y="4378326"/>
            <a:ext cx="8995859" cy="792163"/>
          </a:xfrm>
        </p:spPr>
        <p:txBody>
          <a:bodyPr wrap="square" lIns="90170" tIns="46990" rIns="90170" bIns="46990"/>
          <a:lstStyle>
            <a:lvl1pPr algn="l">
              <a:defRPr sz="4000"/>
            </a:lvl1pPr>
          </a:lstStyle>
          <a:p>
            <a:pPr lvl="0"/>
            <a:r>
              <a:rPr lang="zh-CN" altLang="en-US" noProof="0" dirty="0" smtClean="0"/>
              <a:t>单击此处编辑标题</a:t>
            </a:r>
            <a:endParaRPr lang="zh-CN" noProof="0" dirty="0" smtClean="0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905933" y="5246689"/>
            <a:ext cx="8995859" cy="715961"/>
          </a:xfrm>
        </p:spPr>
        <p:txBody>
          <a:bodyPr wrap="square"/>
          <a:lstStyle>
            <a:lvl1pPr marL="0" indent="0">
              <a:buFontTx/>
              <a:buNone/>
              <a:defRPr sz="2000"/>
            </a:lvl1pPr>
          </a:lstStyle>
          <a:p>
            <a:pPr lvl="0"/>
            <a:r>
              <a:rPr lang="zh-CN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Picture 2" descr="dadadad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" t="16596" r="129" b="8403"/>
          <a:stretch>
            <a:fillRect/>
          </a:stretch>
        </p:blipFill>
        <p:spPr bwMode="auto">
          <a:xfrm>
            <a:off x="0" y="0"/>
            <a:ext cx="12192000" cy="422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12955"/>
            <a:ext cx="10515600" cy="574291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4966" y="274638"/>
            <a:ext cx="6811546" cy="1011600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44966" y="1558313"/>
            <a:ext cx="6811546" cy="4525963"/>
          </a:xfrm>
        </p:spPr>
        <p:txBody>
          <a:bodyPr>
            <a:normAutofit/>
          </a:bodyPr>
          <a:lstStyle>
            <a:lvl1pPr marL="285750" indent="-285750">
              <a:buFont typeface="Arial" pitchFamily="34" charset="0"/>
              <a:buChar char="•"/>
              <a:defRPr sz="2400"/>
            </a:lvl1pPr>
            <a:lvl2pPr marL="742950" indent="-285750">
              <a:buFont typeface="Arial" pitchFamily="34" charset="0"/>
              <a:buChar char="•"/>
              <a:defRPr sz="2000"/>
            </a:lvl2pPr>
            <a:lvl3pPr marL="1200150" indent="-285750">
              <a:buFont typeface="Arial" pitchFamily="34" charset="0"/>
              <a:buChar char="•"/>
              <a:defRPr sz="1800"/>
            </a:lvl3pPr>
            <a:lvl4pPr marL="1657350" indent="-285750">
              <a:buFont typeface="Arial" pitchFamily="34" charset="0"/>
              <a:buChar char="•"/>
              <a:defRPr sz="1800"/>
            </a:lvl4pPr>
            <a:lvl5pPr marL="2114550" indent="-285750">
              <a:buFont typeface="Arial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as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4" y="788566"/>
            <a:ext cx="3777047" cy="188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ext Box 2" descr="#wm#_36_02_100_1000_a_1_38#clear#"/>
          <p:cNvSpPr txBox="1">
            <a:spLocks noChangeArrowheads="1"/>
          </p:cNvSpPr>
          <p:nvPr/>
        </p:nvSpPr>
        <p:spPr bwMode="auto">
          <a:xfrm>
            <a:off x="0" y="2570164"/>
            <a:ext cx="12200467" cy="1702291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bg2"/>
                </a:solidFill>
                <a:latin typeface="Arial" pitchFamily="34" charset="0"/>
                <a:ea typeface="宋体" pitchFamily="2" charset="-122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marL="342900" indent="-342900" algn="l" eaLnBrk="1" hangingPunct="1">
              <a:buFontTx/>
              <a:buChar char="•"/>
            </a:pPr>
            <a:endParaRPr lang="zh-CN" altLang="zh-CN" sz="320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09600" y="2570164"/>
            <a:ext cx="9753600" cy="1685875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 smtClean="0"/>
              <a:t>单击此处编辑母版标题样式</a:t>
            </a:r>
            <a:endParaRPr lang="zh-CN" noProof="0" dirty="0" smtClean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221317" y="4271802"/>
            <a:ext cx="8534400" cy="1042988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zh-CN" noProof="0" dirty="0" smtClean="0"/>
              <a:t>单击此处编辑母版副标题样式</a:t>
            </a:r>
            <a:endParaRPr lang="zh-CN" noProof="0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Picture 4" descr="#wm#_51_07_*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9557491" y="844635"/>
            <a:ext cx="2441732" cy="345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0201"/>
            <a:ext cx="51562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156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as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4" y="788566"/>
            <a:ext cx="3777047" cy="188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 Box 2" descr="#wm#_36_02_100_1000_a_1_38#clear#"/>
          <p:cNvSpPr txBox="1">
            <a:spLocks noChangeArrowheads="1"/>
          </p:cNvSpPr>
          <p:nvPr/>
        </p:nvSpPr>
        <p:spPr bwMode="auto">
          <a:xfrm>
            <a:off x="0" y="2570164"/>
            <a:ext cx="12200467" cy="1702291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bg2"/>
                </a:solidFill>
                <a:latin typeface="Arial" pitchFamily="34" charset="0"/>
                <a:ea typeface="宋体" pitchFamily="2" charset="-122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marL="342900" indent="-342900" algn="l" eaLnBrk="1" hangingPunct="1">
              <a:buFontTx/>
              <a:buChar char="•"/>
            </a:pPr>
            <a:endParaRPr lang="zh-CN" altLang="zh-CN" sz="3200"/>
          </a:p>
        </p:txBody>
      </p:sp>
      <p:pic>
        <p:nvPicPr>
          <p:cNvPr id="13" name="Picture 4" descr="#wm#_51_07_*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9557491" y="844635"/>
            <a:ext cx="2441732" cy="345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09600" y="2570164"/>
            <a:ext cx="9753600" cy="1702291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 smtClean="0"/>
              <a:t>单击此处编辑母版标题样式</a:t>
            </a:r>
            <a:endParaRPr lang="zh-CN" noProof="0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49474" y="950460"/>
            <a:ext cx="4695940" cy="8604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55279" y="950460"/>
            <a:ext cx="5452240" cy="4872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49474" y="1965444"/>
            <a:ext cx="4704326" cy="385702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8" name="Line 5" descr="#wm#_36_19_*Z"/>
          <p:cNvSpPr>
            <a:spLocks noChangeShapeType="1"/>
          </p:cNvSpPr>
          <p:nvPr/>
        </p:nvSpPr>
        <p:spPr bwMode="auto">
          <a:xfrm>
            <a:off x="6477438" y="729000"/>
            <a:ext cx="2117" cy="5400000"/>
          </a:xfrm>
          <a:prstGeom prst="line">
            <a:avLst/>
          </a:prstGeom>
          <a:noFill/>
          <a:ln w="28575" cmpd="sng">
            <a:solidFill>
              <a:srgbClr val="C4C4C4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37914" y="274639"/>
            <a:ext cx="1915886" cy="585152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8338456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8467" y="6704014"/>
            <a:ext cx="12208933" cy="153987"/>
            <a:chOff x="0" y="0"/>
            <a:chExt cx="14420" cy="243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3"/>
              <a:ext cx="2882" cy="240"/>
            </a:xfrm>
            <a:prstGeom prst="rect">
              <a:avLst/>
            </a:prstGeom>
            <a:solidFill>
              <a:srgbClr val="FB262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2882" y="3"/>
              <a:ext cx="2884" cy="240"/>
            </a:xfrm>
            <a:prstGeom prst="rect">
              <a:avLst/>
            </a:prstGeom>
            <a:solidFill>
              <a:srgbClr val="00B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8652" y="0"/>
              <a:ext cx="2884" cy="240"/>
            </a:xfrm>
            <a:prstGeom prst="rect">
              <a:avLst/>
            </a:prstGeom>
            <a:solidFill>
              <a:srgbClr val="92151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11536" y="0"/>
              <a:ext cx="2885" cy="240"/>
            </a:xfrm>
            <a:prstGeom prst="rect">
              <a:avLst/>
            </a:prstGeom>
            <a:solidFill>
              <a:srgbClr val="F96D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5766" y="1"/>
              <a:ext cx="2886" cy="2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</p:grp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74638"/>
            <a:ext cx="10515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1"/>
            <a:ext cx="10515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914400" indent="-4572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257300" indent="-3429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714500" indent="-3429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171700" indent="-34290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16610" y="4143375"/>
            <a:ext cx="7861300" cy="1305560"/>
          </a:xfrm>
        </p:spPr>
        <p:txBody>
          <a:bodyPr>
            <a:normAutofit/>
          </a:bodyPr>
          <a:p>
            <a:r>
              <a:rPr lang="en-US" altLang="zh-CN" b="1"/>
              <a:t>2016“</a:t>
            </a:r>
            <a:r>
              <a:rPr lang="zh-CN" altLang="en-US" b="1"/>
              <a:t>知网杯</a:t>
            </a:r>
            <a:r>
              <a:rPr lang="en-US" altLang="zh-CN" b="1"/>
              <a:t>”</a:t>
            </a:r>
            <a:r>
              <a:rPr lang="zh-CN" altLang="en-US" b="1"/>
              <a:t>资源检索大赛</a:t>
            </a:r>
            <a:endParaRPr lang="zh-CN" altLang="en-US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7353" y="5258119"/>
            <a:ext cx="8995859" cy="715961"/>
          </a:xfrm>
        </p:spPr>
        <p:txBody>
          <a:bodyPr/>
          <a:p>
            <a:pPr algn="l"/>
            <a:r>
              <a:rPr lang="zh-CN" altLang="en-US"/>
              <a:t>决赛第三环节</a:t>
            </a:r>
            <a:r>
              <a:rPr lang="en-US" altLang="zh-CN"/>
              <a:t>“</a:t>
            </a:r>
            <a:r>
              <a:rPr lang="zh-CN" altLang="en-US"/>
              <a:t>知识传播者</a:t>
            </a:r>
            <a:r>
              <a:rPr lang="en-US" altLang="zh-CN"/>
              <a:t>”</a:t>
            </a:r>
            <a:r>
              <a:rPr lang="zh-CN" altLang="en-US"/>
              <a:t>①检索与排序提纲</a:t>
            </a:r>
            <a:endParaRPr lang="zh-CN" altLang="en-US"/>
          </a:p>
        </p:txBody>
      </p:sp>
      <p:pic>
        <p:nvPicPr>
          <p:cNvPr id="4" name="图片 3" descr="1.知网LOGO-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54610"/>
            <a:ext cx="2048510" cy="6711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任意多边形 8"/>
          <p:cNvSpPr/>
          <p:nvPr/>
        </p:nvSpPr>
        <p:spPr>
          <a:xfrm>
            <a:off x="6795770" y="2432050"/>
            <a:ext cx="693738" cy="762000"/>
          </a:xfrm>
          <a:custGeom>
            <a:avLst/>
            <a:gdLst>
              <a:gd name="txL" fmla="*/ 0 w 1926055"/>
              <a:gd name="txT" fmla="*/ 0 h 2119034"/>
              <a:gd name="txR" fmla="*/ 1926055 w 1926055"/>
              <a:gd name="txB" fmla="*/ 2119034 h 2119034"/>
            </a:gdLst>
            <a:ahLst/>
            <a:cxnLst>
              <a:cxn ang="0">
                <a:pos x="508677" y="0"/>
              </a:cxn>
              <a:cxn ang="0">
                <a:pos x="868366" y="148988"/>
              </a:cxn>
              <a:cxn ang="0">
                <a:pos x="868730" y="149429"/>
              </a:cxn>
              <a:cxn ang="0">
                <a:pos x="884055" y="146335"/>
              </a:cxn>
              <a:cxn ang="0">
                <a:pos x="924704" y="186984"/>
              </a:cxn>
              <a:cxn ang="0">
                <a:pos x="884055" y="227633"/>
              </a:cxn>
              <a:cxn ang="0">
                <a:pos x="843406" y="186984"/>
              </a:cxn>
              <a:cxn ang="0">
                <a:pos x="846601" y="171162"/>
              </a:cxn>
              <a:cxn ang="0">
                <a:pos x="853236" y="161319"/>
              </a:cxn>
              <a:cxn ang="0">
                <a:pos x="782332" y="102818"/>
              </a:cxn>
              <a:cxn ang="0">
                <a:pos x="508677" y="19228"/>
              </a:cxn>
              <a:cxn ang="0">
                <a:pos x="19228" y="508678"/>
              </a:cxn>
              <a:cxn ang="0">
                <a:pos x="508677" y="998127"/>
              </a:cxn>
              <a:cxn ang="0">
                <a:pos x="782332" y="914537"/>
              </a:cxn>
              <a:cxn ang="0">
                <a:pos x="851968" y="857082"/>
              </a:cxn>
              <a:cxn ang="0">
                <a:pos x="846601" y="849122"/>
              </a:cxn>
              <a:cxn ang="0">
                <a:pos x="843406" y="833299"/>
              </a:cxn>
              <a:cxn ang="0">
                <a:pos x="884055" y="792650"/>
              </a:cxn>
              <a:cxn ang="0">
                <a:pos x="924704" y="833299"/>
              </a:cxn>
              <a:cxn ang="0">
                <a:pos x="884055" y="873948"/>
              </a:cxn>
              <a:cxn ang="0">
                <a:pos x="868233" y="870754"/>
              </a:cxn>
              <a:cxn ang="0">
                <a:pos x="866714" y="869730"/>
              </a:cxn>
              <a:cxn ang="0">
                <a:pos x="793083" y="930481"/>
              </a:cxn>
              <a:cxn ang="0">
                <a:pos x="508677" y="1017355"/>
              </a:cxn>
              <a:cxn ang="0">
                <a:pos x="0" y="508678"/>
              </a:cxn>
              <a:cxn ang="0">
                <a:pos x="508677" y="0"/>
              </a:cxn>
            </a:cxnLst>
            <a:rect l="txL" t="txT" r="txR" b="txB"/>
            <a:pathLst>
              <a:path w="1926055" h="2119034">
                <a:moveTo>
                  <a:pt x="1059517" y="0"/>
                </a:moveTo>
                <a:cubicBezTo>
                  <a:pt x="1352095" y="0"/>
                  <a:pt x="1616974" y="118591"/>
                  <a:pt x="1808709" y="310325"/>
                </a:cubicBezTo>
                <a:lnTo>
                  <a:pt x="1809467" y="311244"/>
                </a:lnTo>
                <a:lnTo>
                  <a:pt x="1841388" y="304799"/>
                </a:lnTo>
                <a:cubicBezTo>
                  <a:pt x="1888148" y="304799"/>
                  <a:pt x="1926055" y="342706"/>
                  <a:pt x="1926055" y="389466"/>
                </a:cubicBezTo>
                <a:cubicBezTo>
                  <a:pt x="1926055" y="436226"/>
                  <a:pt x="1888148" y="474133"/>
                  <a:pt x="1841388" y="474133"/>
                </a:cubicBezTo>
                <a:cubicBezTo>
                  <a:pt x="1794628" y="474133"/>
                  <a:pt x="1756721" y="436226"/>
                  <a:pt x="1756721" y="389466"/>
                </a:cubicBezTo>
                <a:cubicBezTo>
                  <a:pt x="1756721" y="377776"/>
                  <a:pt x="1759090" y="366639"/>
                  <a:pt x="1763375" y="356510"/>
                </a:cubicBezTo>
                <a:lnTo>
                  <a:pt x="1777196" y="336010"/>
                </a:lnTo>
                <a:lnTo>
                  <a:pt x="1629511" y="214159"/>
                </a:lnTo>
                <a:cubicBezTo>
                  <a:pt x="1466803" y="104236"/>
                  <a:pt x="1270655" y="40050"/>
                  <a:pt x="1059517" y="40050"/>
                </a:cubicBezTo>
                <a:cubicBezTo>
                  <a:pt x="496481" y="40050"/>
                  <a:pt x="40050" y="496481"/>
                  <a:pt x="40050" y="1059517"/>
                </a:cubicBezTo>
                <a:cubicBezTo>
                  <a:pt x="40050" y="1622553"/>
                  <a:pt x="496481" y="2078984"/>
                  <a:pt x="1059517" y="2078984"/>
                </a:cubicBezTo>
                <a:cubicBezTo>
                  <a:pt x="1270655" y="2078984"/>
                  <a:pt x="1466803" y="2014798"/>
                  <a:pt x="1629511" y="1904875"/>
                </a:cubicBezTo>
                <a:lnTo>
                  <a:pt x="1774554" y="1785204"/>
                </a:lnTo>
                <a:lnTo>
                  <a:pt x="1763375" y="1768623"/>
                </a:lnTo>
                <a:cubicBezTo>
                  <a:pt x="1759090" y="1758494"/>
                  <a:pt x="1756721" y="1747357"/>
                  <a:pt x="1756721" y="1735667"/>
                </a:cubicBezTo>
                <a:cubicBezTo>
                  <a:pt x="1756721" y="1688907"/>
                  <a:pt x="1794628" y="1651000"/>
                  <a:pt x="1841388" y="1651000"/>
                </a:cubicBezTo>
                <a:cubicBezTo>
                  <a:pt x="1888148" y="1651000"/>
                  <a:pt x="1926055" y="1688907"/>
                  <a:pt x="1926055" y="1735667"/>
                </a:cubicBezTo>
                <a:cubicBezTo>
                  <a:pt x="1926055" y="1782427"/>
                  <a:pt x="1888148" y="1820334"/>
                  <a:pt x="1841388" y="1820334"/>
                </a:cubicBezTo>
                <a:cubicBezTo>
                  <a:pt x="1829698" y="1820334"/>
                  <a:pt x="1818561" y="1817965"/>
                  <a:pt x="1808432" y="1813681"/>
                </a:cubicBezTo>
                <a:lnTo>
                  <a:pt x="1805269" y="1811548"/>
                </a:lnTo>
                <a:lnTo>
                  <a:pt x="1651903" y="1938086"/>
                </a:lnTo>
                <a:cubicBezTo>
                  <a:pt x="1482803" y="2052327"/>
                  <a:pt x="1278950" y="2119034"/>
                  <a:pt x="1059517" y="2119034"/>
                </a:cubicBezTo>
                <a:cubicBezTo>
                  <a:pt x="474362" y="2119034"/>
                  <a:pt x="0" y="1644672"/>
                  <a:pt x="0" y="1059517"/>
                </a:cubicBezTo>
                <a:cubicBezTo>
                  <a:pt x="0" y="474362"/>
                  <a:pt x="474362" y="0"/>
                  <a:pt x="1059517" y="0"/>
                </a:cubicBezTo>
                <a:close/>
              </a:path>
            </a:pathLst>
          </a:custGeom>
          <a:solidFill>
            <a:srgbClr val="72CC36"/>
          </a:solidFill>
          <a:ln w="9525">
            <a:noFill/>
            <a:miter/>
          </a:ln>
        </p:spPr>
        <p:txBody>
          <a:bodyPr anchor="ctr"/>
          <a:p>
            <a:pPr lvl="0" algn="ctr"/>
            <a:r>
              <a:rPr lang="en-US" altLang="x-none" sz="3200" dirty="0">
                <a:solidFill>
                  <a:srgbClr val="60A7FF"/>
                </a:solidFill>
                <a:latin typeface="Arial" charset="-122"/>
                <a:ea typeface="Microsoft YaHei" charset="0"/>
              </a:rPr>
              <a:t>B</a:t>
            </a:r>
            <a:endParaRPr lang="zh-CN" altLang="en-US" sz="3200" dirty="0">
              <a:solidFill>
                <a:srgbClr val="60A7FF"/>
              </a:solidFill>
              <a:latin typeface="Arial" charset="-122"/>
              <a:ea typeface="Microsoft YaHei" charset="0"/>
            </a:endParaRPr>
          </a:p>
        </p:txBody>
      </p:sp>
      <p:sp>
        <p:nvSpPr>
          <p:cNvPr id="8195" name="任意多边形 9"/>
          <p:cNvSpPr/>
          <p:nvPr/>
        </p:nvSpPr>
        <p:spPr>
          <a:xfrm flipH="1">
            <a:off x="4639310" y="2432050"/>
            <a:ext cx="692150" cy="762000"/>
          </a:xfrm>
          <a:custGeom>
            <a:avLst/>
            <a:gdLst>
              <a:gd name="txL" fmla="*/ 0 w 1926055"/>
              <a:gd name="txT" fmla="*/ 0 h 2119034"/>
              <a:gd name="txR" fmla="*/ 1926055 w 1926055"/>
              <a:gd name="txB" fmla="*/ 2119034 h 2119034"/>
            </a:gdLst>
            <a:ahLst/>
            <a:cxnLst>
              <a:cxn ang="0">
                <a:pos x="508677" y="0"/>
              </a:cxn>
              <a:cxn ang="0">
                <a:pos x="868366" y="148988"/>
              </a:cxn>
              <a:cxn ang="0">
                <a:pos x="868730" y="149429"/>
              </a:cxn>
              <a:cxn ang="0">
                <a:pos x="884055" y="146335"/>
              </a:cxn>
              <a:cxn ang="0">
                <a:pos x="924704" y="186984"/>
              </a:cxn>
              <a:cxn ang="0">
                <a:pos x="884055" y="227633"/>
              </a:cxn>
              <a:cxn ang="0">
                <a:pos x="843406" y="186984"/>
              </a:cxn>
              <a:cxn ang="0">
                <a:pos x="846601" y="171162"/>
              </a:cxn>
              <a:cxn ang="0">
                <a:pos x="853236" y="161319"/>
              </a:cxn>
              <a:cxn ang="0">
                <a:pos x="782332" y="102818"/>
              </a:cxn>
              <a:cxn ang="0">
                <a:pos x="508677" y="19228"/>
              </a:cxn>
              <a:cxn ang="0">
                <a:pos x="19228" y="508678"/>
              </a:cxn>
              <a:cxn ang="0">
                <a:pos x="508677" y="998127"/>
              </a:cxn>
              <a:cxn ang="0">
                <a:pos x="782332" y="914537"/>
              </a:cxn>
              <a:cxn ang="0">
                <a:pos x="851968" y="857082"/>
              </a:cxn>
              <a:cxn ang="0">
                <a:pos x="846601" y="849122"/>
              </a:cxn>
              <a:cxn ang="0">
                <a:pos x="843406" y="833299"/>
              </a:cxn>
              <a:cxn ang="0">
                <a:pos x="884055" y="792650"/>
              </a:cxn>
              <a:cxn ang="0">
                <a:pos x="924704" y="833299"/>
              </a:cxn>
              <a:cxn ang="0">
                <a:pos x="884055" y="873948"/>
              </a:cxn>
              <a:cxn ang="0">
                <a:pos x="868233" y="870754"/>
              </a:cxn>
              <a:cxn ang="0">
                <a:pos x="866714" y="869730"/>
              </a:cxn>
              <a:cxn ang="0">
                <a:pos x="793083" y="930481"/>
              </a:cxn>
              <a:cxn ang="0">
                <a:pos x="508677" y="1017355"/>
              </a:cxn>
              <a:cxn ang="0">
                <a:pos x="0" y="508678"/>
              </a:cxn>
              <a:cxn ang="0">
                <a:pos x="508677" y="0"/>
              </a:cxn>
            </a:cxnLst>
            <a:rect l="txL" t="txT" r="txR" b="txB"/>
            <a:pathLst>
              <a:path w="1926055" h="2119034">
                <a:moveTo>
                  <a:pt x="1059517" y="0"/>
                </a:moveTo>
                <a:cubicBezTo>
                  <a:pt x="1352095" y="0"/>
                  <a:pt x="1616974" y="118591"/>
                  <a:pt x="1808709" y="310325"/>
                </a:cubicBezTo>
                <a:lnTo>
                  <a:pt x="1809467" y="311244"/>
                </a:lnTo>
                <a:lnTo>
                  <a:pt x="1841388" y="304799"/>
                </a:lnTo>
                <a:cubicBezTo>
                  <a:pt x="1888148" y="304799"/>
                  <a:pt x="1926055" y="342706"/>
                  <a:pt x="1926055" y="389466"/>
                </a:cubicBezTo>
                <a:cubicBezTo>
                  <a:pt x="1926055" y="436226"/>
                  <a:pt x="1888148" y="474133"/>
                  <a:pt x="1841388" y="474133"/>
                </a:cubicBezTo>
                <a:cubicBezTo>
                  <a:pt x="1794628" y="474133"/>
                  <a:pt x="1756721" y="436226"/>
                  <a:pt x="1756721" y="389466"/>
                </a:cubicBezTo>
                <a:cubicBezTo>
                  <a:pt x="1756721" y="377776"/>
                  <a:pt x="1759090" y="366639"/>
                  <a:pt x="1763375" y="356510"/>
                </a:cubicBezTo>
                <a:lnTo>
                  <a:pt x="1777196" y="336010"/>
                </a:lnTo>
                <a:lnTo>
                  <a:pt x="1629511" y="214159"/>
                </a:lnTo>
                <a:cubicBezTo>
                  <a:pt x="1466803" y="104236"/>
                  <a:pt x="1270655" y="40050"/>
                  <a:pt x="1059517" y="40050"/>
                </a:cubicBezTo>
                <a:cubicBezTo>
                  <a:pt x="496481" y="40050"/>
                  <a:pt x="40050" y="496481"/>
                  <a:pt x="40050" y="1059517"/>
                </a:cubicBezTo>
                <a:cubicBezTo>
                  <a:pt x="40050" y="1622553"/>
                  <a:pt x="496481" y="2078984"/>
                  <a:pt x="1059517" y="2078984"/>
                </a:cubicBezTo>
                <a:cubicBezTo>
                  <a:pt x="1270655" y="2078984"/>
                  <a:pt x="1466803" y="2014798"/>
                  <a:pt x="1629511" y="1904875"/>
                </a:cubicBezTo>
                <a:lnTo>
                  <a:pt x="1774554" y="1785204"/>
                </a:lnTo>
                <a:lnTo>
                  <a:pt x="1763375" y="1768623"/>
                </a:lnTo>
                <a:cubicBezTo>
                  <a:pt x="1759090" y="1758494"/>
                  <a:pt x="1756721" y="1747357"/>
                  <a:pt x="1756721" y="1735667"/>
                </a:cubicBezTo>
                <a:cubicBezTo>
                  <a:pt x="1756721" y="1688907"/>
                  <a:pt x="1794628" y="1651000"/>
                  <a:pt x="1841388" y="1651000"/>
                </a:cubicBezTo>
                <a:cubicBezTo>
                  <a:pt x="1888148" y="1651000"/>
                  <a:pt x="1926055" y="1688907"/>
                  <a:pt x="1926055" y="1735667"/>
                </a:cubicBezTo>
                <a:cubicBezTo>
                  <a:pt x="1926055" y="1782427"/>
                  <a:pt x="1888148" y="1820334"/>
                  <a:pt x="1841388" y="1820334"/>
                </a:cubicBezTo>
                <a:cubicBezTo>
                  <a:pt x="1829698" y="1820334"/>
                  <a:pt x="1818561" y="1817965"/>
                  <a:pt x="1808432" y="1813681"/>
                </a:cubicBezTo>
                <a:lnTo>
                  <a:pt x="1805269" y="1811548"/>
                </a:lnTo>
                <a:lnTo>
                  <a:pt x="1651903" y="1938086"/>
                </a:lnTo>
                <a:cubicBezTo>
                  <a:pt x="1482803" y="2052327"/>
                  <a:pt x="1278950" y="2119034"/>
                  <a:pt x="1059517" y="2119034"/>
                </a:cubicBezTo>
                <a:cubicBezTo>
                  <a:pt x="474362" y="2119034"/>
                  <a:pt x="0" y="1644672"/>
                  <a:pt x="0" y="1059517"/>
                </a:cubicBezTo>
                <a:cubicBezTo>
                  <a:pt x="0" y="474362"/>
                  <a:pt x="474362" y="0"/>
                  <a:pt x="1059517" y="0"/>
                </a:cubicBezTo>
                <a:close/>
              </a:path>
            </a:pathLst>
          </a:custGeom>
          <a:solidFill>
            <a:srgbClr val="72CC36"/>
          </a:solidFill>
          <a:ln w="9525">
            <a:noFill/>
            <a:miter/>
          </a:ln>
        </p:spPr>
        <p:txBody>
          <a:bodyPr anchor="ctr"/>
          <a:p>
            <a:pPr lvl="0" algn="ctr"/>
            <a:r>
              <a:rPr lang="en-US" altLang="x-none" sz="3200" dirty="0">
                <a:solidFill>
                  <a:srgbClr val="60A7FF"/>
                </a:solidFill>
                <a:latin typeface="Arial" charset="-122"/>
                <a:ea typeface="Microsoft YaHei" charset="0"/>
              </a:rPr>
              <a:t>A</a:t>
            </a:r>
            <a:endParaRPr lang="zh-CN" altLang="en-US" sz="3200" dirty="0">
              <a:solidFill>
                <a:srgbClr val="60A7FF"/>
              </a:solidFill>
              <a:latin typeface="Arial" charset="-122"/>
              <a:ea typeface="Microsoft YaHei" charset="0"/>
            </a:endParaRPr>
          </a:p>
        </p:txBody>
      </p:sp>
      <p:sp>
        <p:nvSpPr>
          <p:cNvPr id="8196" name="椭圆 10"/>
          <p:cNvSpPr/>
          <p:nvPr/>
        </p:nvSpPr>
        <p:spPr>
          <a:xfrm>
            <a:off x="5331460" y="2235200"/>
            <a:ext cx="1444625" cy="1360170"/>
          </a:xfrm>
          <a:prstGeom prst="ellipse">
            <a:avLst/>
          </a:prstGeom>
          <a:solidFill>
            <a:srgbClr val="60A7FF"/>
          </a:solidFill>
          <a:ln w="9525">
            <a:noFill/>
          </a:ln>
        </p:spPr>
        <p:txBody>
          <a:bodyPr anchor="ctr"/>
          <a:p>
            <a:pPr lvl="0" algn="ctr"/>
            <a:r>
              <a:rPr lang="zh-CN" altLang="en-US" sz="2000" b="1" dirty="0">
                <a:solidFill>
                  <a:srgbClr val="080808"/>
                </a:solidFill>
                <a:latin typeface="Microsoft YaHei" charset="0"/>
                <a:ea typeface="Microsoft YaHei" charset="0"/>
              </a:rPr>
              <a:t>CNKI</a:t>
            </a:r>
            <a:endParaRPr lang="zh-CN" altLang="en-US" sz="2000" b="1" dirty="0">
              <a:solidFill>
                <a:srgbClr val="080808"/>
              </a:solidFill>
              <a:latin typeface="Microsoft YaHei" charset="0"/>
              <a:ea typeface="Microsoft YaHei" charset="0"/>
            </a:endParaRPr>
          </a:p>
        </p:txBody>
      </p:sp>
      <p:sp>
        <p:nvSpPr>
          <p:cNvPr id="8197" name="矩形 11"/>
          <p:cNvSpPr/>
          <p:nvPr/>
        </p:nvSpPr>
        <p:spPr>
          <a:xfrm>
            <a:off x="7489825" y="2600325"/>
            <a:ext cx="3931920" cy="381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>
              <a:lnSpc>
                <a:spcPct val="150000"/>
              </a:lnSpc>
            </a:pPr>
            <a:r>
              <a:rPr lang="zh-CN" altLang="en-US" sz="4000" dirty="0">
                <a:solidFill>
                  <a:srgbClr val="080808"/>
                </a:solidFill>
                <a:latin typeface="Arial" charset="-122"/>
                <a:ea typeface="Microsoft YaHei" charset="0"/>
              </a:rPr>
              <a:t>搜索：中国知网</a:t>
            </a:r>
            <a:endParaRPr lang="zh-CN" altLang="en-US" sz="4000" dirty="0">
              <a:solidFill>
                <a:srgbClr val="080808"/>
              </a:solidFill>
              <a:latin typeface="Arial" charset="-122"/>
              <a:ea typeface="Microsoft YaHei" charset="0"/>
            </a:endParaRPr>
          </a:p>
        </p:txBody>
      </p:sp>
      <p:sp>
        <p:nvSpPr>
          <p:cNvPr id="8198" name="矩形 12"/>
          <p:cNvSpPr/>
          <p:nvPr/>
        </p:nvSpPr>
        <p:spPr>
          <a:xfrm>
            <a:off x="136525" y="2600325"/>
            <a:ext cx="4502785" cy="381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 algn="r">
              <a:lnSpc>
                <a:spcPct val="150000"/>
              </a:lnSpc>
            </a:pPr>
            <a:r>
              <a:rPr lang="en-US" altLang="x-none" sz="3200" dirty="0">
                <a:solidFill>
                  <a:srgbClr val="080808"/>
                </a:solidFill>
                <a:latin typeface="Microsoft YaHei" charset="0"/>
                <a:ea typeface="Microsoft YaHei" charset="0"/>
              </a:rPr>
              <a:t>http://www.cnki.net/</a:t>
            </a:r>
            <a:endParaRPr lang="en-US" altLang="x-none" sz="3200" dirty="0">
              <a:solidFill>
                <a:srgbClr val="080808"/>
              </a:solidFill>
              <a:latin typeface="Microsoft YaHei" charset="0"/>
              <a:ea typeface="Microsoft YaHei" charset="0"/>
            </a:endParaRPr>
          </a:p>
        </p:txBody>
      </p:sp>
      <p:pic>
        <p:nvPicPr>
          <p:cNvPr id="4" name="图片 3" descr="中国知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2540"/>
            <a:ext cx="12202795" cy="186702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22650" y="2227580"/>
            <a:ext cx="6042660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57550" y="2588260"/>
            <a:ext cx="6042660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242" name="文本框 10241"/>
          <p:cNvSpPr txBox="1"/>
          <p:nvPr/>
        </p:nvSpPr>
        <p:spPr>
          <a:xfrm>
            <a:off x="624205" y="4564063"/>
            <a:ext cx="10463530" cy="13322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eaLnBrk="1" latinLnBrk="0" hangingPunct="1"/>
            <a:r>
              <a:rPr lang="en-US" altLang="x-none" sz="2000" b="1" dirty="0">
                <a:solidFill>
                  <a:srgbClr val="000000"/>
                </a:solidFill>
                <a:latin typeface="Microsoft YaHei" charset="0"/>
                <a:ea typeface="Microsoft YaHei" charset="0"/>
              </a:rPr>
              <a:t>7</a:t>
            </a:r>
            <a:r>
              <a:rPr lang="zh-CN" altLang="en-US" sz="2000" dirty="0">
                <a:solidFill>
                  <a:srgbClr val="000000"/>
                </a:solidFill>
                <a:latin typeface="Microsoft YaHei" charset="0"/>
                <a:ea typeface="Microsoft YaHei" charset="0"/>
              </a:rPr>
              <a:t>种分组方法：</a:t>
            </a:r>
            <a:endParaRPr lang="zh-CN" altLang="en-US" sz="2000" dirty="0">
              <a:solidFill>
                <a:srgbClr val="000000"/>
              </a:solidFill>
              <a:latin typeface="Microsoft YaHei" charset="0"/>
              <a:ea typeface="Microsoft YaHei" charset="0"/>
            </a:endParaRPr>
          </a:p>
          <a:p>
            <a:pPr lvl="0" eaLnBrk="1" latinLnBrk="0" hangingPunct="1"/>
            <a:r>
              <a:rPr lang="zh-CN" altLang="en-US" sz="2000" dirty="0">
                <a:solidFill>
                  <a:srgbClr val="000000"/>
                </a:solidFill>
                <a:latin typeface="Microsoft YaHei" charset="0"/>
                <a:ea typeface="Microsoft YaHei" charset="0"/>
              </a:rPr>
              <a:t>     按来源数据库、学科、发表年度、基金、研究层次、作者、机构。</a:t>
            </a:r>
            <a:r>
              <a:rPr lang="zh-CN" altLang="en-US" sz="2000" b="1" dirty="0">
                <a:solidFill>
                  <a:srgbClr val="000099"/>
                </a:solidFill>
                <a:latin typeface="Microsoft YaHei" charset="0"/>
                <a:ea typeface="Microsoft YaHei" charset="0"/>
              </a:rPr>
              <a:t>默认按发表年度分组。</a:t>
            </a:r>
            <a:endParaRPr lang="zh-CN" altLang="en-US" sz="2000" b="1" dirty="0">
              <a:solidFill>
                <a:srgbClr val="000099"/>
              </a:solidFill>
              <a:latin typeface="Microsoft YaHei" charset="0"/>
              <a:ea typeface="Microsoft YaHei" charset="0"/>
            </a:endParaRPr>
          </a:p>
          <a:p>
            <a:pPr lvl="0" eaLnBrk="1" latinLnBrk="0" hangingPunct="1"/>
            <a:r>
              <a:rPr lang="en-US" altLang="x-none" sz="2000" b="1" dirty="0">
                <a:solidFill>
                  <a:srgbClr val="000000"/>
                </a:solidFill>
                <a:latin typeface="Microsoft YaHei" charset="0"/>
                <a:ea typeface="Microsoft YaHei" charset="0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Microsoft YaHei" charset="0"/>
                <a:ea typeface="Microsoft YaHei" charset="0"/>
              </a:rPr>
              <a:t>种排序方法：</a:t>
            </a:r>
            <a:endParaRPr lang="zh-CN" altLang="en-US" sz="2000" dirty="0">
              <a:solidFill>
                <a:srgbClr val="000000"/>
              </a:solidFill>
              <a:latin typeface="Microsoft YaHei" charset="0"/>
              <a:ea typeface="Microsoft YaHei" charset="0"/>
            </a:endParaRPr>
          </a:p>
          <a:p>
            <a:pPr lvl="0" eaLnBrk="1" latinLnBrk="0" hangingPunct="1"/>
            <a:r>
              <a:rPr lang="zh-CN" altLang="en-US" sz="2000" dirty="0">
                <a:solidFill>
                  <a:srgbClr val="000000"/>
                </a:solidFill>
                <a:latin typeface="Microsoft YaHei" charset="0"/>
                <a:ea typeface="Microsoft YaHei" charset="0"/>
              </a:rPr>
              <a:t>     按主题、发表时间、被引、下载。</a:t>
            </a:r>
            <a:r>
              <a:rPr lang="zh-CN" altLang="en-US" sz="2000" b="1" dirty="0">
                <a:solidFill>
                  <a:srgbClr val="000099"/>
                </a:solidFill>
                <a:latin typeface="Microsoft YaHei" charset="0"/>
                <a:ea typeface="Microsoft YaHei" charset="0"/>
              </a:rPr>
              <a:t>默认按主题排序。</a:t>
            </a:r>
            <a:endParaRPr lang="zh-CN" altLang="en-US" sz="2000" dirty="0">
              <a:latin typeface="Arial" charset="-122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9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6" grpId="1" animBg="1"/>
      <p:bldP spid="7" grpId="1" animBg="1"/>
      <p:bldP spid="102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3072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462" y="651598"/>
            <a:ext cx="11520663" cy="6146787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0724" name="流程图: 过程 30723"/>
          <p:cNvSpPr/>
          <p:nvPr/>
        </p:nvSpPr>
        <p:spPr>
          <a:xfrm>
            <a:off x="3145606" y="1486406"/>
            <a:ext cx="7341863" cy="360269"/>
          </a:xfrm>
          <a:prstGeom prst="flowChartProcess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0725" name="流程图: 过程 30724"/>
          <p:cNvSpPr/>
          <p:nvPr/>
        </p:nvSpPr>
        <p:spPr>
          <a:xfrm>
            <a:off x="331702" y="1468948"/>
            <a:ext cx="2525054" cy="4048658"/>
          </a:xfrm>
          <a:prstGeom prst="flowChartProcess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charset="0"/>
              <a:ea typeface="宋体" charset="-122"/>
            </a:endParaRPr>
          </a:p>
        </p:txBody>
      </p:sp>
      <p:pic>
        <p:nvPicPr>
          <p:cNvPr id="30726" name="图片 3072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6581" y="2157744"/>
            <a:ext cx="1052238" cy="2352062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0727" name="图片 30726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099" y="2133937"/>
            <a:ext cx="614202" cy="647531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0728" name="图片 30727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744" y="1918093"/>
            <a:ext cx="647531" cy="509455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31" name="长方形 847"/>
          <p:cNvSpPr/>
          <p:nvPr/>
        </p:nvSpPr>
        <p:spPr>
          <a:xfrm>
            <a:off x="3217025" y="2060931"/>
            <a:ext cx="647531" cy="360269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46" tIns="46977" rIns="90146" bIns="46977" anchor="ctr"/>
          <a:p>
            <a:pPr lvl="0"/>
            <a:endParaRPr>
              <a:latin typeface="Arial" charset="-122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默认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905" y="635"/>
            <a:ext cx="12176125" cy="68668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7955" y="1482725"/>
            <a:ext cx="4881245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37000" y="731520"/>
            <a:ext cx="6548120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4745" y="3783330"/>
            <a:ext cx="1576070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265" y="3386455"/>
            <a:ext cx="2812415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作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33020"/>
            <a:ext cx="12192635" cy="67989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6160" y="1615440"/>
            <a:ext cx="3049905" cy="3429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4730" y="1950720"/>
            <a:ext cx="935990" cy="283845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036"/>
</p:tagLst>
</file>

<file path=ppt/theme/theme1.xml><?xml version="1.0" encoding="utf-8"?>
<a:theme xmlns:a="http://schemas.openxmlformats.org/drawingml/2006/main" name="1_默认设计模板">
  <a:themeElements>
    <a:clrScheme name="PPT3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B262C"/>
      </a:accent1>
      <a:accent2>
        <a:srgbClr val="00BAF7"/>
      </a:accent2>
      <a:accent3>
        <a:srgbClr val="921519"/>
      </a:accent3>
      <a:accent4>
        <a:srgbClr val="F96D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WPS 演示</Application>
  <PresentationFormat>宽屏</PresentationFormat>
  <Paragraphs>19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1_默认设计模板</vt:lpstr>
      <vt:lpstr>2016“知网杯”资源检索大赛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Annie</cp:lastModifiedBy>
  <cp:revision>13</cp:revision>
  <dcterms:created xsi:type="dcterms:W3CDTF">2015-05-05T08:02:00Z</dcterms:created>
  <dcterms:modified xsi:type="dcterms:W3CDTF">2016-04-21T06:31:33Z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