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9" r:id="rId3"/>
    <p:sldId id="330" r:id="rId4"/>
    <p:sldId id="311" r:id="rId5"/>
    <p:sldId id="302" r:id="rId6"/>
    <p:sldId id="288" r:id="rId7"/>
    <p:sldId id="312" r:id="rId8"/>
    <p:sldId id="331" r:id="rId9"/>
    <p:sldId id="329" r:id="rId10"/>
    <p:sldId id="332" r:id="rId11"/>
    <p:sldId id="324" r:id="rId12"/>
    <p:sldId id="325" r:id="rId13"/>
    <p:sldId id="326" r:id="rId14"/>
    <p:sldId id="259" r:id="rId15"/>
    <p:sldId id="334" r:id="rId16"/>
  </p:sldIdLst>
  <p:sldSz cx="9144000" cy="6858000" type="screen4x3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79310" autoAdjust="0"/>
  </p:normalViewPr>
  <p:slideViewPr>
    <p:cSldViewPr>
      <p:cViewPr varScale="1">
        <p:scale>
          <a:sx n="51" d="100"/>
          <a:sy n="51" d="100"/>
        </p:scale>
        <p:origin x="-16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688C35-C897-4307-9F05-80DBD1996ED4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6E362F5-0585-4868-8EDD-E5EC998D0577}">
      <dgm:prSet phldrT="[文本]" custT="1"/>
      <dgm:spPr/>
      <dgm:t>
        <a:bodyPr/>
        <a:lstStyle/>
        <a:p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  100% 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的全国性商业银行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6377131-0317-4F67-95F9-3B318C067419}" type="parTrans" cxnId="{4B49BEE3-4F59-4E32-9372-B51455A49D1C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89AFA29-C00D-420F-9804-C67C84309986}" type="sibTrans" cxnId="{4B49BEE3-4F59-4E32-9372-B51455A49D1C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B1CE193-5A13-41D8-9D8E-80668F6D8F9E}">
      <dgm:prSet phldrT="[文本]" custT="1"/>
      <dgm:spPr/>
      <dgm:t>
        <a:bodyPr/>
        <a:lstStyle/>
        <a:p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  100% 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的基金公司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F1DB5CD-AD05-4E6B-B207-C0DBCCE89F0B}" type="parTrans" cxnId="{5858A00A-0C27-496A-8723-2394C838E288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DB68421-E7EE-450E-A1B5-3935BBDFE928}" type="sibTrans" cxnId="{5858A00A-0C27-496A-8723-2394C838E288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1C492FC-C02D-409E-B393-089DB9548F34}">
      <dgm:prSet phldrT="[文本]" custT="1"/>
      <dgm:spPr/>
      <dgm:t>
        <a:bodyPr/>
        <a:lstStyle/>
        <a:p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  100% 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的证券公司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4372765-4456-4DE2-9616-32093DCD1A6B}" type="parTrans" cxnId="{FDE0E946-FF4F-429D-8EAC-9E89B53B6F06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0D6E7C9-44A1-472A-8E14-271EC871BC32}" type="sibTrans" cxnId="{FDE0E946-FF4F-429D-8EAC-9E89B53B6F06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D87E119-2D78-4D9D-97D4-A550909BBD11}">
      <dgm:prSet phldrT="[文本]" custT="1"/>
      <dgm:spPr/>
      <dgm:t>
        <a:bodyPr/>
        <a:lstStyle/>
        <a:p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  78% 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的保险公司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5311757-EAD8-48EB-B454-2540FF8705B2}" type="parTrans" cxnId="{E3D26118-647F-4E0F-B057-B939DE26CF69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F4D9046-0410-4A31-A82F-6A91095EE4E1}" type="sibTrans" cxnId="{E3D26118-647F-4E0F-B057-B939DE26CF69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2000C1B1-004A-48EB-B664-B094F0F3C2F4}">
      <dgm:prSet phldrT="[文本]" custT="1"/>
      <dgm:spPr/>
      <dgm:t>
        <a:bodyPr/>
        <a:lstStyle/>
        <a:p>
          <a:r>
            <a: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rPr>
            <a:t>  75% 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的</a:t>
          </a:r>
          <a:r>
            <a: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QFII</a:t>
          </a:r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机构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63DF968-11D1-4CE1-A0D8-32FED29D128D}" type="parTrans" cxnId="{BAC13CFD-2424-4CAB-A9B7-831A3204B0E9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B811260-B0A7-41C1-83C5-F53500919B52}" type="sibTrans" cxnId="{BAC13CFD-2424-4CAB-A9B7-831A3204B0E9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E60874F1-4594-4577-889D-7F3D28195DE7}">
      <dgm:prSet phldrT="[文本]" custT="1"/>
      <dgm:spPr/>
      <dgm:t>
        <a:bodyPr/>
        <a:lstStyle/>
        <a:p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  各类海外金融机构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AE9B9AD-7F8C-4041-AFC0-1F28A4625980}" type="parTrans" cxnId="{7D98035D-E842-4CED-AC1B-0FAA78307288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432CC44-F1B9-4445-95AD-37C81885CC81}" type="sibTrans" cxnId="{7D98035D-E842-4CED-AC1B-0FAA78307288}">
      <dgm:prSet/>
      <dgm:spPr/>
      <dgm:t>
        <a:bodyPr/>
        <a:lstStyle/>
        <a:p>
          <a:endParaRPr lang="zh-CN" altLang="en-US" sz="240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4A7D4D2A-6271-4210-AEBB-08DBCE81658E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  国内外知名高校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035B30E-1E19-4FA6-8D30-4D3022CC0AC6}" type="parTrans" cxnId="{FE77825A-3948-4B9D-B4FE-E7FA21E2CC2D}">
      <dgm:prSet/>
      <dgm:spPr/>
      <dgm:t>
        <a:bodyPr/>
        <a:lstStyle/>
        <a:p>
          <a:endParaRPr lang="zh-CN" altLang="en-US"/>
        </a:p>
      </dgm:t>
    </dgm:pt>
    <dgm:pt modelId="{A32A568F-B5AF-4110-B024-766CAED747C1}" type="sibTrans" cxnId="{FE77825A-3948-4B9D-B4FE-E7FA21E2CC2D}">
      <dgm:prSet/>
      <dgm:spPr/>
      <dgm:t>
        <a:bodyPr/>
        <a:lstStyle/>
        <a:p>
          <a:endParaRPr lang="zh-CN" altLang="en-US"/>
        </a:p>
      </dgm:t>
    </dgm:pt>
    <dgm:pt modelId="{AC97A639-D35F-4523-B4EC-34F1B4DB6EC3}" type="pres">
      <dgm:prSet presAssocID="{48688C35-C897-4307-9F05-80DBD1996E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49C6908-B2C9-4740-8E2D-7DAF9193AB87}" type="pres">
      <dgm:prSet presAssocID="{96E362F5-0585-4868-8EDD-E5EC998D0577}" presName="parentText" presStyleLbl="node1" presStyleIdx="0" presStyleCnt="7" custLinFactNeighborY="-5157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FD8872-C882-4D46-B6AF-454A916E6D3F}" type="pres">
      <dgm:prSet presAssocID="{589AFA29-C00D-420F-9804-C67C84309986}" presName="spacer" presStyleCnt="0"/>
      <dgm:spPr/>
    </dgm:pt>
    <dgm:pt modelId="{887D4B75-4AB7-41B5-867A-FED71996F86D}" type="pres">
      <dgm:prSet presAssocID="{BB1CE193-5A13-41D8-9D8E-80668F6D8F9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5CEAE7-ECB0-4242-916A-56DDC32F441A}" type="pres">
      <dgm:prSet presAssocID="{3DB68421-E7EE-450E-A1B5-3935BBDFE928}" presName="spacer" presStyleCnt="0"/>
      <dgm:spPr/>
    </dgm:pt>
    <dgm:pt modelId="{DEB2AB78-61D6-464F-A5AE-AF9695B9E166}" type="pres">
      <dgm:prSet presAssocID="{41C492FC-C02D-409E-B393-089DB9548F34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2D4C6B-5C9D-4EAE-AC0F-BAACCD86F4C1}" type="pres">
      <dgm:prSet presAssocID="{D0D6E7C9-44A1-472A-8E14-271EC871BC32}" presName="spacer" presStyleCnt="0"/>
      <dgm:spPr/>
    </dgm:pt>
    <dgm:pt modelId="{2639B16D-05A5-4C4E-8AA3-8345AC0A05C0}" type="pres">
      <dgm:prSet presAssocID="{FD87E119-2D78-4D9D-97D4-A550909BBD11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D5B366-8110-4DF1-88ED-04D1C4A1F045}" type="pres">
      <dgm:prSet presAssocID="{3F4D9046-0410-4A31-A82F-6A91095EE4E1}" presName="spacer" presStyleCnt="0"/>
      <dgm:spPr/>
    </dgm:pt>
    <dgm:pt modelId="{77727515-3DAE-4BDB-A546-44E4EF739DCA}" type="pres">
      <dgm:prSet presAssocID="{2000C1B1-004A-48EB-B664-B094F0F3C2F4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7A1409-30E5-4E95-B9A5-9F5CD0ADE61C}" type="pres">
      <dgm:prSet presAssocID="{5B811260-B0A7-41C1-83C5-F53500919B52}" presName="spacer" presStyleCnt="0"/>
      <dgm:spPr/>
    </dgm:pt>
    <dgm:pt modelId="{52D1BC9F-15D0-4379-BE9C-073304BCA55C}" type="pres">
      <dgm:prSet presAssocID="{E60874F1-4594-4577-889D-7F3D28195DE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80B33B-F353-4186-9F75-EB7F24C3414A}" type="pres">
      <dgm:prSet presAssocID="{9432CC44-F1B9-4445-95AD-37C81885CC81}" presName="spacer" presStyleCnt="0"/>
      <dgm:spPr/>
    </dgm:pt>
    <dgm:pt modelId="{5BD27B46-B2C4-4047-962C-501C6C97A37C}" type="pres">
      <dgm:prSet presAssocID="{4A7D4D2A-6271-4210-AEBB-08DBCE81658E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3D26118-647F-4E0F-B057-B939DE26CF69}" srcId="{48688C35-C897-4307-9F05-80DBD1996ED4}" destId="{FD87E119-2D78-4D9D-97D4-A550909BBD11}" srcOrd="3" destOrd="0" parTransId="{C5311757-EAD8-48EB-B454-2540FF8705B2}" sibTransId="{3F4D9046-0410-4A31-A82F-6A91095EE4E1}"/>
    <dgm:cxn modelId="{B4A7AE7E-4660-4A24-8EFC-5B7135D791F4}" type="presOf" srcId="{48688C35-C897-4307-9F05-80DBD1996ED4}" destId="{AC97A639-D35F-4523-B4EC-34F1B4DB6EC3}" srcOrd="0" destOrd="0" presId="urn:microsoft.com/office/officeart/2005/8/layout/vList2"/>
    <dgm:cxn modelId="{05F2734C-5C4E-44BC-8876-A41F4ABF8F2D}" type="presOf" srcId="{E60874F1-4594-4577-889D-7F3D28195DE7}" destId="{52D1BC9F-15D0-4379-BE9C-073304BCA55C}" srcOrd="0" destOrd="0" presId="urn:microsoft.com/office/officeart/2005/8/layout/vList2"/>
    <dgm:cxn modelId="{BAC13CFD-2424-4CAB-A9B7-831A3204B0E9}" srcId="{48688C35-C897-4307-9F05-80DBD1996ED4}" destId="{2000C1B1-004A-48EB-B664-B094F0F3C2F4}" srcOrd="4" destOrd="0" parTransId="{063DF968-11D1-4CE1-A0D8-32FED29D128D}" sibTransId="{5B811260-B0A7-41C1-83C5-F53500919B52}"/>
    <dgm:cxn modelId="{4B49BEE3-4F59-4E32-9372-B51455A49D1C}" srcId="{48688C35-C897-4307-9F05-80DBD1996ED4}" destId="{96E362F5-0585-4868-8EDD-E5EC998D0577}" srcOrd="0" destOrd="0" parTransId="{86377131-0317-4F67-95F9-3B318C067419}" sibTransId="{589AFA29-C00D-420F-9804-C67C84309986}"/>
    <dgm:cxn modelId="{5858A00A-0C27-496A-8723-2394C838E288}" srcId="{48688C35-C897-4307-9F05-80DBD1996ED4}" destId="{BB1CE193-5A13-41D8-9D8E-80668F6D8F9E}" srcOrd="1" destOrd="0" parTransId="{EF1DB5CD-AD05-4E6B-B207-C0DBCCE89F0B}" sibTransId="{3DB68421-E7EE-450E-A1B5-3935BBDFE928}"/>
    <dgm:cxn modelId="{FE77825A-3948-4B9D-B4FE-E7FA21E2CC2D}" srcId="{48688C35-C897-4307-9F05-80DBD1996ED4}" destId="{4A7D4D2A-6271-4210-AEBB-08DBCE81658E}" srcOrd="6" destOrd="0" parTransId="{B035B30E-1E19-4FA6-8D30-4D3022CC0AC6}" sibTransId="{A32A568F-B5AF-4110-B024-766CAED747C1}"/>
    <dgm:cxn modelId="{D43712AD-AFBF-4D4D-A9E4-B3F11A59854F}" type="presOf" srcId="{2000C1B1-004A-48EB-B664-B094F0F3C2F4}" destId="{77727515-3DAE-4BDB-A546-44E4EF739DCA}" srcOrd="0" destOrd="0" presId="urn:microsoft.com/office/officeart/2005/8/layout/vList2"/>
    <dgm:cxn modelId="{7D98035D-E842-4CED-AC1B-0FAA78307288}" srcId="{48688C35-C897-4307-9F05-80DBD1996ED4}" destId="{E60874F1-4594-4577-889D-7F3D28195DE7}" srcOrd="5" destOrd="0" parTransId="{8AE9B9AD-7F8C-4041-AFC0-1F28A4625980}" sibTransId="{9432CC44-F1B9-4445-95AD-37C81885CC81}"/>
    <dgm:cxn modelId="{CE2CE7B9-5E33-4424-BD65-DEC0BA8FB132}" type="presOf" srcId="{96E362F5-0585-4868-8EDD-E5EC998D0577}" destId="{A49C6908-B2C9-4740-8E2D-7DAF9193AB87}" srcOrd="0" destOrd="0" presId="urn:microsoft.com/office/officeart/2005/8/layout/vList2"/>
    <dgm:cxn modelId="{FDE0E946-FF4F-429D-8EAC-9E89B53B6F06}" srcId="{48688C35-C897-4307-9F05-80DBD1996ED4}" destId="{41C492FC-C02D-409E-B393-089DB9548F34}" srcOrd="2" destOrd="0" parTransId="{C4372765-4456-4DE2-9616-32093DCD1A6B}" sibTransId="{D0D6E7C9-44A1-472A-8E14-271EC871BC32}"/>
    <dgm:cxn modelId="{A6CC11B0-3A38-4683-B01B-7FAD559867E9}" type="presOf" srcId="{41C492FC-C02D-409E-B393-089DB9548F34}" destId="{DEB2AB78-61D6-464F-A5AE-AF9695B9E166}" srcOrd="0" destOrd="0" presId="urn:microsoft.com/office/officeart/2005/8/layout/vList2"/>
    <dgm:cxn modelId="{E4CEFC79-631C-4A18-A38B-2D40B2C20055}" type="presOf" srcId="{FD87E119-2D78-4D9D-97D4-A550909BBD11}" destId="{2639B16D-05A5-4C4E-8AA3-8345AC0A05C0}" srcOrd="0" destOrd="0" presId="urn:microsoft.com/office/officeart/2005/8/layout/vList2"/>
    <dgm:cxn modelId="{1F05FBDC-57C4-4B40-9C47-0915B45678DD}" type="presOf" srcId="{4A7D4D2A-6271-4210-AEBB-08DBCE81658E}" destId="{5BD27B46-B2C4-4047-962C-501C6C97A37C}" srcOrd="0" destOrd="0" presId="urn:microsoft.com/office/officeart/2005/8/layout/vList2"/>
    <dgm:cxn modelId="{375D5CD4-F336-4B7D-8D55-093CFDF95076}" type="presOf" srcId="{BB1CE193-5A13-41D8-9D8E-80668F6D8F9E}" destId="{887D4B75-4AB7-41B5-867A-FED71996F86D}" srcOrd="0" destOrd="0" presId="urn:microsoft.com/office/officeart/2005/8/layout/vList2"/>
    <dgm:cxn modelId="{D277B601-FA21-4B99-B4E9-154E03D8CA66}" type="presParOf" srcId="{AC97A639-D35F-4523-B4EC-34F1B4DB6EC3}" destId="{A49C6908-B2C9-4740-8E2D-7DAF9193AB87}" srcOrd="0" destOrd="0" presId="urn:microsoft.com/office/officeart/2005/8/layout/vList2"/>
    <dgm:cxn modelId="{DCF409FE-A4F6-44CD-9766-103071D2A45A}" type="presParOf" srcId="{AC97A639-D35F-4523-B4EC-34F1B4DB6EC3}" destId="{19FD8872-C882-4D46-B6AF-454A916E6D3F}" srcOrd="1" destOrd="0" presId="urn:microsoft.com/office/officeart/2005/8/layout/vList2"/>
    <dgm:cxn modelId="{70643348-490D-482D-9689-20FDE7AE1EA7}" type="presParOf" srcId="{AC97A639-D35F-4523-B4EC-34F1B4DB6EC3}" destId="{887D4B75-4AB7-41B5-867A-FED71996F86D}" srcOrd="2" destOrd="0" presId="urn:microsoft.com/office/officeart/2005/8/layout/vList2"/>
    <dgm:cxn modelId="{34ADFD99-0D26-4265-A0B9-DD6020CD2C53}" type="presParOf" srcId="{AC97A639-D35F-4523-B4EC-34F1B4DB6EC3}" destId="{EB5CEAE7-ECB0-4242-916A-56DDC32F441A}" srcOrd="3" destOrd="0" presId="urn:microsoft.com/office/officeart/2005/8/layout/vList2"/>
    <dgm:cxn modelId="{B04B328E-577E-457E-BED6-78DACFE88DD3}" type="presParOf" srcId="{AC97A639-D35F-4523-B4EC-34F1B4DB6EC3}" destId="{DEB2AB78-61D6-464F-A5AE-AF9695B9E166}" srcOrd="4" destOrd="0" presId="urn:microsoft.com/office/officeart/2005/8/layout/vList2"/>
    <dgm:cxn modelId="{91A1EAD7-1AD7-478C-A47C-97AFFF2DD34B}" type="presParOf" srcId="{AC97A639-D35F-4523-B4EC-34F1B4DB6EC3}" destId="{A92D4C6B-5C9D-4EAE-AC0F-BAACCD86F4C1}" srcOrd="5" destOrd="0" presId="urn:microsoft.com/office/officeart/2005/8/layout/vList2"/>
    <dgm:cxn modelId="{EB00D8BC-6E2E-47CF-ACB6-BE4A57121AF8}" type="presParOf" srcId="{AC97A639-D35F-4523-B4EC-34F1B4DB6EC3}" destId="{2639B16D-05A5-4C4E-8AA3-8345AC0A05C0}" srcOrd="6" destOrd="0" presId="urn:microsoft.com/office/officeart/2005/8/layout/vList2"/>
    <dgm:cxn modelId="{C6DBA553-991B-4FA9-8872-6AB548C26A10}" type="presParOf" srcId="{AC97A639-D35F-4523-B4EC-34F1B4DB6EC3}" destId="{F2D5B366-8110-4DF1-88ED-04D1C4A1F045}" srcOrd="7" destOrd="0" presId="urn:microsoft.com/office/officeart/2005/8/layout/vList2"/>
    <dgm:cxn modelId="{995FA0F7-9C9C-4AE2-8B2A-FB1B5E680480}" type="presParOf" srcId="{AC97A639-D35F-4523-B4EC-34F1B4DB6EC3}" destId="{77727515-3DAE-4BDB-A546-44E4EF739DCA}" srcOrd="8" destOrd="0" presId="urn:microsoft.com/office/officeart/2005/8/layout/vList2"/>
    <dgm:cxn modelId="{147D0AF9-B231-479B-9963-88626A173FCF}" type="presParOf" srcId="{AC97A639-D35F-4523-B4EC-34F1B4DB6EC3}" destId="{3E7A1409-30E5-4E95-B9A5-9F5CD0ADE61C}" srcOrd="9" destOrd="0" presId="urn:microsoft.com/office/officeart/2005/8/layout/vList2"/>
    <dgm:cxn modelId="{5688350E-1BF0-49A7-AE4F-807100F2D10E}" type="presParOf" srcId="{AC97A639-D35F-4523-B4EC-34F1B4DB6EC3}" destId="{52D1BC9F-15D0-4379-BE9C-073304BCA55C}" srcOrd="10" destOrd="0" presId="urn:microsoft.com/office/officeart/2005/8/layout/vList2"/>
    <dgm:cxn modelId="{D90D15BE-BCBC-4D77-968A-6918B2C03A49}" type="presParOf" srcId="{AC97A639-D35F-4523-B4EC-34F1B4DB6EC3}" destId="{4580B33B-F353-4186-9F75-EB7F24C3414A}" srcOrd="11" destOrd="0" presId="urn:microsoft.com/office/officeart/2005/8/layout/vList2"/>
    <dgm:cxn modelId="{4CC63891-8CCB-4BDF-92E5-B8CB649C4E6F}" type="presParOf" srcId="{AC97A639-D35F-4523-B4EC-34F1B4DB6EC3}" destId="{5BD27B46-B2C4-4047-962C-501C6C97A37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380EA-B6E4-44B3-83D6-F35AD925BF9B}" type="datetimeFigureOut">
              <a:rPr lang="zh-CN" altLang="en-US" smtClean="0"/>
              <a:pPr/>
              <a:t>2015/3/20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8133D-3D45-4918-8F0F-DA60046FC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8984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31CB6-9FB1-4B40-AD22-E2BB9036C770}" type="datetimeFigureOut">
              <a:rPr lang="zh-CN" altLang="en-US" smtClean="0"/>
              <a:pPr/>
              <a:t>2015/3/20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3BA57-667B-4B6F-AB6D-34E40DBA57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756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40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、引言：收盘</a:t>
            </a:r>
            <a:r>
              <a:rPr lang="en-US" altLang="zh-CN" dirty="0" smtClean="0"/>
              <a:t>3582.27</a:t>
            </a:r>
            <a:r>
              <a:rPr lang="zh-CN" altLang="en-US" dirty="0" smtClean="0"/>
              <a:t>，最高</a:t>
            </a:r>
            <a:r>
              <a:rPr lang="en-US" altLang="zh-CN" dirty="0" smtClean="0"/>
              <a:t>3600.68</a:t>
            </a:r>
            <a:r>
              <a:rPr lang="zh-CN" altLang="en-US" dirty="0" smtClean="0"/>
              <a:t>，创下近</a:t>
            </a:r>
            <a:r>
              <a:rPr lang="en-US" altLang="zh-CN" baseline="0" dirty="0" smtClean="0"/>
              <a:t>7</a:t>
            </a:r>
            <a:r>
              <a:rPr lang="zh-CN" altLang="en-US" baseline="0" dirty="0" smtClean="0"/>
              <a:t>年新高</a:t>
            </a:r>
            <a:endParaRPr lang="en-US" altLang="zh-CN" baseline="0" dirty="0" smtClean="0"/>
          </a:p>
          <a:p>
            <a:r>
              <a:rPr lang="en-US" altLang="zh-CN" baseline="0" dirty="0" smtClean="0"/>
              <a:t>2</a:t>
            </a:r>
            <a:r>
              <a:rPr lang="zh-CN" altLang="en-US" baseline="0" dirty="0" smtClean="0"/>
              <a:t>、过渡语：股市有风险，投资需谨慎。为增强大家的风险防范意识，促进理论和实战的有机结合，特举办本次赛事。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8812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4420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、重点说明是全真模拟盘；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、发动大家赶快报名，才能参与总冠军角逐。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070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、周周现金奖：每周周收益第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名可获得</a:t>
            </a:r>
            <a:r>
              <a:rPr lang="en-US" altLang="zh-CN" dirty="0" smtClean="0"/>
              <a:t>6000</a:t>
            </a:r>
            <a:r>
              <a:rPr lang="zh-CN" altLang="en-US" dirty="0" smtClean="0"/>
              <a:t>元现金大奖；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、实习机会：选拔赛期间总收益排名前</a:t>
            </a:r>
            <a:r>
              <a:rPr lang="en-US" altLang="zh-CN" dirty="0" smtClean="0"/>
              <a:t>10</a:t>
            </a:r>
            <a:r>
              <a:rPr lang="zh-CN" altLang="en-US" dirty="0" smtClean="0"/>
              <a:t>的选手有机会获得银河证券总部或分公司实习机会；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、名师操盘辅导：选拔赛总收益排名前</a:t>
            </a:r>
            <a:r>
              <a:rPr lang="en-US" altLang="zh-CN" dirty="0" smtClean="0"/>
              <a:t>20</a:t>
            </a:r>
            <a:r>
              <a:rPr lang="zh-CN" altLang="en-US" dirty="0" smtClean="0"/>
              <a:t>名的选手将得到银河证券内部资深投资人员的辅导；总决赛前</a:t>
            </a:r>
            <a:r>
              <a:rPr lang="en-US" altLang="zh-CN" dirty="0" smtClean="0"/>
              <a:t>5</a:t>
            </a:r>
            <a:r>
              <a:rPr lang="zh-CN" altLang="en-US" dirty="0" smtClean="0"/>
              <a:t>名将获得万元现金大奖；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、选拔赛和总决赛获奖者的老师将获得奖状。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过渡语：报名后会收到短信和邮件，在电脑上通过短信和邮件中的链接下载</a:t>
            </a:r>
            <a:r>
              <a:rPr lang="en-US" altLang="zh-CN" dirty="0" smtClean="0"/>
              <a:t>Wind</a:t>
            </a:r>
            <a:r>
              <a:rPr lang="zh-CN" altLang="en-US" dirty="0" smtClean="0"/>
              <a:t>资讯金融终端。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5233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4438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2546F0-1A7B-40D9-AEB3-7645FBE1CCBC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0948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3BA57-667B-4B6F-AB6D-34E40DBA572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0554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jiangzhang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71406" y="1024812"/>
            <a:ext cx="8929718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1pPr>
            <a:lvl2pPr marL="742950" indent="-28575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2pPr>
            <a:lvl3pPr marL="11430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3pPr>
            <a:lvl4pPr marL="16002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4pPr>
            <a:lvl5pPr marL="20574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zh-CN" sz="5400" dirty="0" smtClean="0"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5400" dirty="0" smtClean="0">
                <a:latin typeface="黑体" pitchFamily="49" charset="-122"/>
                <a:ea typeface="黑体" pitchFamily="49" charset="-122"/>
              </a:rPr>
              <a:t>中国银河杯</a:t>
            </a:r>
            <a:r>
              <a:rPr lang="en-US" altLang="zh-CN" sz="5400" dirty="0" smtClean="0">
                <a:latin typeface="黑体" pitchFamily="49" charset="-122"/>
                <a:ea typeface="黑体" pitchFamily="49" charset="-122"/>
              </a:rPr>
              <a:t>”</a:t>
            </a: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4000" dirty="0" smtClean="0">
                <a:latin typeface="黑体" pitchFamily="49" charset="-122"/>
                <a:ea typeface="黑体" pitchFamily="49" charset="-122"/>
              </a:rPr>
              <a:t>首届全国大学生金融挑战赛</a:t>
            </a:r>
            <a:endParaRPr lang="en-US" altLang="zh-CN" sz="4000" dirty="0" smtClean="0">
              <a:latin typeface="黑体" pitchFamily="49" charset="-122"/>
              <a:ea typeface="黑体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&amp;</a:t>
            </a: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zh-CN" sz="2800" dirty="0" smtClean="0">
                <a:latin typeface="黑体" pitchFamily="49" charset="-122"/>
                <a:ea typeface="黑体" pitchFamily="49" charset="-122"/>
              </a:rPr>
              <a:t>2015-03</a:t>
            </a:r>
            <a:endParaRPr lang="zh-CN" altLang="en-US" sz="2800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 descr="C:\Users\xbzhong\AppData\Local\Microsoft\Windows\Temporary Internet Files\Content.Outlook\ULY56FO0\PC报名-银河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314790"/>
            <a:ext cx="2387302" cy="685714"/>
          </a:xfrm>
          <a:prstGeom prst="rect">
            <a:avLst/>
          </a:prstGeom>
          <a:noFill/>
        </p:spPr>
      </p:pic>
      <p:pic>
        <p:nvPicPr>
          <p:cNvPr id="2" name="Picture 3" descr="C:\Users\xbzhong\AppData\Local\Microsoft\Windows\Temporary Internet Files\Content.Outlook\ULY56FO0\PC报名-wind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2432" y="3413184"/>
            <a:ext cx="1841270" cy="444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3848" y="2636912"/>
            <a:ext cx="578647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zh-CN" altLang="en-US" sz="4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赛况</a:t>
            </a:r>
            <a:r>
              <a:rPr lang="zh-CN" altLang="en-US" sz="4000" b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介绍</a:t>
            </a:r>
            <a:endParaRPr lang="en-US" altLang="zh-CN" sz="4000" b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</a:pPr>
            <a:endParaRPr lang="en-US" altLang="zh-CN" sz="4000" b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zh-CN" altLang="en-US" sz="4000" dirty="0" smtClean="0">
                <a:solidFill>
                  <a:schemeClr val="bg1">
                    <a:lumMod val="50000"/>
                  </a:schemeClr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万得资讯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zh-CN" sz="4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-24"/>
            <a:ext cx="6955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又一波牛市即将来临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26" y="908720"/>
            <a:ext cx="915035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3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-24"/>
            <a:ext cx="6955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首届全国大学生金融挑战赛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751"/>
            <a:ext cx="9144000" cy="622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000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7224" y="-24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大赛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简介</a:t>
            </a:r>
          </a:p>
        </p:txBody>
      </p:sp>
      <p:sp>
        <p:nvSpPr>
          <p:cNvPr id="11" name="矩形 10"/>
          <p:cNvSpPr/>
          <p:nvPr/>
        </p:nvSpPr>
        <p:spPr>
          <a:xfrm>
            <a:off x="285720" y="645909"/>
            <a:ext cx="8786842" cy="315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参赛范围：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全国所有高校在校大学生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比赛方式：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全真模拟盘交易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投资品种：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选拔赛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--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沪深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股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+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上证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50ETF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期权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</a:endParaRPr>
          </a:p>
          <a:p>
            <a:pPr lvl="3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复赛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--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沪深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股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+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上证</a:t>
            </a:r>
            <a:r>
              <a:rPr lang="en-US" altLang="en-US" sz="2400" b="1" dirty="0" smtClean="0">
                <a:latin typeface="楷体" pitchFamily="49" charset="-122"/>
                <a:ea typeface="楷体" pitchFamily="49" charset="-122"/>
              </a:rPr>
              <a:t>50ETF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期权</a:t>
            </a:r>
            <a:r>
              <a:rPr lang="en-US" altLang="zh-CN" sz="2400" b="1" dirty="0" smtClean="0">
                <a:latin typeface="楷体" pitchFamily="49" charset="-122"/>
                <a:ea typeface="楷体" pitchFamily="49" charset="-122"/>
              </a:rPr>
              <a:t>+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融资融券</a:t>
            </a:r>
            <a:endParaRPr lang="en-US" altLang="zh-CN" sz="2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赛程安排</a:t>
            </a:r>
            <a:r>
              <a:rPr lang="en-US" altLang="zh-CN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(4.6</a:t>
            </a:r>
            <a:r>
              <a:rPr lang="zh-CN" altLang="en-US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后参赛的同学只能参加周冠军角逐，不能参加总冠军角逐</a:t>
            </a:r>
            <a:r>
              <a:rPr lang="en-US" altLang="zh-CN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)</a:t>
            </a:r>
            <a:endParaRPr lang="zh-CN" altLang="en-US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158" y="3717032"/>
            <a:ext cx="8363427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22225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报名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(5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周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：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2015.3.2-2015.4.6</a:t>
            </a:r>
          </a:p>
          <a:p>
            <a:pPr marL="342900" indent="22225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选拔赛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(12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周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：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2015.4.7-2015.6.26</a:t>
            </a:r>
          </a:p>
          <a:p>
            <a:pPr marL="342900" indent="22225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总决赛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(6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周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)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：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2015.7.6-2015.8.14</a:t>
            </a:r>
          </a:p>
          <a:p>
            <a:pPr marL="342900" indent="22225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颁奖典礼、实习签约：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2015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8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月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-2015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9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月</a:t>
            </a:r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158" y="6093523"/>
            <a:ext cx="843486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附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：本</a:t>
            </a:r>
            <a:r>
              <a:rPr lang="zh-CN" altLang="en-US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次比赛支持量化投资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方式（详见</a:t>
            </a:r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hlinkClick r:id="rId3"/>
              </a:rPr>
              <a:t>www.dajiangzhang.com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8694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-24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三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重大奖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5656" y="5611842"/>
            <a:ext cx="80724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所有获奖选手的校内指导教师将获得大赛特制的奖状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229846"/>
            <a:ext cx="7676190" cy="3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02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-24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报名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方式</a:t>
            </a:r>
          </a:p>
        </p:txBody>
      </p:sp>
      <p:sp>
        <p:nvSpPr>
          <p:cNvPr id="5" name="矩形 4"/>
          <p:cNvSpPr/>
          <p:nvPr/>
        </p:nvSpPr>
        <p:spPr>
          <a:xfrm>
            <a:off x="5214942" y="583215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PC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参赛，登一登</a:t>
            </a:r>
          </a:p>
        </p:txBody>
      </p:sp>
      <p:sp>
        <p:nvSpPr>
          <p:cNvPr id="6" name="矩形 5"/>
          <p:cNvSpPr/>
          <p:nvPr/>
        </p:nvSpPr>
        <p:spPr>
          <a:xfrm>
            <a:off x="785786" y="583215"/>
            <a:ext cx="3000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手机参赛，扫一扫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5413" y="1142984"/>
            <a:ext cx="3815677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xbzhong\Desktop\报名二维码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357298"/>
            <a:ext cx="3571900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667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857224" y="-24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参赛方式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0543" y="642918"/>
            <a:ext cx="993457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181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-24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互动方式</a:t>
            </a:r>
          </a:p>
        </p:txBody>
      </p:sp>
      <p:sp>
        <p:nvSpPr>
          <p:cNvPr id="6" name="矩形 5"/>
          <p:cNvSpPr/>
          <p:nvPr/>
        </p:nvSpPr>
        <p:spPr>
          <a:xfrm>
            <a:off x="857224" y="717878"/>
            <a:ext cx="807249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发送邮件到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service@wind.com.cn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请实时咨询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106811(</a:t>
            </a:r>
            <a:r>
              <a:rPr lang="en-US" altLang="zh-CN" sz="2400" b="1" dirty="0" err="1" smtClean="0">
                <a:latin typeface="黑体" pitchFamily="49" charset="-122"/>
                <a:ea typeface="黑体" pitchFamily="49" charset="-122"/>
              </a:rPr>
              <a:t>iWind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群号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)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2514" y="2686609"/>
            <a:ext cx="4000528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730" y="2686609"/>
            <a:ext cx="193907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6129" y="2686609"/>
            <a:ext cx="192631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虚尾箭头 12"/>
          <p:cNvSpPr/>
          <p:nvPr/>
        </p:nvSpPr>
        <p:spPr>
          <a:xfrm>
            <a:off x="2204994" y="3758179"/>
            <a:ext cx="357190" cy="214314"/>
          </a:xfrm>
          <a:prstGeom prst="strip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虚尾箭头 13"/>
          <p:cNvSpPr/>
          <p:nvPr/>
        </p:nvSpPr>
        <p:spPr>
          <a:xfrm>
            <a:off x="4633886" y="3758179"/>
            <a:ext cx="357190" cy="214314"/>
          </a:xfrm>
          <a:prstGeom prst="strip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606" y="2115105"/>
            <a:ext cx="1643074" cy="42862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、注册并登录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76498" y="2115105"/>
            <a:ext cx="1643074" cy="42862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、搜索群号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05522" y="2115105"/>
            <a:ext cx="1643074" cy="42862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、群公告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7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3203848" y="2636912"/>
            <a:ext cx="578647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zh-CN" altLang="en-US" sz="4000" dirty="0">
                <a:solidFill>
                  <a:schemeClr val="bg1">
                    <a:lumMod val="50000"/>
                  </a:schemeClr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赛况介绍</a:t>
            </a:r>
            <a:endParaRPr lang="en-US" altLang="zh-CN" sz="4000" dirty="0">
              <a:solidFill>
                <a:schemeClr val="bg1">
                  <a:lumMod val="50000"/>
                </a:schemeClr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</a:pPr>
            <a:endParaRPr lang="en-US" altLang="zh-CN" sz="4000" b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zh-CN" altLang="en-US" sz="4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万得资讯</a:t>
            </a:r>
            <a:endParaRPr lang="en-US" altLang="zh-CN" sz="40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>
              <a:lnSpc>
                <a:spcPts val="4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zh-CN" sz="4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623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"/>
          <p:cNvSpPr txBox="1">
            <a:spLocks/>
          </p:cNvSpPr>
          <p:nvPr/>
        </p:nvSpPr>
        <p:spPr bwMode="auto">
          <a:xfrm>
            <a:off x="885836" y="0"/>
            <a:ext cx="5186362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公司概况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625" y="857250"/>
            <a:ext cx="82867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  <a:cs typeface="Arial Unicode MS" pitchFamily="34" charset="-122"/>
              </a:rPr>
              <a:t>Wind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  <a:cs typeface="Arial" charset="0"/>
              </a:rPr>
              <a:t>资讯中国金融信息服务业领导者，国家重点软件企业，总部在上海，南京设有运营中心，香港、纽约设有分公司，全国设有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  <a:cs typeface="Arial" charset="0"/>
              </a:rPr>
              <a:t>20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itchFamily="49" charset="-122"/>
                <a:ea typeface="黑体" pitchFamily="49" charset="-122"/>
                <a:cs typeface="Arial" charset="0"/>
              </a:rPr>
              <a:t>个分支机构。</a:t>
            </a:r>
            <a:r>
              <a:rPr lang="en-US" altLang="zh-CN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charset="0"/>
              </a:rPr>
              <a:t>2014</a:t>
            </a:r>
            <a:r>
              <a: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charset="0"/>
              </a:rPr>
              <a:t>年</a:t>
            </a:r>
            <a:r>
              <a:rPr lang="en-US" altLang="zh-CN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charset="0"/>
              </a:rPr>
              <a:t>8</a:t>
            </a:r>
            <a:r>
              <a:rPr lang="zh-CN" altLang="en-US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Arial" charset="0"/>
              </a:rPr>
              <a:t>月荣获首届“上海市创新型新兴服务业示范企业”第一名称号</a:t>
            </a:r>
          </a:p>
        </p:txBody>
      </p:sp>
      <p:sp>
        <p:nvSpPr>
          <p:cNvPr id="4" name="矩形 3"/>
          <p:cNvSpPr/>
          <p:nvPr/>
        </p:nvSpPr>
        <p:spPr>
          <a:xfrm>
            <a:off x="3571875" y="2071688"/>
            <a:ext cx="2143125" cy="1428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57313" y="2071688"/>
            <a:ext cx="2143125" cy="14287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3143250"/>
            <a:ext cx="20716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专业高效团队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7313" y="3143250"/>
            <a:ext cx="20002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Wind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资讯成立</a:t>
            </a:r>
          </a:p>
        </p:txBody>
      </p:sp>
      <p:sp>
        <p:nvSpPr>
          <p:cNvPr id="8" name="矩形 7"/>
          <p:cNvSpPr/>
          <p:nvPr/>
        </p:nvSpPr>
        <p:spPr>
          <a:xfrm>
            <a:off x="5786438" y="2071688"/>
            <a:ext cx="2143125" cy="14287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6438" y="3143250"/>
            <a:ext cx="21431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强大独立的技术团队</a:t>
            </a:r>
          </a:p>
        </p:txBody>
      </p:sp>
      <p:sp>
        <p:nvSpPr>
          <p:cNvPr id="1034" name="TextBox 19"/>
          <p:cNvSpPr txBox="1">
            <a:spLocks noChangeArrowheads="1"/>
          </p:cNvSpPr>
          <p:nvPr/>
        </p:nvSpPr>
        <p:spPr bwMode="auto">
          <a:xfrm>
            <a:off x="1357313" y="2071688"/>
            <a:ext cx="1643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Calibri" pitchFamily="34" charset="0"/>
              </a:rPr>
              <a:t>1994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zh-CN" altLang="en-US" sz="4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5" name="TextBox 20"/>
          <p:cNvSpPr txBox="1">
            <a:spLocks noChangeArrowheads="1"/>
          </p:cNvSpPr>
          <p:nvPr/>
        </p:nvSpPr>
        <p:spPr bwMode="auto">
          <a:xfrm>
            <a:off x="3571875" y="2071688"/>
            <a:ext cx="1643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Calibri" pitchFamily="34" charset="0"/>
              </a:rPr>
              <a:t>2000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</a:t>
            </a:r>
            <a:endParaRPr lang="zh-CN" altLang="en-US" sz="4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36" name="TextBox 21"/>
          <p:cNvSpPr txBox="1">
            <a:spLocks noChangeArrowheads="1"/>
          </p:cNvSpPr>
          <p:nvPr/>
        </p:nvSpPr>
        <p:spPr bwMode="auto">
          <a:xfrm>
            <a:off x="5786438" y="2071688"/>
            <a:ext cx="1643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Calibri" pitchFamily="34" charset="0"/>
              </a:rPr>
              <a:t>600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</a:t>
            </a:r>
            <a:endParaRPr lang="zh-CN" altLang="en-US" sz="4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57313" y="3571875"/>
            <a:ext cx="2143125" cy="14287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875" y="4227513"/>
            <a:ext cx="1714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新闻编辑团队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313" y="4643438"/>
            <a:ext cx="21431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覆盖高端金融机构</a:t>
            </a:r>
          </a:p>
        </p:txBody>
      </p:sp>
      <p:sp>
        <p:nvSpPr>
          <p:cNvPr id="16" name="矩形 15"/>
          <p:cNvSpPr/>
          <p:nvPr/>
        </p:nvSpPr>
        <p:spPr>
          <a:xfrm>
            <a:off x="5786438" y="3571875"/>
            <a:ext cx="2143125" cy="14287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71875" y="3571875"/>
            <a:ext cx="2143125" cy="14287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600" dirty="0"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86438" y="4643438"/>
            <a:ext cx="21431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超百万品种无所不能</a:t>
            </a:r>
          </a:p>
        </p:txBody>
      </p:sp>
      <p:sp>
        <p:nvSpPr>
          <p:cNvPr id="1043" name="TextBox 27"/>
          <p:cNvSpPr txBox="1">
            <a:spLocks noChangeArrowheads="1"/>
          </p:cNvSpPr>
          <p:nvPr/>
        </p:nvSpPr>
        <p:spPr bwMode="auto">
          <a:xfrm>
            <a:off x="1357313" y="3571875"/>
            <a:ext cx="1643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Tahoma" pitchFamily="34" charset="0"/>
              </a:rPr>
              <a:t>90%</a:t>
            </a:r>
            <a:endParaRPr lang="zh-CN" altLang="en-US" sz="400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1044" name="TextBox 28"/>
          <p:cNvSpPr txBox="1">
            <a:spLocks noChangeArrowheads="1"/>
          </p:cNvSpPr>
          <p:nvPr/>
        </p:nvSpPr>
        <p:spPr bwMode="auto">
          <a:xfrm>
            <a:off x="3571875" y="3571875"/>
            <a:ext cx="1928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Calibri" pitchFamily="34" charset="0"/>
              </a:rPr>
              <a:t>40+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交易所</a:t>
            </a:r>
            <a:endParaRPr lang="zh-CN" altLang="en-US" sz="4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5" name="TextBox 29"/>
          <p:cNvSpPr txBox="1">
            <a:spLocks noChangeArrowheads="1"/>
          </p:cNvSpPr>
          <p:nvPr/>
        </p:nvSpPr>
        <p:spPr bwMode="auto">
          <a:xfrm>
            <a:off x="5786438" y="3571875"/>
            <a:ext cx="2143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1,000,000</a:t>
            </a:r>
            <a:r>
              <a:rPr lang="en-US" altLang="zh-CN" sz="240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zh-CN" altLang="en-US" sz="3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1875" y="4643438"/>
            <a:ext cx="21431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全球主要金融市场</a:t>
            </a:r>
          </a:p>
        </p:txBody>
      </p:sp>
      <p:pic>
        <p:nvPicPr>
          <p:cNvPr id="1047" name="Picture 2" descr="C:\Documents and Settings\wpmo\桌面\shad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5000625"/>
            <a:ext cx="61436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8" name="TextBox 24"/>
          <p:cNvSpPr txBox="1">
            <a:spLocks noChangeArrowheads="1"/>
          </p:cNvSpPr>
          <p:nvPr/>
        </p:nvSpPr>
        <p:spPr bwMode="auto">
          <a:xfrm>
            <a:off x="571500" y="5357813"/>
            <a:ext cx="80724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上海、南京</a:t>
            </a:r>
            <a:r>
              <a:rPr lang="en-US" altLang="zh-CN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\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北京、深圳、武汉、成都、大连、广州、杭州、济南、郑州、西安、沈阳、福州、重庆、长沙、石家庄、南宁、昆明、兰州、太原、哈尔滨、呼和浩特、天津、厦门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\</a:t>
            </a:r>
            <a:r>
              <a:rPr lang="zh-CN" altLang="en-US" b="1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香港、纽约、旧金山、伦敦</a:t>
            </a:r>
            <a:r>
              <a:rPr lang="en-US" altLang="zh-CN" b="1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…</a:t>
            </a:r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857224" y="0"/>
            <a:ext cx="1857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公司客户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xmlns="" val="2246234714"/>
              </p:ext>
            </p:extLst>
          </p:nvPr>
        </p:nvGraphicFramePr>
        <p:xfrm>
          <a:off x="971600" y="857232"/>
          <a:ext cx="712879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TextBox 11"/>
          <p:cNvSpPr txBox="1">
            <a:spLocks noChangeArrowheads="1"/>
          </p:cNvSpPr>
          <p:nvPr/>
        </p:nvSpPr>
        <p:spPr bwMode="auto">
          <a:xfrm>
            <a:off x="857255" y="0"/>
            <a:ext cx="58641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万得资讯，你的金融人生</a:t>
            </a:r>
            <a:endParaRPr lang="zh-CN" altLang="en-US" sz="3200" b="1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700" y="1071563"/>
            <a:ext cx="383698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1000125"/>
            <a:ext cx="3286125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75" y="4000500"/>
            <a:ext cx="2938463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1357313" y="3344863"/>
            <a:ext cx="20473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黑体" pitchFamily="49" charset="-122"/>
                <a:ea typeface="黑体" pitchFamily="49" charset="-122"/>
                <a:cs typeface="Arial" charset="0"/>
              </a:rPr>
              <a:t>Wind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资讯金融终端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6072188" y="3357563"/>
            <a:ext cx="20473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黑体" pitchFamily="49" charset="-122"/>
                <a:ea typeface="黑体" pitchFamily="49" charset="-122"/>
                <a:cs typeface="Arial" charset="0"/>
              </a:rPr>
              <a:t>Wind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资讯移动终端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2000232" y="5857875"/>
            <a:ext cx="4721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黑体" pitchFamily="49" charset="-122"/>
                <a:ea typeface="黑体" pitchFamily="49" charset="-122"/>
                <a:cs typeface="Arial" charset="0"/>
              </a:rPr>
              <a:t>iWind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金融社区</a:t>
            </a:r>
            <a:r>
              <a:rPr lang="en-US" altLang="zh-CN" b="1" dirty="0"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金融专业人士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的实名社区</a:t>
            </a:r>
            <a:endParaRPr lang="zh-CN" altLang="en-US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左弧形箭头 18"/>
          <p:cNvSpPr/>
          <p:nvPr/>
        </p:nvSpPr>
        <p:spPr>
          <a:xfrm rot="19390276">
            <a:off x="1714500" y="3787775"/>
            <a:ext cx="642938" cy="1665288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右弧形箭头 19"/>
          <p:cNvSpPr/>
          <p:nvPr/>
        </p:nvSpPr>
        <p:spPr>
          <a:xfrm rot="2474582">
            <a:off x="6629400" y="3857625"/>
            <a:ext cx="642938" cy="1714500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1" name="Picture 2" descr="C:\Documents and Settings\ybai\桌面\iWind-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08400" y="4621213"/>
            <a:ext cx="1152525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437784" y="3004021"/>
            <a:ext cx="2736647" cy="107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1pPr>
            <a:lvl2pPr marL="742950" indent="-28575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2pPr>
            <a:lvl3pPr marL="11430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3pPr>
            <a:lvl4pPr marL="16002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4pPr>
            <a:lvl5pPr marL="2057400" indent="-228600" eaLnBrk="0" hangingPunct="0"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zh-CN" altLang="en-US" sz="6600" dirty="0" smtClean="0">
                <a:solidFill>
                  <a:schemeClr val="tx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谢 谢</a:t>
            </a:r>
            <a:r>
              <a:rPr lang="en-US" altLang="zh-CN" sz="6600" dirty="0" smtClean="0">
                <a:solidFill>
                  <a:schemeClr val="tx2">
                    <a:lumMod val="75000"/>
                  </a:schemeClr>
                </a:solidFill>
                <a:latin typeface="黑体" pitchFamily="49" charset="-122"/>
                <a:ea typeface="黑体" pitchFamily="49" charset="-122"/>
              </a:rPr>
              <a:t>!</a:t>
            </a:r>
            <a:endParaRPr lang="zh-CN" altLang="en-US" sz="6600" dirty="0">
              <a:solidFill>
                <a:schemeClr val="tx2">
                  <a:lumMod val="7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-24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扫一扫</a:t>
            </a:r>
          </a:p>
        </p:txBody>
      </p:sp>
      <p:sp>
        <p:nvSpPr>
          <p:cNvPr id="6" name="矩形 5"/>
          <p:cNvSpPr/>
          <p:nvPr/>
        </p:nvSpPr>
        <p:spPr>
          <a:xfrm>
            <a:off x="853804" y="1131639"/>
            <a:ext cx="3000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defRPr/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大赛报名</a:t>
            </a:r>
          </a:p>
        </p:txBody>
      </p:sp>
      <p:pic>
        <p:nvPicPr>
          <p:cNvPr id="4" name="Picture 2" descr="C:\Users\xbzhong\Desktop\报名二维码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85926"/>
            <a:ext cx="3646758" cy="350046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5251191" y="1142984"/>
            <a:ext cx="3000396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defRPr/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实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盘开户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144" y="1928802"/>
            <a:ext cx="3274070" cy="321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942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629</Words>
  <Application>Microsoft Office PowerPoint</Application>
  <PresentationFormat>全屏显示(4:3)</PresentationFormat>
  <Paragraphs>87</Paragraphs>
  <Slides>15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yping</dc:creator>
  <cp:lastModifiedBy>xbzhong</cp:lastModifiedBy>
  <cp:revision>310</cp:revision>
  <dcterms:created xsi:type="dcterms:W3CDTF">2014-03-05T06:08:26Z</dcterms:created>
  <dcterms:modified xsi:type="dcterms:W3CDTF">2015-03-20T09:40:03Z</dcterms:modified>
</cp:coreProperties>
</file>